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41"/>
  </p:notesMasterIdLst>
  <p:sldIdLst>
    <p:sldId id="275" r:id="rId2"/>
    <p:sldId id="332" r:id="rId3"/>
    <p:sldId id="278" r:id="rId4"/>
    <p:sldId id="291" r:id="rId5"/>
    <p:sldId id="292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94" r:id="rId17"/>
    <p:sldId id="289" r:id="rId18"/>
    <p:sldId id="290" r:id="rId19"/>
    <p:sldId id="333" r:id="rId20"/>
    <p:sldId id="295" r:id="rId21"/>
    <p:sldId id="296" r:id="rId22"/>
    <p:sldId id="297" r:id="rId23"/>
    <p:sldId id="298" r:id="rId24"/>
    <p:sldId id="299" r:id="rId25"/>
    <p:sldId id="300" r:id="rId26"/>
    <p:sldId id="301" r:id="rId27"/>
    <p:sldId id="302" r:id="rId28"/>
    <p:sldId id="303" r:id="rId29"/>
    <p:sldId id="304" r:id="rId30"/>
    <p:sldId id="305" r:id="rId31"/>
    <p:sldId id="306" r:id="rId32"/>
    <p:sldId id="307" r:id="rId33"/>
    <p:sldId id="331" r:id="rId34"/>
    <p:sldId id="310" r:id="rId35"/>
    <p:sldId id="313" r:id="rId36"/>
    <p:sldId id="314" r:id="rId37"/>
    <p:sldId id="330" r:id="rId38"/>
    <p:sldId id="337" r:id="rId39"/>
    <p:sldId id="327" r:id="rId4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3" autoAdjust="0"/>
    <p:restoredTop sz="83101" autoAdjust="0"/>
  </p:normalViewPr>
  <p:slideViewPr>
    <p:cSldViewPr>
      <p:cViewPr varScale="1">
        <p:scale>
          <a:sx n="74" d="100"/>
          <a:sy n="74" d="100"/>
        </p:scale>
        <p:origin x="119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465F2CF-0F92-D84C-B5D4-B4257FB14B1E}" type="slidenum">
              <a:rPr lang="zh-CN" altLang="en-US" sz="1200">
                <a:latin typeface="Times New Roman" charset="0"/>
                <a:ea typeface="黑体" charset="0"/>
                <a:cs typeface="黑体" charset="0"/>
              </a:rPr>
              <a:pPr/>
              <a:t>8</a:t>
            </a:fld>
            <a:endParaRPr lang="en-US" altLang="zh-CN" sz="1200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9132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8F202C4-34AC-44E3-BFFC-6EA9B1982414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21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26004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5C4718BA-F50C-4B2B-AB99-BED2E0CC6BD6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22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17733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0F3E86A6-E419-4448-A9EF-1F578C089045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23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kumimoji="0" lang="zh-CN" altLang="en-US" dirty="0">
                <a:ea typeface="黑体" panose="02010609060101010101" pitchFamily="49" charset="-122"/>
              </a:rPr>
              <a:t>通过邻接矩阵直观理解</a:t>
            </a:r>
          </a:p>
        </p:txBody>
      </p:sp>
    </p:spTree>
    <p:extLst>
      <p:ext uri="{BB962C8B-B14F-4D97-AF65-F5344CB8AC3E}">
        <p14:creationId xmlns:p14="http://schemas.microsoft.com/office/powerpoint/2010/main" val="9166847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57FDC501-846B-4BCF-A135-DD34187355F2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24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30080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CF834422-9260-4A1B-9AB1-FF3AEBFD21A4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25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11708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B5D17C1E-98AF-41FE-8405-0B506A2E205A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26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91954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AB49EEED-11F5-4E0A-9A67-23B7881766A1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27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36172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B3772A5B-D482-48D0-82FB-0157847B4053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28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73528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08A8B77B-48B8-40BB-8BE2-DBAE51248731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29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56298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972B4CC-406F-4A31-8004-A5172AEB1CB6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30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5307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zh-CN" altLang="en-US" sz="1200" b="1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charset="0"/>
                  </a:rPr>
                  <a:t>非对称的</a:t>
                </a:r>
                <a:r>
                  <a:rPr lang="en-US" altLang="zh-CN" sz="1200" b="1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charset="0"/>
                  </a:rPr>
                  <a:t> asymmetric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charset="0"/>
                  </a:rPr>
                  <a:t>：</a:t>
                </a:r>
                <a:r>
                  <a:rPr lang="zh-CN" alt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charset="0"/>
                  </a:rPr>
                  <a:t>若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2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1200" i="1" dirty="0" err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US" altLang="zh-CN" sz="1200" i="1" dirty="0" err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altLang="zh-CN" sz="1200" i="1" dirty="0" err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</m:d>
                    <m:r>
                      <a:rPr lang="en-US" altLang="zh-CN" sz="1200" i="1" dirty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charset="0"/>
                      </a:rPr>
                      <m:t>∈</m:t>
                    </m:r>
                    <m:r>
                      <a:rPr lang="en-US" altLang="zh-CN" sz="1200" i="1" dirty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charset="0"/>
                      </a:rPr>
                      <m:t>𝑅</m:t>
                    </m:r>
                  </m:oMath>
                </a14:m>
                <a:r>
                  <a:rPr lang="zh-CN" alt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charset="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2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12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  <m:r>
                          <a:rPr lang="en-US" altLang="zh-CN" sz="1200" i="1" dirty="0" err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altLang="zh-CN" sz="12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d>
                    <m:r>
                      <a:rPr lang="en-US" altLang="zh-CN" sz="12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∉</m:t>
                    </m:r>
                    <m:r>
                      <a:rPr lang="en-US" altLang="zh-CN" sz="1200" i="1" dirty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charset="0"/>
                      </a:rPr>
                      <m:t>𝑅</m:t>
                    </m:r>
                  </m:oMath>
                </a14:m>
                <a:endPara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charset="0"/>
                </a:endParaRPr>
              </a:p>
              <a:p>
                <a:r>
                  <a:rPr lang="en-US" altLang="zh-CN" sz="1200" dirty="0">
                    <a:solidFill>
                      <a:srgbClr val="FF0000"/>
                    </a:solidFill>
                    <a:latin typeface="+mn-ea"/>
                    <a:cs typeface="Times New Roman" charset="0"/>
                  </a:rPr>
                  <a:t>Symmetric</a:t>
                </a:r>
                <a:r>
                  <a:rPr lang="zh-CN" altLang="en-US" sz="1200" dirty="0">
                    <a:solidFill>
                      <a:srgbClr val="FF0000"/>
                    </a:solidFill>
                    <a:latin typeface="+mn-ea"/>
                    <a:cs typeface="Times New Roman" charset="0"/>
                  </a:rPr>
                  <a:t>：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+mn-ea"/>
                    <a:cs typeface="Times New Roman" charset="0"/>
                  </a:rPr>
                  <a:t>=</a:t>
                </a:r>
              </a:p>
              <a:p>
                <a:r>
                  <a:rPr lang="en-US" altLang="zh-CN" sz="1200" b="0" dirty="0">
                    <a:solidFill>
                      <a:srgbClr val="FF0000"/>
                    </a:solidFill>
                    <a:latin typeface="+mn-ea"/>
                    <a:cs typeface="Times New Roman" charset="0"/>
                    <a:sym typeface="Symbol" charset="0"/>
                  </a:rPr>
                  <a:t>anti-</a:t>
                </a:r>
                <a:r>
                  <a:rPr lang="en-US" altLang="zh-CN" sz="1200" b="0" dirty="0">
                    <a:solidFill>
                      <a:srgbClr val="FF0000"/>
                    </a:solidFill>
                    <a:latin typeface="+mn-ea"/>
                    <a:cs typeface="Times New Roman" charset="0"/>
                  </a:rPr>
                  <a:t>symmetric</a:t>
                </a:r>
                <a:r>
                  <a:rPr lang="zh-CN" altLang="en-US" sz="1200" b="0" dirty="0">
                    <a:solidFill>
                      <a:srgbClr val="FF0000"/>
                    </a:solidFill>
                    <a:latin typeface="+mn-ea"/>
                    <a:cs typeface="Times New Roman" charset="0"/>
                  </a:rPr>
                  <a:t>：</a:t>
                </a:r>
                <a:r>
                  <a:rPr lang="en-US" altLang="zh-CN" sz="1200" b="0" dirty="0">
                    <a:solidFill>
                      <a:srgbClr val="FF0000"/>
                    </a:solidFill>
                    <a:latin typeface="+mn-ea"/>
                    <a:cs typeface="Times New Roman" charset="0"/>
                  </a:rPr>
                  <a:t>&lt;=</a:t>
                </a:r>
              </a:p>
              <a:p>
                <a:r>
                  <a:rPr lang="en-US" altLang="zh-CN" sz="1200" b="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charset="0"/>
                  </a:rPr>
                  <a:t>Asymmetric: &lt;</a:t>
                </a:r>
                <a:endParaRPr lang="zh-CN" altLang="en-US" b="0" dirty="0"/>
              </a:p>
            </p:txBody>
          </p:sp>
        </mc:Choice>
        <mc:Fallback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zh-CN" altLang="en-US" sz="1200" b="1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charset="0"/>
                  </a:rPr>
                  <a:t>非对称的</a:t>
                </a:r>
                <a:r>
                  <a:rPr lang="en-US" altLang="zh-CN" sz="1200" b="1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charset="0"/>
                  </a:rPr>
                  <a:t> asymmetric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charset="0"/>
                  </a:rPr>
                  <a:t>：</a:t>
                </a:r>
                <a:r>
                  <a:rPr lang="zh-CN" alt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charset="0"/>
                  </a:rPr>
                  <a:t>若</a:t>
                </a:r>
                <a:r>
                  <a:rPr lang="en-US" altLang="zh-CN" sz="1200" i="0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altLang="zh-CN" sz="1200" i="0" dirty="0" err="1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𝑎,𝑏)</a:t>
                </a:r>
                <a:r>
                  <a:rPr lang="en-US" altLang="zh-CN" sz="1200" i="0" dirty="0">
                    <a:latin typeface="Cambria Math" panose="02040503050406030204" pitchFamily="18" charset="0"/>
                    <a:cs typeface="Times New Roman" panose="02020603050405020304" pitchFamily="18" charset="0"/>
                    <a:sym typeface="Symbol" charset="0"/>
                  </a:rPr>
                  <a:t>∈𝑅</a:t>
                </a:r>
                <a:r>
                  <a:rPr lang="zh-CN" alt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charset="0"/>
                  </a:rPr>
                  <a:t>则</a:t>
                </a:r>
                <a:r>
                  <a:rPr lang="en-US" altLang="zh-CN" sz="1200" i="0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(𝑏</a:t>
                </a:r>
                <a:r>
                  <a:rPr lang="en-US" altLang="zh-CN" sz="1200" i="0" dirty="0" err="1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altLang="zh-CN" sz="1200" i="0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𝑎)</a:t>
                </a:r>
                <a:r>
                  <a:rPr lang="en-US" altLang="zh-CN" sz="1200" b="0" i="0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∉</a:t>
                </a:r>
                <a:r>
                  <a:rPr lang="en-US" altLang="zh-CN" sz="1200" i="0" dirty="0">
                    <a:latin typeface="Cambria Math" panose="02040503050406030204" pitchFamily="18" charset="0"/>
                    <a:cs typeface="Times New Roman" panose="02020603050405020304" pitchFamily="18" charset="0"/>
                    <a:sym typeface="Symbol" charset="0"/>
                  </a:rPr>
                  <a:t>𝑅</a:t>
                </a:r>
                <a:endPara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charset="0"/>
                </a:endParaRPr>
              </a:p>
              <a:p>
                <a:r>
                  <a:rPr lang="en-US" altLang="zh-CN" sz="1200" dirty="0">
                    <a:solidFill>
                      <a:srgbClr val="FF0000"/>
                    </a:solidFill>
                    <a:latin typeface="+mn-ea"/>
                    <a:cs typeface="Times New Roman" charset="0"/>
                  </a:rPr>
                  <a:t>Symmetric</a:t>
                </a:r>
                <a:r>
                  <a:rPr lang="zh-CN" altLang="en-US" sz="1200" dirty="0">
                    <a:solidFill>
                      <a:srgbClr val="FF0000"/>
                    </a:solidFill>
                    <a:latin typeface="+mn-ea"/>
                    <a:cs typeface="Times New Roman" charset="0"/>
                  </a:rPr>
                  <a:t>：</a:t>
                </a:r>
                <a:r>
                  <a:rPr lang="en-US" altLang="zh-CN" sz="1200" dirty="0">
                    <a:solidFill>
                      <a:srgbClr val="FF0000"/>
                    </a:solidFill>
                    <a:latin typeface="+mn-ea"/>
                    <a:cs typeface="Times New Roman" charset="0"/>
                  </a:rPr>
                  <a:t>=</a:t>
                </a:r>
              </a:p>
              <a:p>
                <a:r>
                  <a:rPr lang="en-US" altLang="zh-CN" sz="1200" b="0" dirty="0">
                    <a:solidFill>
                      <a:srgbClr val="FF0000"/>
                    </a:solidFill>
                    <a:latin typeface="+mn-ea"/>
                    <a:cs typeface="Times New Roman" charset="0"/>
                    <a:sym typeface="Symbol" charset="0"/>
                  </a:rPr>
                  <a:t>anti-</a:t>
                </a:r>
                <a:r>
                  <a:rPr lang="en-US" altLang="zh-CN" sz="1200" b="0" dirty="0">
                    <a:solidFill>
                      <a:srgbClr val="FF0000"/>
                    </a:solidFill>
                    <a:latin typeface="+mn-ea"/>
                    <a:cs typeface="Times New Roman" charset="0"/>
                  </a:rPr>
                  <a:t>symmetric</a:t>
                </a:r>
                <a:r>
                  <a:rPr lang="zh-CN" altLang="en-US" sz="1200" b="0" dirty="0">
                    <a:solidFill>
                      <a:srgbClr val="FF0000"/>
                    </a:solidFill>
                    <a:latin typeface="+mn-ea"/>
                    <a:cs typeface="Times New Roman" charset="0"/>
                  </a:rPr>
                  <a:t>：</a:t>
                </a:r>
                <a:r>
                  <a:rPr lang="en-US" altLang="zh-CN" sz="1200" b="0" dirty="0">
                    <a:solidFill>
                      <a:srgbClr val="FF0000"/>
                    </a:solidFill>
                    <a:latin typeface="+mn-ea"/>
                    <a:cs typeface="Times New Roman" charset="0"/>
                  </a:rPr>
                  <a:t>&lt;=</a:t>
                </a:r>
              </a:p>
              <a:p>
                <a:r>
                  <a:rPr lang="en-US" altLang="zh-CN" sz="1200" b="0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charset="0"/>
                  </a:rPr>
                  <a:t>Asymmetric: &lt;</a:t>
                </a:r>
                <a:endParaRPr lang="zh-CN" altLang="en-US" b="0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65246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93F6B353-6720-49D0-AC50-40EE2DD4EE93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31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51303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21FD87C-5005-472B-A23E-EA703D8D1861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32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 dirty="0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51702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88F7679-B18E-4D96-B369-7F562E3B6594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33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44236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1E586A3-11D3-4379-A71C-6F4CDBD68473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34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40000"/>
              </a:lnSpc>
              <a:spcBef>
                <a:spcPct val="3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n"/>
            </a:pPr>
            <a:r>
              <a:rPr kumimoji="0" lang="en-US" altLang="zh-CN" sz="2800" b="1" dirty="0" err="1">
                <a:latin typeface="+mn-ea"/>
                <a:ea typeface="+mn-ea"/>
                <a:cs typeface="Times New Roman" panose="02020603050405020304" pitchFamily="18" charset="0"/>
              </a:rPr>
              <a:t>Warshall</a:t>
            </a:r>
            <a:r>
              <a:rPr kumimoji="0" lang="zh-CN" altLang="en-US" sz="2800" b="1" dirty="0">
                <a:latin typeface="+mn-ea"/>
                <a:ea typeface="+mn-ea"/>
              </a:rPr>
              <a:t>算法通过关系图模型更容易理解：</a:t>
            </a:r>
            <a:endParaRPr kumimoji="0" lang="en-US" altLang="zh-CN" sz="2800" b="1" dirty="0">
              <a:latin typeface="+mn-ea"/>
              <a:ea typeface="+mn-ea"/>
              <a:cs typeface="Times New Roman" panose="02020603050405020304" pitchFamily="18" charset="0"/>
            </a:endParaRPr>
          </a:p>
          <a:p>
            <a:pPr lvl="1">
              <a:lnSpc>
                <a:spcPct val="140000"/>
              </a:lnSpc>
              <a:spcBef>
                <a:spcPct val="3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¡"/>
            </a:pPr>
            <a:r>
              <a:rPr kumimoji="0" lang="zh-CN" altLang="en-US" b="1" dirty="0">
                <a:latin typeface="+mn-ea"/>
                <a:ea typeface="+mn-ea"/>
              </a:rPr>
              <a:t>要确定传递闭包的关系矩阵中的每一项，对应于确定关系图中任意两顶点之间是否存在路径</a:t>
            </a:r>
            <a:endParaRPr kumimoji="0" lang="en-US" altLang="zh-CN" b="1" dirty="0">
              <a:latin typeface="+mn-ea"/>
              <a:ea typeface="+mn-ea"/>
              <a:cs typeface="Times New Roman" panose="02020603050405020304" pitchFamily="18" charset="0"/>
            </a:endParaRPr>
          </a:p>
          <a:p>
            <a:pPr lvl="1">
              <a:lnSpc>
                <a:spcPct val="140000"/>
              </a:lnSpc>
              <a:spcBef>
                <a:spcPct val="3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¡"/>
            </a:pPr>
            <a:r>
              <a:rPr kumimoji="0" lang="zh-CN" altLang="en-US" b="1" dirty="0">
                <a:latin typeface="+mn-ea"/>
                <a:ea typeface="+mn-ea"/>
              </a:rPr>
              <a:t>这实际上就是把传递闭包运算通过图模型转换为找路径的运算</a:t>
            </a:r>
            <a:endParaRPr kumimoji="0" lang="en-US" altLang="zh-CN" b="1" dirty="0">
              <a:latin typeface="+mn-ea"/>
              <a:ea typeface="+mn-ea"/>
              <a:cs typeface="Times New Roman" panose="02020603050405020304" pitchFamily="18" charset="0"/>
            </a:endParaRPr>
          </a:p>
          <a:p>
            <a:pPr eaLnBrk="1" hangingPunct="1"/>
            <a:endParaRPr kumimoji="0" lang="zh-CN" altLang="en-US" dirty="0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68577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C54F7D29-E6A5-413B-9947-4CBE0861B50B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35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28081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C831381-9F15-4345-B593-6477046F3F80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36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19090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3D6EC7C-580E-4662-A291-E4825C5BF9C6}" type="slidenum">
              <a:rPr lang="en-US" altLang="zh-CN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37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fld id="{1C29CF3E-8BF0-41B9-B82F-0523D0876E35}" type="slidenum">
              <a:rPr lang="en-US" altLang="zh-CN" sz="1200">
                <a:latin typeface="Book Antiqua" panose="02040602050305030304" pitchFamily="18" charset="0"/>
                <a:ea typeface="黑体" panose="02010609060101010101" pitchFamily="49" charset="-122"/>
              </a:rPr>
              <a:pPr algn="r"/>
              <a:t>37</a:t>
            </a:fld>
            <a:endParaRPr lang="en-US" altLang="zh-CN" sz="1200">
              <a:latin typeface="Book Antiqua" panose="02040602050305030304" pitchFamily="18" charset="0"/>
              <a:ea typeface="黑体" panose="02010609060101010101" pitchFamily="49" charset="-122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zh-CN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1522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8066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zh-CN">
              <a:ea typeface="黑体" panose="02010609060101010101" pitchFamily="49" charset="-122"/>
            </a:endParaRPr>
          </a:p>
        </p:txBody>
      </p:sp>
      <p:sp>
        <p:nvSpPr>
          <p:cNvPr id="88067" name="幻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3D63118-EEC8-4F2E-9BBA-99B4EEAFFA29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39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7221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3379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反对称呢？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6239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415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241FC789-2A63-3947-BB63-000F8BCEB986}" type="slidenum">
              <a:rPr lang="zh-CN" altLang="en-US" sz="1200">
                <a:latin typeface="Times New Roman" charset="0"/>
                <a:ea typeface="黑体" charset="0"/>
                <a:cs typeface="黑体" charset="0"/>
              </a:rPr>
              <a:pPr/>
              <a:t>15</a:t>
            </a:fld>
            <a:endParaRPr lang="en-US" altLang="zh-CN" sz="1200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1675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688CD51-6195-864B-B8C8-FF39DDB0FB38}" type="slidenum">
              <a:rPr lang="zh-CN" altLang="en-US" sz="1200">
                <a:latin typeface="Times New Roman" charset="0"/>
                <a:ea typeface="黑体" charset="0"/>
                <a:cs typeface="黑体" charset="0"/>
              </a:rPr>
              <a:pPr/>
              <a:t>17</a:t>
            </a:fld>
            <a:endParaRPr lang="en-US" altLang="zh-CN" sz="1200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非空集合上的空关系是反自反的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对称的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反对称的和可传递的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但不是自反的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eaLnBrk="1" hangingPunct="1"/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空集合上的空关系则是自反的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反自反的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对称的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反对称的和可传递的</a:t>
            </a:r>
            <a:endParaRPr kumimoji="0" lang="zh-CN" altLang="en-US" dirty="0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2699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3300BA3-6D2F-9C47-8468-C4BE9FDBE1DC}" type="slidenum">
              <a:rPr lang="zh-CN" altLang="en-US" sz="1200">
                <a:latin typeface="Times New Roman" charset="0"/>
                <a:ea typeface="黑体" charset="0"/>
                <a:cs typeface="黑体" charset="0"/>
              </a:rPr>
              <a:pPr/>
              <a:t>18</a:t>
            </a:fld>
            <a:endParaRPr lang="en-US" altLang="zh-CN" sz="1200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对称的复合不一定是对称：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R2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（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1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，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2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）（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2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，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1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），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R1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（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1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，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1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）</a:t>
            </a:r>
            <a:endParaRPr kumimoji="0" lang="en-US" altLang="zh-CN" dirty="0">
              <a:latin typeface="Times New Roman" charset="0"/>
              <a:ea typeface="黑体" charset="0"/>
              <a:cs typeface="黑体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反对称的复合不一定是反对称：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R2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（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1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，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1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）（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2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，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1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），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R1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（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1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，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1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）（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1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，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2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）</a:t>
            </a:r>
            <a:endParaRPr kumimoji="0" lang="en-US" altLang="zh-CN" dirty="0">
              <a:latin typeface="Times New Roman" charset="0"/>
              <a:ea typeface="黑体" charset="0"/>
              <a:cs typeface="黑体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传递的并集不一定是传递：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R2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（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1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，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2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），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R1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（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2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，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3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）</a:t>
            </a:r>
          </a:p>
          <a:p>
            <a:pPr eaLnBrk="1" hangingPunct="1"/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传递的复合不一定是传递：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R2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（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1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，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2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）（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3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，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4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），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R1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（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2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，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3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）（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4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，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1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4087140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064E9CF2-8EB3-4642-859A-9AB60EA810DF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20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3595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1EB77-5EC7-6C41-A6C6-DDFB8DE2D7F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38146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2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16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19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0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2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/>
              <a:t>关系的性质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关系的性质：对称性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10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448" y="1700808"/>
            <a:ext cx="8110147" cy="413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939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关系的性质：对称性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11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457" y="1844824"/>
            <a:ext cx="7930989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818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关系的性质：对称性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 sz="28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lang="en-US" altLang="zh-CN" sz="28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lang="zh-CN" altLang="en-US" sz="2800" dirty="0">
                <a:latin typeface="+mn-ea"/>
                <a:cs typeface="Times New Roman" charset="0"/>
                <a:sym typeface="Symbol" charset="0"/>
              </a:rPr>
              <a:t>是集合</a:t>
            </a:r>
            <a:r>
              <a:rPr lang="en-US" altLang="zh-CN" sz="28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zh-CN" altLang="en-US" sz="2800" dirty="0">
                <a:latin typeface="+mn-ea"/>
                <a:cs typeface="Times New Roman" charset="0"/>
                <a:sym typeface="Symbol" charset="0"/>
              </a:rPr>
              <a:t>上的对称关系 </a:t>
            </a:r>
            <a:r>
              <a:rPr lang="en-US" altLang="zh-CN" sz="2800" dirty="0">
                <a:latin typeface="+mn-ea"/>
                <a:cs typeface="楷体_GB2312" charset="0"/>
                <a:sym typeface="Symbol" charset="0"/>
              </a:rPr>
              <a:t></a:t>
            </a:r>
            <a:r>
              <a:rPr lang="zh-CN" altLang="en-US" sz="28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lang="en-US" altLang="zh-CN" sz="28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lang="en-US" altLang="zh-CN" sz="2800" baseline="30000" dirty="0">
                <a:latin typeface="+mn-ea"/>
                <a:cs typeface="Times New Roman" charset="0"/>
                <a:sym typeface="Symbol" charset="0"/>
              </a:rPr>
              <a:t>-1</a:t>
            </a:r>
            <a:r>
              <a:rPr lang="en-US" altLang="zh-CN" sz="2800" dirty="0">
                <a:latin typeface="+mn-ea"/>
                <a:cs typeface="Times New Roman" charset="0"/>
                <a:sym typeface="Symbol" charset="0"/>
              </a:rPr>
              <a:t>=</a:t>
            </a:r>
            <a:r>
              <a:rPr lang="en-US" altLang="zh-CN" sz="28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lang="en-US" altLang="zh-CN" sz="2800" dirty="0">
                <a:latin typeface="+mn-ea"/>
                <a:cs typeface="Times New Roman" charset="0"/>
                <a:sym typeface="Symbol" charset="0"/>
              </a:rPr>
              <a:t> </a:t>
            </a: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latin typeface="+mn-ea"/>
                <a:sym typeface="Symbol" charset="0"/>
              </a:rPr>
              <a:t>　证明一个集合等式　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lang="en-US" altLang="zh-CN" sz="2400" baseline="30000" dirty="0">
                <a:latin typeface="+mn-ea"/>
                <a:cs typeface="Times New Roman" charset="0"/>
                <a:sym typeface="Symbol" charset="0"/>
              </a:rPr>
              <a:t>-1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=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 </a:t>
            </a:r>
          </a:p>
          <a:p>
            <a:pPr lvl="2">
              <a:lnSpc>
                <a:spcPct val="120000"/>
              </a:lnSpc>
            </a:pPr>
            <a:r>
              <a:rPr lang="zh-CN" altLang="en-US" sz="2400" dirty="0">
                <a:latin typeface="+mn-ea"/>
                <a:sym typeface="Symbol" charset="0"/>
              </a:rPr>
              <a:t>若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lang="en-US" altLang="zh-CN" sz="2400" i="1" dirty="0" err="1">
                <a:latin typeface="+mn-ea"/>
                <a:cs typeface="Times New Roman" charset="0"/>
                <a:sym typeface="Symbol" charset="0"/>
              </a:rPr>
              <a:t>a,b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)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lang="en-US" altLang="zh-CN" sz="2400" baseline="30000" dirty="0">
                <a:latin typeface="+mn-ea"/>
                <a:cs typeface="Times New Roman" charset="0"/>
                <a:sym typeface="Symbol" charset="0"/>
              </a:rPr>
              <a:t>-1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, </a:t>
            </a:r>
            <a:r>
              <a:rPr lang="zh-CN" altLang="en-US" sz="2400" dirty="0">
                <a:latin typeface="+mn-ea"/>
                <a:sym typeface="Symbol" charset="0"/>
              </a:rPr>
              <a:t>则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lang="en-US" altLang="zh-CN" sz="2400" i="1" dirty="0" err="1">
                <a:latin typeface="+mn-ea"/>
                <a:cs typeface="Times New Roman" charset="0"/>
                <a:sym typeface="Symbol" charset="0"/>
              </a:rPr>
              <a:t>b,a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)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, </a:t>
            </a:r>
            <a:r>
              <a:rPr lang="zh-CN" altLang="en-US" sz="2400" dirty="0">
                <a:latin typeface="+mn-ea"/>
                <a:sym typeface="Symbol" charset="0"/>
              </a:rPr>
              <a:t>由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lang="zh-CN" altLang="en-US" sz="2400" dirty="0">
                <a:latin typeface="+mn-ea"/>
                <a:sym typeface="Symbol" charset="0"/>
              </a:rPr>
              <a:t>的对称性可知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lang="en-US" altLang="zh-CN" sz="2400" i="1" dirty="0" err="1">
                <a:latin typeface="+mn-ea"/>
                <a:cs typeface="Times New Roman" charset="0"/>
                <a:sym typeface="Symbol" charset="0"/>
              </a:rPr>
              <a:t>a,b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)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, </a:t>
            </a:r>
            <a:r>
              <a:rPr lang="zh-CN" altLang="en-US" sz="2400" dirty="0">
                <a:latin typeface="+mn-ea"/>
                <a:sym typeface="Symbol" charset="0"/>
              </a:rPr>
              <a:t>因此：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lang="en-US" altLang="zh-CN" sz="2400" baseline="30000" dirty="0">
                <a:latin typeface="+mn-ea"/>
                <a:cs typeface="Times New Roman" charset="0"/>
                <a:sym typeface="Symbol" charset="0"/>
              </a:rPr>
              <a:t>-1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; </a:t>
            </a:r>
            <a:r>
              <a:rPr lang="zh-CN" altLang="en-US" sz="2400" dirty="0">
                <a:latin typeface="+mn-ea"/>
                <a:sym typeface="Symbol" charset="0"/>
              </a:rPr>
              <a:t>同理可得：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lang="en-US" altLang="zh-CN" sz="2400" baseline="30000" dirty="0">
                <a:latin typeface="+mn-ea"/>
                <a:cs typeface="Times New Roman" charset="0"/>
                <a:sym typeface="Symbol" charset="0"/>
              </a:rPr>
              <a:t>-1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; </a:t>
            </a:r>
            <a:endParaRPr lang="zh-CN" altLang="en-US" sz="2400" dirty="0">
              <a:latin typeface="+mn-ea"/>
              <a:sym typeface="Symbol" charset="0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latin typeface="+mn-ea"/>
                <a:sym typeface="Symbol" charset="0"/>
              </a:rPr>
              <a:t> 只需证明：对任意的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lang="en-US" altLang="zh-CN" sz="2400" i="1" dirty="0" err="1">
                <a:latin typeface="+mn-ea"/>
                <a:cs typeface="Times New Roman" charset="0"/>
                <a:sym typeface="Symbol" charset="0"/>
              </a:rPr>
              <a:t>a,b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) </a:t>
            </a:r>
            <a:r>
              <a:rPr lang="zh-CN" altLang="en-US" sz="2400" dirty="0">
                <a:latin typeface="+mn-ea"/>
                <a:sym typeface="Symbol" charset="0"/>
              </a:rPr>
              <a:t>若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lang="en-US" altLang="zh-CN" sz="2400" i="1" dirty="0" err="1">
                <a:latin typeface="+mn-ea"/>
                <a:cs typeface="Times New Roman" charset="0"/>
                <a:sym typeface="Symbol" charset="0"/>
              </a:rPr>
              <a:t>a,b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)</a:t>
            </a:r>
            <a:r>
              <a:rPr lang="zh-CN" altLang="en-US" sz="2400" dirty="0">
                <a:latin typeface="+mn-ea"/>
                <a:sym typeface="Symbol" charset="0"/>
              </a:rPr>
              <a:t>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, </a:t>
            </a:r>
            <a:r>
              <a:rPr lang="zh-CN" altLang="en-US" sz="2400" dirty="0">
                <a:latin typeface="+mn-ea"/>
                <a:sym typeface="Symbol" charset="0"/>
              </a:rPr>
              <a:t>则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lang="en-US" altLang="zh-CN" sz="2400" i="1" dirty="0" err="1">
                <a:latin typeface="+mn-ea"/>
                <a:cs typeface="Times New Roman" charset="0"/>
                <a:sym typeface="Symbol" charset="0"/>
              </a:rPr>
              <a:t>b,a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)</a:t>
            </a:r>
            <a:r>
              <a:rPr lang="zh-CN" altLang="en-US" sz="2400" dirty="0">
                <a:latin typeface="+mn-ea"/>
                <a:sym typeface="Symbol" charset="0"/>
              </a:rPr>
              <a:t>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7992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关系的性质：传递性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13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751" y="1745999"/>
            <a:ext cx="8515193" cy="432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3598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关系的性质：传递性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988840"/>
            <a:ext cx="7462118" cy="3888432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73BD81B9-48C0-4BDE-9529-1D02024923AB}"/>
              </a:ext>
            </a:extLst>
          </p:cNvPr>
          <p:cNvSpPr txBox="1"/>
          <p:nvPr/>
        </p:nvSpPr>
        <p:spPr>
          <a:xfrm>
            <a:off x="6876256" y="3933056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？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EA471B8-1AA2-4156-A834-CAC967876DF2}"/>
              </a:ext>
            </a:extLst>
          </p:cNvPr>
          <p:cNvSpPr txBox="1"/>
          <p:nvPr/>
        </p:nvSpPr>
        <p:spPr>
          <a:xfrm>
            <a:off x="7380312" y="2668850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？</a:t>
            </a:r>
          </a:p>
        </p:txBody>
      </p:sp>
    </p:spTree>
    <p:extLst>
      <p:ext uri="{BB962C8B-B14F-4D97-AF65-F5344CB8AC3E}">
        <p14:creationId xmlns:p14="http://schemas.microsoft.com/office/powerpoint/2010/main" val="4178117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773238"/>
            <a:ext cx="8569325" cy="4608512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kumimoji="0" lang="zh-CN" altLang="en-US" sz="2400" dirty="0">
                <a:latin typeface="+mn-ea"/>
                <a:cs typeface="Times New Roman" charset="0"/>
              </a:rPr>
              <a:t>关系的复合</a:t>
            </a:r>
            <a:r>
              <a:rPr kumimoji="0" lang="en-US" altLang="zh-CN" sz="2400" dirty="0">
                <a:latin typeface="+mn-ea"/>
                <a:cs typeface="Times New Roman" charset="0"/>
              </a:rPr>
              <a:t>(</a:t>
            </a:r>
            <a:r>
              <a:rPr kumimoji="0" lang="zh-CN" altLang="en-US" sz="2400" dirty="0">
                <a:latin typeface="+mn-ea"/>
                <a:cs typeface="Times New Roman" charset="0"/>
              </a:rPr>
              <a:t>乘</a:t>
            </a:r>
            <a:r>
              <a:rPr kumimoji="0" lang="en-US" altLang="zh-CN" sz="2400" dirty="0">
                <a:latin typeface="+mn-ea"/>
                <a:cs typeface="Times New Roman" charset="0"/>
              </a:rPr>
              <a:t>)</a:t>
            </a:r>
            <a:r>
              <a:rPr kumimoji="0" lang="zh-CN" altLang="en-US" sz="2400" dirty="0">
                <a:latin typeface="+mn-ea"/>
                <a:cs typeface="Times New Roman" charset="0"/>
              </a:rPr>
              <a:t>运算满足结合律，可以用</a:t>
            </a:r>
            <a:r>
              <a:rPr kumimoji="0" lang="en-US" altLang="zh-CN" sz="2400" dirty="0">
                <a:latin typeface="+mn-ea"/>
                <a:cs typeface="Times New Roman" charset="0"/>
              </a:rPr>
              <a:t> 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400" i="1" baseline="30000" dirty="0">
                <a:latin typeface="+mn-ea"/>
                <a:cs typeface="Times New Roman" charset="0"/>
              </a:rPr>
              <a:t>n </a:t>
            </a:r>
            <a:r>
              <a:rPr kumimoji="0" lang="zh-CN" altLang="en-US" sz="2400" dirty="0">
                <a:latin typeface="+mn-ea"/>
                <a:cs typeface="Times New Roman" charset="0"/>
              </a:rPr>
              <a:t>表示</a:t>
            </a:r>
            <a:br>
              <a:rPr kumimoji="0" lang="en-US" altLang="zh-CN" sz="2400" dirty="0">
                <a:latin typeface="+mn-ea"/>
                <a:cs typeface="Times New Roman" charset="0"/>
              </a:rPr>
            </a:br>
            <a:r>
              <a:rPr kumimoji="0" lang="en-US" altLang="zh-CN" sz="2400" dirty="0">
                <a:latin typeface="+mn-ea"/>
                <a:cs typeface="Times New Roman" charset="0"/>
              </a:rPr>
              <a:t>				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R◦ R◦…◦ R     </a:t>
            </a:r>
            <a:r>
              <a:rPr kumimoji="0" lang="en-US" altLang="zh-CN" sz="2400" i="1" baseline="-25000" dirty="0">
                <a:latin typeface="+mn-ea"/>
                <a:cs typeface="Times New Roman" charset="0"/>
              </a:rPr>
              <a:t> </a:t>
            </a:r>
            <a:r>
              <a:rPr kumimoji="0" lang="en-US" altLang="zh-CN" sz="2400" dirty="0">
                <a:latin typeface="+mn-ea"/>
                <a:cs typeface="Times New Roman" charset="0"/>
              </a:rPr>
              <a:t>(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n</a:t>
            </a:r>
            <a:r>
              <a:rPr kumimoji="0" lang="zh-CN" altLang="en-US" sz="2400" dirty="0">
                <a:latin typeface="+mn-ea"/>
                <a:cs typeface="Times New Roman" charset="0"/>
              </a:rPr>
              <a:t>是正整数</a:t>
            </a:r>
            <a:r>
              <a:rPr kumimoji="0" lang="en-US" altLang="zh-CN" sz="2400" dirty="0">
                <a:latin typeface="+mn-ea"/>
                <a:cs typeface="Times New Roman" charset="0"/>
              </a:rPr>
              <a:t>)  </a:t>
            </a:r>
            <a:endParaRPr kumimoji="0" lang="zh-CN" altLang="en-US" sz="2400" dirty="0">
              <a:latin typeface="+mn-ea"/>
              <a:cs typeface="Times New Roman" charset="0"/>
              <a:sym typeface="Symbol" charset="0"/>
            </a:endParaRPr>
          </a:p>
          <a:p>
            <a:pPr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400" dirty="0">
                <a:latin typeface="+mn-ea"/>
                <a:cs typeface="Times New Roman" charset="0"/>
                <a:sym typeface="Symbol" charset="0"/>
              </a:rPr>
              <a:t>命题：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kumimoji="0" lang="en-US" altLang="zh-CN" sz="2400" i="1" dirty="0" err="1">
                <a:latin typeface="+mn-ea"/>
                <a:cs typeface="Times New Roman" charset="0"/>
                <a:sym typeface="Symbol" charset="0"/>
              </a:rPr>
              <a:t>a,b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)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kumimoji="0" lang="en-US" altLang="zh-CN" sz="2400" baseline="30000" dirty="0">
                <a:latin typeface="+mn-ea"/>
                <a:cs typeface="Times New Roman" charset="0"/>
                <a:sym typeface="Symbol" charset="0"/>
              </a:rPr>
              <a:t>n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zh-CN" altLang="en-US" sz="2400" dirty="0">
                <a:latin typeface="+mn-ea"/>
                <a:cs typeface="Times New Roman" charset="0"/>
                <a:sym typeface="Symbol" charset="0"/>
              </a:rPr>
              <a:t>当且仅当：存在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t</a:t>
            </a:r>
            <a:r>
              <a:rPr kumimoji="0" lang="en-US" altLang="zh-CN" sz="2400" baseline="-25000" dirty="0">
                <a:latin typeface="+mn-ea"/>
                <a:cs typeface="Times New Roman" charset="0"/>
                <a:sym typeface="Symbol" charset="0"/>
              </a:rPr>
              <a:t>1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,t</a:t>
            </a:r>
            <a:r>
              <a:rPr kumimoji="0" lang="en-US" altLang="zh-CN" sz="2400" baseline="-25000" dirty="0">
                <a:latin typeface="+mn-ea"/>
                <a:cs typeface="Times New Roman" charset="0"/>
                <a:sym typeface="Symbol" charset="0"/>
              </a:rPr>
              <a:t>2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,…,t</a:t>
            </a:r>
            <a:r>
              <a:rPr kumimoji="0" lang="en-US" altLang="zh-CN" sz="2400" i="1" baseline="-25000" dirty="0">
                <a:latin typeface="+mn-ea"/>
                <a:cs typeface="Times New Roman" charset="0"/>
                <a:sym typeface="Symbol" charset="0"/>
              </a:rPr>
              <a:t>n</a:t>
            </a:r>
            <a:r>
              <a:rPr kumimoji="0" lang="en-US" altLang="zh-CN" sz="2400" baseline="-25000" dirty="0">
                <a:latin typeface="+mn-ea"/>
                <a:cs typeface="Times New Roman" charset="0"/>
                <a:sym typeface="Symbol" charset="0"/>
              </a:rPr>
              <a:t>-1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, </a:t>
            </a:r>
            <a:r>
              <a:rPr kumimoji="0" lang="zh-CN" altLang="en-US" sz="2400" dirty="0">
                <a:latin typeface="+mn-ea"/>
                <a:cs typeface="Times New Roman" charset="0"/>
                <a:sym typeface="Symbol" charset="0"/>
              </a:rPr>
              <a:t>满足：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a,t</a:t>
            </a:r>
            <a:r>
              <a:rPr kumimoji="0" lang="en-US" altLang="zh-CN" sz="2400" baseline="-25000" dirty="0">
                <a:latin typeface="+mn-ea"/>
                <a:cs typeface="Times New Roman" charset="0"/>
                <a:sym typeface="Symbol" charset="0"/>
              </a:rPr>
              <a:t>1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),(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t</a:t>
            </a:r>
            <a:r>
              <a:rPr kumimoji="0" lang="en-US" altLang="zh-CN" sz="2400" baseline="-25000" dirty="0">
                <a:latin typeface="+mn-ea"/>
                <a:cs typeface="Times New Roman" charset="0"/>
                <a:sym typeface="Symbol" charset="0"/>
              </a:rPr>
              <a:t>1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,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t</a:t>
            </a:r>
            <a:r>
              <a:rPr kumimoji="0" lang="en-US" altLang="zh-CN" sz="2400" baseline="-25000" dirty="0">
                <a:latin typeface="+mn-ea"/>
                <a:cs typeface="Times New Roman" charset="0"/>
                <a:sym typeface="Symbol" charset="0"/>
              </a:rPr>
              <a:t>2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),…,(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t</a:t>
            </a:r>
            <a:r>
              <a:rPr kumimoji="0" lang="en-US" altLang="zh-CN" sz="2400" i="1" baseline="-25000" dirty="0">
                <a:latin typeface="+mn-ea"/>
                <a:cs typeface="Times New Roman" charset="0"/>
                <a:sym typeface="Symbol" charset="0"/>
              </a:rPr>
              <a:t>n</a:t>
            </a:r>
            <a:r>
              <a:rPr kumimoji="0" lang="en-US" altLang="zh-CN" sz="2400" baseline="-25000" dirty="0">
                <a:latin typeface="+mn-ea"/>
                <a:cs typeface="Times New Roman" charset="0"/>
                <a:sym typeface="Symbol" charset="0"/>
              </a:rPr>
              <a:t>-2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,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t</a:t>
            </a:r>
            <a:r>
              <a:rPr kumimoji="0" lang="en-US" altLang="zh-CN" sz="2400" i="1" baseline="-25000" dirty="0">
                <a:latin typeface="+mn-ea"/>
                <a:cs typeface="Times New Roman" charset="0"/>
                <a:sym typeface="Symbol" charset="0"/>
              </a:rPr>
              <a:t>n</a:t>
            </a:r>
            <a:r>
              <a:rPr kumimoji="0" lang="en-US" altLang="zh-CN" sz="2400" baseline="-25000" dirty="0">
                <a:latin typeface="+mn-ea"/>
                <a:cs typeface="Times New Roman" charset="0"/>
                <a:sym typeface="Symbol" charset="0"/>
              </a:rPr>
              <a:t>-1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),(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t</a:t>
            </a:r>
            <a:r>
              <a:rPr kumimoji="0" lang="en-US" altLang="zh-CN" sz="2400" i="1" baseline="-25000" dirty="0">
                <a:latin typeface="+mn-ea"/>
                <a:cs typeface="Times New Roman" charset="0"/>
                <a:sym typeface="Symbol" charset="0"/>
              </a:rPr>
              <a:t>n</a:t>
            </a:r>
            <a:r>
              <a:rPr kumimoji="0" lang="en-US" altLang="zh-CN" sz="2400" baseline="-25000" dirty="0">
                <a:latin typeface="+mn-ea"/>
                <a:cs typeface="Times New Roman" charset="0"/>
                <a:sym typeface="Symbol" charset="0"/>
              </a:rPr>
              <a:t>-1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,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b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)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kumimoji="0" lang="zh-CN" altLang="en-US" sz="2400" dirty="0">
                <a:latin typeface="+mn-ea"/>
                <a:cs typeface="Times New Roman" charset="0"/>
                <a:sym typeface="Symbol" charset="0"/>
              </a:rPr>
              <a:t>。</a:t>
            </a:r>
          </a:p>
          <a:p>
            <a:pPr lvl="1">
              <a:lnSpc>
                <a:spcPct val="110000"/>
              </a:lnSpc>
              <a:spcBef>
                <a:spcPct val="30000"/>
              </a:spcBef>
            </a:pPr>
            <a:endParaRPr kumimoji="0" lang="en-US" altLang="zh-CN" sz="2000" dirty="0">
              <a:latin typeface="+mn-ea"/>
              <a:sym typeface="Symbol" charset="0"/>
            </a:endParaRPr>
          </a:p>
          <a:p>
            <a:pPr>
              <a:lnSpc>
                <a:spcPct val="110000"/>
              </a:lnSpc>
              <a:spcBef>
                <a:spcPct val="60000"/>
              </a:spcBef>
            </a:pPr>
            <a:r>
              <a:rPr kumimoji="0" lang="zh-CN" altLang="en-US" sz="2400" dirty="0">
                <a:latin typeface="+mn-ea"/>
                <a:cs typeface="Times New Roman" charset="0"/>
                <a:sym typeface="Symbol" charset="0"/>
              </a:rPr>
              <a:t>集合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kumimoji="0" lang="zh-CN" altLang="en-US" sz="2400" dirty="0">
                <a:latin typeface="+mn-ea"/>
                <a:cs typeface="Times New Roman" charset="0"/>
                <a:sym typeface="Symbol" charset="0"/>
              </a:rPr>
              <a:t>上的关系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kumimoji="0" lang="zh-CN" altLang="en-US" sz="2400" dirty="0">
                <a:latin typeface="+mn-ea"/>
                <a:cs typeface="Times New Roman" charset="0"/>
                <a:sym typeface="Symbol" charset="0"/>
              </a:rPr>
              <a:t>是传递关系 </a:t>
            </a:r>
            <a:r>
              <a:rPr kumimoji="0" lang="en-US" altLang="zh-CN" sz="2400" dirty="0">
                <a:latin typeface="+mn-ea"/>
                <a:cs typeface="楷体_GB2312" charset="0"/>
                <a:sym typeface="Symbol" charset="0"/>
              </a:rPr>
              <a:t></a:t>
            </a:r>
            <a:r>
              <a:rPr kumimoji="0" lang="zh-CN" altLang="en-US" sz="24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kumimoji="0" lang="en-US" altLang="zh-CN" sz="2400" baseline="30000" dirty="0">
                <a:latin typeface="+mn-ea"/>
                <a:cs typeface="Times New Roman" charset="0"/>
                <a:sym typeface="Symbol" charset="0"/>
              </a:rPr>
              <a:t>2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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  <a:endParaRPr kumimoji="0" lang="zh-CN" altLang="en-US" sz="2400" i="1" dirty="0">
              <a:latin typeface="+mn-ea"/>
              <a:cs typeface="Times New Roman" charset="0"/>
              <a:sym typeface="Symbol" charset="0"/>
            </a:endParaRPr>
          </a:p>
          <a:p>
            <a:pPr lvl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000" dirty="0">
                <a:latin typeface="+mn-ea"/>
                <a:sym typeface="Symbol" charset="0"/>
              </a:rPr>
              <a:t>必要性： 任取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kumimoji="0" lang="en-US" altLang="zh-CN" sz="2000" i="1" dirty="0" err="1">
                <a:latin typeface="+mn-ea"/>
                <a:cs typeface="Times New Roman" charset="0"/>
                <a:sym typeface="Symbol" charset="0"/>
              </a:rPr>
              <a:t>a,b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) </a:t>
            </a:r>
            <a:r>
              <a:rPr kumimoji="0" lang="en-US" altLang="zh-CN" sz="20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kumimoji="0" lang="en-US" altLang="zh-CN" sz="2000" baseline="30000" dirty="0">
                <a:latin typeface="+mn-ea"/>
                <a:cs typeface="Times New Roman" charset="0"/>
                <a:sym typeface="Symbol" charset="0"/>
              </a:rPr>
              <a:t>2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 ,</a:t>
            </a:r>
            <a:r>
              <a:rPr kumimoji="0" lang="zh-CN" altLang="en-US" sz="2000" dirty="0">
                <a:latin typeface="+mn-ea"/>
                <a:sym typeface="Symbol" charset="0"/>
              </a:rPr>
              <a:t>根据上述命题以及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kumimoji="0" lang="zh-CN" altLang="en-US" sz="2000" dirty="0">
                <a:latin typeface="+mn-ea"/>
                <a:sym typeface="Symbol" charset="0"/>
              </a:rPr>
              <a:t>的传递性可得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kumimoji="0" lang="en-US" altLang="zh-CN" sz="2000" i="1" dirty="0" err="1">
                <a:latin typeface="+mn-ea"/>
                <a:cs typeface="Times New Roman" charset="0"/>
                <a:sym typeface="Symbol" charset="0"/>
              </a:rPr>
              <a:t>a,b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)</a:t>
            </a:r>
            <a:r>
              <a:rPr kumimoji="0" lang="en-US" altLang="zh-CN" sz="2000" i="1" dirty="0">
                <a:latin typeface="+mn-ea"/>
                <a:cs typeface="Times New Roman" charset="0"/>
                <a:sym typeface="Symbol" charset="0"/>
              </a:rPr>
              <a:t>R</a:t>
            </a:r>
          </a:p>
          <a:p>
            <a:pPr lvl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000" dirty="0">
                <a:latin typeface="+mn-ea"/>
                <a:sym typeface="Symbol" charset="0"/>
              </a:rPr>
              <a:t>充分性： 若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kumimoji="0" lang="en-US" altLang="zh-CN" sz="2000" i="1" dirty="0" err="1">
                <a:latin typeface="+mn-ea"/>
                <a:cs typeface="Times New Roman" charset="0"/>
                <a:sym typeface="Symbol" charset="0"/>
              </a:rPr>
              <a:t>a,b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)</a:t>
            </a:r>
            <a:r>
              <a:rPr kumimoji="0" lang="en-US" altLang="zh-CN" sz="20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, (</a:t>
            </a:r>
            <a:r>
              <a:rPr kumimoji="0" lang="en-US" altLang="zh-CN" sz="2000" i="1" dirty="0" err="1">
                <a:latin typeface="+mn-ea"/>
                <a:cs typeface="Times New Roman" charset="0"/>
                <a:sym typeface="Symbol" charset="0"/>
              </a:rPr>
              <a:t>b,c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)</a:t>
            </a:r>
            <a:r>
              <a:rPr kumimoji="0" lang="en-US" altLang="zh-CN" sz="20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, </a:t>
            </a:r>
            <a:r>
              <a:rPr kumimoji="0" lang="zh-CN" altLang="en-US" sz="2000" dirty="0">
                <a:latin typeface="+mn-ea"/>
                <a:sym typeface="Symbol" charset="0"/>
              </a:rPr>
              <a:t>则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kumimoji="0" lang="en-US" altLang="zh-CN" sz="2000" i="1" dirty="0" err="1">
                <a:latin typeface="+mn-ea"/>
                <a:cs typeface="Times New Roman" charset="0"/>
                <a:sym typeface="Symbol" charset="0"/>
              </a:rPr>
              <a:t>a,c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)</a:t>
            </a:r>
            <a:r>
              <a:rPr kumimoji="0" lang="en-US" altLang="zh-CN" sz="20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kumimoji="0" lang="en-US" altLang="zh-CN" sz="2000" baseline="30000" dirty="0">
                <a:latin typeface="+mn-ea"/>
                <a:cs typeface="Times New Roman" charset="0"/>
                <a:sym typeface="Symbol" charset="0"/>
              </a:rPr>
              <a:t>2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, </a:t>
            </a:r>
            <a:r>
              <a:rPr kumimoji="0" lang="zh-CN" altLang="en-US" sz="2000" dirty="0">
                <a:latin typeface="+mn-ea"/>
                <a:sym typeface="Symbol" charset="0"/>
              </a:rPr>
              <a:t>由</a:t>
            </a:r>
            <a:r>
              <a:rPr kumimoji="0" lang="en-US" altLang="zh-CN" sz="20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kumimoji="0" lang="en-US" altLang="zh-CN" sz="2000" baseline="30000" dirty="0">
                <a:latin typeface="+mn-ea"/>
                <a:cs typeface="Times New Roman" charset="0"/>
                <a:sym typeface="Symbol" charset="0"/>
              </a:rPr>
              <a:t>2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</a:t>
            </a:r>
            <a:r>
              <a:rPr kumimoji="0" lang="en-US" altLang="zh-CN" sz="20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kumimoji="0" lang="zh-CN" altLang="en-US" sz="2000" dirty="0">
                <a:latin typeface="+mn-ea"/>
                <a:sym typeface="Symbol" charset="0"/>
              </a:rPr>
              <a:t>可得：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 (</a:t>
            </a:r>
            <a:r>
              <a:rPr kumimoji="0" lang="en-US" altLang="zh-CN" sz="2000" i="1" dirty="0" err="1">
                <a:latin typeface="+mn-ea"/>
                <a:cs typeface="Times New Roman" charset="0"/>
                <a:sym typeface="Symbol" charset="0"/>
              </a:rPr>
              <a:t>a,c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)</a:t>
            </a:r>
            <a:r>
              <a:rPr kumimoji="0" lang="en-US" altLang="zh-CN" sz="20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kumimoji="0" lang="zh-CN" altLang="en-US" sz="2000" dirty="0">
                <a:latin typeface="+mn-ea"/>
                <a:sym typeface="Symbol" charset="0"/>
              </a:rPr>
              <a:t>，则</a:t>
            </a:r>
            <a:r>
              <a:rPr kumimoji="0" lang="en-US" altLang="zh-CN" sz="2000" baseline="300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en-US" altLang="zh-CN" sz="20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kumimoji="0" lang="zh-CN" altLang="en-US" sz="2000" dirty="0">
                <a:latin typeface="+mn-ea"/>
                <a:sym typeface="Symbol" charset="0"/>
              </a:rPr>
              <a:t>是传递关系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关系的性质：传递性</a:t>
            </a:r>
          </a:p>
        </p:txBody>
      </p:sp>
    </p:spTree>
    <p:extLst>
      <p:ext uri="{BB962C8B-B14F-4D97-AF65-F5344CB8AC3E}">
        <p14:creationId xmlns:p14="http://schemas.microsoft.com/office/powerpoint/2010/main" val="2546014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16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475" y="1600200"/>
            <a:ext cx="8515273" cy="11087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252" y="3089920"/>
            <a:ext cx="7454192" cy="276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31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976" name="Group 72"/>
          <p:cNvGraphicFramePr>
            <a:graphicFrameLocks noGrp="1"/>
          </p:cNvGraphicFramePr>
          <p:nvPr>
            <p:ph type="tbl" idx="1"/>
          </p:nvPr>
        </p:nvGraphicFramePr>
        <p:xfrm>
          <a:off x="755576" y="1916832"/>
          <a:ext cx="7620000" cy="4092575"/>
        </p:xfrm>
        <a:graphic>
          <a:graphicData uri="http://schemas.openxmlformats.org/drawingml/2006/table">
            <a:tbl>
              <a:tblPr/>
              <a:tblGrid>
                <a:gridCol w="1608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97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97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8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97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080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63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endParaRPr kumimoji="0" lang="zh-CN" alt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7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altLang="zh-CN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=</a:t>
                      </a:r>
                      <a:endParaRPr kumimoji="0" lang="en-US" altLang="zh-CN" sz="3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7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altLang="zh-CN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</a:t>
                      </a:r>
                      <a:endParaRPr kumimoji="0" lang="en-US" altLang="zh-CN" sz="3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7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altLang="zh-CN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&lt;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7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altLang="zh-CN" sz="3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|</a:t>
                      </a:r>
                      <a:endParaRPr kumimoji="0" lang="en-US" altLang="zh-CN" sz="3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7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altLang="zh-CN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</a:t>
                      </a:r>
                      <a:r>
                        <a:rPr kumimoji="0" lang="en-US" altLang="zh-CN" sz="35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3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7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altLang="zh-CN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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7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altLang="zh-CN" sz="35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  <a:sym typeface="Symbol" charset="0"/>
                        </a:rPr>
                        <a:t>E</a:t>
                      </a:r>
                      <a:endParaRPr kumimoji="0" lang="en-US" altLang="zh-CN" sz="20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自反</a:t>
                      </a:r>
                    </a:p>
                  </a:txBody>
                  <a:tcPr marT="1905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  <a:endParaRPr kumimoji="0" lang="zh-CN" altLang="en-US" sz="3500" b="1" i="0" u="none" strike="noStrike" cap="none" normalizeH="0" baseline="0" dirty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  <a:ea typeface="黑体"/>
                        <a:cs typeface="黑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  <a:endParaRPr kumimoji="0" lang="zh-CN" altLang="en-US" sz="3500" b="1" i="0" u="none" strike="noStrike" cap="none" normalizeH="0" baseline="0" dirty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  <a:ea typeface="黑体"/>
                        <a:cs typeface="黑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  <a:r>
                        <a:rPr kumimoji="0" lang="zh-CN" altLang="en-US" sz="3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反自反</a:t>
                      </a:r>
                    </a:p>
                  </a:txBody>
                  <a:tcPr marT="1905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</a:t>
                      </a:r>
                      <a:endParaRPr kumimoji="0" lang="zh-CN" altLang="en-US" sz="2600" b="0" i="0" u="none" strike="noStrike" cap="none" normalizeH="0" baseline="0" dirty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  <a:ea typeface="黑体"/>
                        <a:cs typeface="黑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</a:t>
                      </a:r>
                      <a:endParaRPr kumimoji="0" lang="zh-CN" altLang="en-US" sz="2600" b="0" i="0" u="none" strike="noStrike" cap="none" normalizeH="0" baseline="0" dirty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  <a:ea typeface="黑体"/>
                        <a:cs typeface="黑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</a:t>
                      </a: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对称</a:t>
                      </a:r>
                    </a:p>
                  </a:txBody>
                  <a:tcPr marT="1905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反对称</a:t>
                      </a:r>
                    </a:p>
                  </a:txBody>
                  <a:tcPr marT="1905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</a:t>
                      </a: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传递</a:t>
                      </a:r>
                    </a:p>
                  </a:txBody>
                  <a:tcPr marT="1905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  <a:r>
                        <a:rPr kumimoji="0" lang="zh-CN" altLang="en-US" sz="3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  <a:r>
                        <a:rPr kumimoji="0" lang="zh-CN" altLang="en-US" sz="3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  <a:r>
                        <a:rPr kumimoji="0" lang="zh-CN" altLang="en-US" sz="3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/>
              <a:t>一些常用关系的性质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1FE2F069-471F-423F-9F17-A39272FDD63D}"/>
              </a:ext>
            </a:extLst>
          </p:cNvPr>
          <p:cNvSpPr/>
          <p:nvPr/>
        </p:nvSpPr>
        <p:spPr>
          <a:xfrm>
            <a:off x="6112120" y="1515167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非空集合上的空关系</a:t>
            </a:r>
          </a:p>
        </p:txBody>
      </p:sp>
      <p:cxnSp>
        <p:nvCxnSpPr>
          <p:cNvPr id="4" name="直接箭头连接符 3">
            <a:extLst>
              <a:ext uri="{FF2B5EF4-FFF2-40B4-BE49-F238E27FC236}">
                <a16:creationId xmlns:a16="http://schemas.microsoft.com/office/drawing/2014/main" id="{93094DB0-56E6-493B-8886-6F6A979B5679}"/>
              </a:ext>
            </a:extLst>
          </p:cNvPr>
          <p:cNvCxnSpPr>
            <a:cxnSpLocks/>
          </p:cNvCxnSpPr>
          <p:nvPr/>
        </p:nvCxnSpPr>
        <p:spPr>
          <a:xfrm flipV="1">
            <a:off x="7092280" y="1812491"/>
            <a:ext cx="0" cy="17634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33560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095" name="Group 47"/>
          <p:cNvGraphicFramePr>
            <a:graphicFrameLocks noGrp="1"/>
          </p:cNvGraphicFramePr>
          <p:nvPr>
            <p:ph type="tbl" idx="1"/>
          </p:nvPr>
        </p:nvGraphicFramePr>
        <p:xfrm>
          <a:off x="467544" y="1772816"/>
          <a:ext cx="8072438" cy="4054477"/>
        </p:xfrm>
        <a:graphic>
          <a:graphicData uri="http://schemas.openxmlformats.org/drawingml/2006/table">
            <a:tbl>
              <a:tblPr/>
              <a:tblGrid>
                <a:gridCol w="134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4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46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446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endParaRPr kumimoji="0" lang="zh-CN" altLang="en-US" sz="2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/>
                        <a:cs typeface="黑体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7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自反</a:t>
                      </a:r>
                    </a:p>
                  </a:txBody>
                  <a:tcPr marT="1905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8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反自反</a:t>
                      </a:r>
                    </a:p>
                  </a:txBody>
                  <a:tcPr marT="1905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8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对称</a:t>
                      </a:r>
                    </a:p>
                  </a:txBody>
                  <a:tcPr marT="1905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8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反对称</a:t>
                      </a:r>
                    </a:p>
                  </a:txBody>
                  <a:tcPr marT="1905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8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传递</a:t>
                      </a:r>
                    </a:p>
                  </a:txBody>
                  <a:tcPr marT="1905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9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altLang="zh-CN" sz="2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R</a:t>
                      </a:r>
                      <a:r>
                        <a:rPr kumimoji="0" lang="en-US" altLang="zh-CN" sz="2600" b="0" i="0" u="none" strike="noStrike" cap="none" normalizeH="0" baseline="-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1</a:t>
                      </a:r>
                      <a:r>
                        <a:rPr kumimoji="0" lang="en-US" altLang="zh-CN" sz="2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-1</a:t>
                      </a:r>
                      <a:endParaRPr kumimoji="0" lang="en-US" altLang="zh-CN" sz="2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/>
                        <a:cs typeface="黑体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  <a:endParaRPr kumimoji="0" lang="zh-CN" altLang="en-US" sz="3500" b="1" i="0" u="none" strike="noStrike" cap="none" normalizeH="0" baseline="0" dirty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  <a:ea typeface="黑体"/>
                        <a:cs typeface="黑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1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altLang="zh-CN" sz="2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R</a:t>
                      </a:r>
                      <a:r>
                        <a:rPr kumimoji="0" lang="en-US" altLang="zh-CN" sz="2600" b="0" i="0" u="none" strike="noStrike" cap="none" normalizeH="0" baseline="-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1</a:t>
                      </a:r>
                      <a:r>
                        <a:rPr kumimoji="0" lang="en-US" altLang="zh-CN" sz="2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黑体"/>
                          <a:cs typeface="黑体"/>
                          <a:sym typeface="Symbol" charset="0"/>
                        </a:rPr>
                        <a:t></a:t>
                      </a:r>
                      <a:r>
                        <a:rPr kumimoji="0" lang="en-US" altLang="zh-CN" sz="2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R</a:t>
                      </a:r>
                      <a:r>
                        <a:rPr kumimoji="0" lang="en-US" altLang="zh-CN" sz="2600" b="0" i="0" u="none" strike="noStrike" cap="none" normalizeH="0" baseline="-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2</a:t>
                      </a:r>
                      <a:r>
                        <a:rPr kumimoji="0" lang="en-US" altLang="zh-CN" sz="2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 </a:t>
                      </a:r>
                      <a:endParaRPr kumimoji="0" lang="zh-CN" altLang="en-US" sz="2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/>
                        <a:cs typeface="黑体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  <a:endParaRPr kumimoji="0" lang="zh-CN" altLang="en-US" sz="2600" b="0" i="0" u="none" strike="noStrike" cap="none" normalizeH="0" baseline="0" dirty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  <a:ea typeface="黑体"/>
                        <a:cs typeface="黑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altLang="zh-CN" sz="2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R</a:t>
                      </a:r>
                      <a:r>
                        <a:rPr kumimoji="0" lang="en-US" altLang="zh-CN" sz="2600" b="0" i="0" u="none" strike="noStrike" cap="none" normalizeH="0" baseline="-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1</a:t>
                      </a:r>
                      <a:r>
                        <a:rPr kumimoji="0" lang="en-US" altLang="zh-CN" sz="2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黑体"/>
                          <a:cs typeface="黑体"/>
                          <a:sym typeface="Symbol" charset="0"/>
                        </a:rPr>
                        <a:t></a:t>
                      </a:r>
                      <a:r>
                        <a:rPr kumimoji="0" lang="en-US" altLang="zh-CN" sz="2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R</a:t>
                      </a:r>
                      <a:r>
                        <a:rPr kumimoji="0" lang="en-US" altLang="zh-CN" sz="2600" b="0" i="0" u="none" strike="noStrike" cap="none" normalizeH="0" baseline="-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2</a:t>
                      </a:r>
                      <a:r>
                        <a:rPr kumimoji="0" lang="en-US" altLang="zh-CN" sz="2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 </a:t>
                      </a:r>
                      <a:endParaRPr kumimoji="0" lang="zh-CN" altLang="en-US" sz="2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/>
                        <a:cs typeface="黑体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9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altLang="zh-CN" sz="2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R</a:t>
                      </a:r>
                      <a:r>
                        <a:rPr kumimoji="0" lang="en-US" altLang="zh-CN" sz="2600" b="0" i="0" u="none" strike="noStrike" cap="none" normalizeH="0" baseline="-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1</a:t>
                      </a:r>
                      <a:r>
                        <a:rPr kumimoji="0" lang="en-US" altLang="zh-CN" sz="2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黑体"/>
                          <a:cs typeface="黑体"/>
                          <a:sym typeface="Symbol" charset="0"/>
                        </a:rPr>
                        <a:t></a:t>
                      </a:r>
                      <a:r>
                        <a:rPr kumimoji="0" lang="en-US" altLang="zh-CN" sz="2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R</a:t>
                      </a:r>
                      <a:r>
                        <a:rPr kumimoji="0" lang="en-US" altLang="zh-CN" sz="2600" b="0" i="0" u="none" strike="noStrike" cap="none" normalizeH="0" baseline="-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2</a:t>
                      </a:r>
                      <a:r>
                        <a:rPr kumimoji="0" lang="en-US" altLang="zh-CN" sz="2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 </a:t>
                      </a:r>
                      <a:endParaRPr kumimoji="0" lang="zh-CN" altLang="en-US" sz="2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/>
                        <a:cs typeface="黑体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</a:t>
                      </a:r>
                      <a:endParaRPr kumimoji="0" lang="zh-CN" altLang="en-US" sz="39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黑体"/>
                        <a:cs typeface="黑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3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  <a:sym typeface="Wingdings 2" charset="0"/>
                        </a:rPr>
                        <a:t>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560" y="122238"/>
            <a:ext cx="7389440" cy="1295400"/>
          </a:xfrm>
        </p:spPr>
        <p:txBody>
          <a:bodyPr/>
          <a:lstStyle/>
          <a:p>
            <a:r>
              <a:rPr lang="zh-CN" altLang="en-US" dirty="0"/>
              <a:t>关系运算与性质的保持</a:t>
            </a:r>
          </a:p>
        </p:txBody>
      </p:sp>
    </p:spTree>
    <p:extLst>
      <p:ext uri="{BB962C8B-B14F-4D97-AF65-F5344CB8AC3E}">
        <p14:creationId xmlns:p14="http://schemas.microsoft.com/office/powerpoint/2010/main" val="26767692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kumimoji="0" lang="zh-CN" altLang="en-US" dirty="0">
                <a:latin typeface="+mn-ea"/>
                <a:cs typeface="Times New Roman" charset="0"/>
              </a:rPr>
              <a:t>问题</a:t>
            </a:r>
            <a:r>
              <a:rPr kumimoji="0" lang="en-US" altLang="zh-CN" dirty="0">
                <a:latin typeface="+mn-ea"/>
                <a:cs typeface="Times New Roman" charset="0"/>
              </a:rPr>
              <a:t>1</a:t>
            </a:r>
            <a:r>
              <a:rPr kumimoji="0" lang="zh-CN" altLang="en-US" dirty="0">
                <a:latin typeface="+mn-ea"/>
                <a:cs typeface="Times New Roman" charset="0"/>
              </a:rPr>
              <a:t>：关系</a:t>
            </a:r>
            <a:r>
              <a:rPr lang="zh-CN" altLang="en-US" dirty="0">
                <a:latin typeface="+mn-ea"/>
                <a:cs typeface="Times New Roman" charset="0"/>
              </a:rPr>
              <a:t>具有哪些重要</a:t>
            </a:r>
            <a:r>
              <a:rPr kumimoji="0" lang="zh-CN" altLang="en-US" dirty="0">
                <a:latin typeface="+mn-ea"/>
                <a:cs typeface="Times New Roman" charset="0"/>
              </a:rPr>
              <a:t>性质？</a:t>
            </a:r>
            <a:endParaRPr kumimoji="0" lang="en-US" altLang="zh-CN" dirty="0">
              <a:latin typeface="+mn-ea"/>
              <a:cs typeface="Times New Roman" charset="0"/>
            </a:endParaRPr>
          </a:p>
          <a:p>
            <a:pPr lvl="1">
              <a:lnSpc>
                <a:spcPct val="120000"/>
              </a:lnSpc>
            </a:pPr>
            <a:r>
              <a:rPr kumimoji="0" lang="zh-CN" altLang="en-US" sz="2400" dirty="0">
                <a:solidFill>
                  <a:srgbClr val="2E2E99"/>
                </a:solidFill>
                <a:latin typeface="+mn-ea"/>
                <a:cs typeface="Times New Roman" charset="0"/>
              </a:rPr>
              <a:t>自反性、对称性</a:t>
            </a:r>
            <a:r>
              <a:rPr kumimoji="0" lang="en-US" altLang="zh-CN" sz="2400" dirty="0">
                <a:solidFill>
                  <a:srgbClr val="2E2E99"/>
                </a:solidFill>
                <a:latin typeface="+mn-ea"/>
                <a:cs typeface="Times New Roman" charset="0"/>
              </a:rPr>
              <a:t>/</a:t>
            </a:r>
            <a:r>
              <a:rPr lang="zh-CN" altLang="en-US" sz="2400" dirty="0">
                <a:solidFill>
                  <a:srgbClr val="2E2E99"/>
                </a:solidFill>
                <a:latin typeface="+mn-ea"/>
                <a:cs typeface="Times New Roman" charset="0"/>
              </a:rPr>
              <a:t>反</a:t>
            </a:r>
            <a:r>
              <a:rPr kumimoji="0" lang="zh-CN" altLang="en-US" sz="2400" dirty="0">
                <a:solidFill>
                  <a:srgbClr val="2E2E99"/>
                </a:solidFill>
                <a:latin typeface="+mn-ea"/>
                <a:cs typeface="Times New Roman" charset="0"/>
              </a:rPr>
              <a:t>对称性、传递性</a:t>
            </a:r>
            <a:endParaRPr kumimoji="0" lang="en-US" altLang="zh-CN" sz="2400" dirty="0">
              <a:solidFill>
                <a:srgbClr val="2E2E99"/>
              </a:solidFill>
              <a:latin typeface="+mn-ea"/>
              <a:cs typeface="Times New Roman" charset="0"/>
            </a:endParaRPr>
          </a:p>
          <a:p>
            <a:pPr>
              <a:lnSpc>
                <a:spcPct val="90000"/>
              </a:lnSpc>
              <a:spcBef>
                <a:spcPct val="60000"/>
              </a:spcBef>
            </a:pPr>
            <a:r>
              <a:rPr lang="zh-CN" altLang="en-US" dirty="0">
                <a:solidFill>
                  <a:srgbClr val="FF0000"/>
                </a:solidFill>
                <a:latin typeface="+mn-ea"/>
              </a:rPr>
              <a:t>问题</a:t>
            </a:r>
            <a:r>
              <a:rPr lang="en-US" altLang="zh-CN" dirty="0">
                <a:solidFill>
                  <a:srgbClr val="FF0000"/>
                </a:solidFill>
                <a:latin typeface="+mn-ea"/>
              </a:rPr>
              <a:t>2</a:t>
            </a:r>
            <a:r>
              <a:rPr lang="zh-CN" altLang="en-US" dirty="0">
                <a:solidFill>
                  <a:srgbClr val="FF0000"/>
                </a:solidFill>
                <a:latin typeface="+mn-ea"/>
              </a:rPr>
              <a:t>：如何计算关系的闭包？</a:t>
            </a:r>
          </a:p>
          <a:p>
            <a:pPr>
              <a:lnSpc>
                <a:spcPct val="120000"/>
              </a:lnSpc>
            </a:pPr>
            <a:endParaRPr kumimoji="0" lang="zh-CN" altLang="en-US" sz="3200" dirty="0">
              <a:latin typeface="+mn-ea"/>
              <a:cs typeface="Times New Roman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3093218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3970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612648" y="1600200"/>
                <a:ext cx="7775776" cy="4495800"/>
              </a:xfrm>
            </p:spPr>
            <p:txBody>
              <a:bodyPr/>
              <a:lstStyle/>
              <a:p>
                <a:r>
                  <a:rPr lang="zh-CN" altLang="en-US" dirty="0">
                    <a:latin typeface="+mn-ea"/>
                  </a:rPr>
                  <a:t>内容</a:t>
                </a:r>
                <a:r>
                  <a:rPr lang="en-US" altLang="zh-CN" dirty="0">
                    <a:latin typeface="+mn-ea"/>
                  </a:rPr>
                  <a:t>1</a:t>
                </a:r>
                <a:r>
                  <a:rPr lang="zh-CN" altLang="en-US" dirty="0">
                    <a:latin typeface="+mn-ea"/>
                  </a:rPr>
                  <a:t>：</a:t>
                </a:r>
                <a:r>
                  <a:rPr lang="zh-CN" altLang="en-US" dirty="0"/>
                  <a:t>概率论</a:t>
                </a:r>
                <a:endParaRPr lang="en-US" altLang="zh-CN" dirty="0"/>
              </a:p>
              <a:p>
                <a:pPr lvl="1"/>
                <a:r>
                  <a:rPr lang="zh-CN" altLang="en-US" sz="2400" dirty="0">
                    <a:solidFill>
                      <a:srgbClr val="2E2E99"/>
                    </a:solidFill>
                  </a:rPr>
                  <a:t>概率函数、条件概率、独立性</a:t>
                </a:r>
                <a:endParaRPr lang="en-US" altLang="zh-CN" sz="2400" dirty="0">
                  <a:solidFill>
                    <a:srgbClr val="2E2E99"/>
                  </a:solidFill>
                </a:endParaRPr>
              </a:p>
              <a:p>
                <a:r>
                  <a:rPr lang="zh-CN" altLang="en-US" dirty="0"/>
                  <a:t>内容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：贝叶斯定理</a:t>
                </a:r>
                <a:endParaRPr lang="en-US" altLang="zh-CN" dirty="0"/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zh-CN" sz="2400" i="1" smtClean="0">
                        <a:solidFill>
                          <a:srgbClr val="2E2E99"/>
                        </a:solidFill>
                        <a:latin typeface="Cambria Math" charset="0"/>
                      </a:rPr>
                      <m:t>Pr</m:t>
                    </m:r>
                    <m:d>
                      <m:dPr>
                        <m:begChr m:val="["/>
                        <m:endChr m:val="]"/>
                        <m:sepChr m:val="∣"/>
                        <m:ctrlPr>
                          <a:rPr kumimoji="1" lang="en-US" altLang="zh-CN" sz="2400" b="0" i="1">
                            <a:solidFill>
                              <a:srgbClr val="2E2E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zh-CN" sz="2400" b="0" i="1">
                            <a:solidFill>
                              <a:srgbClr val="2E2E99"/>
                            </a:solidFill>
                            <a:latin typeface="Cambria Math" charset="0"/>
                          </a:rPr>
                          <m:t>𝐹</m:t>
                        </m:r>
                      </m:e>
                      <m:e>
                        <m:r>
                          <a:rPr kumimoji="1" lang="en-US" altLang="zh-CN" sz="2400" b="0" i="1">
                            <a:solidFill>
                              <a:srgbClr val="2E2E99"/>
                            </a:solidFill>
                            <a:latin typeface="Cambria Math" charset="0"/>
                          </a:rPr>
                          <m:t>𝐸</m:t>
                        </m:r>
                      </m:e>
                    </m:d>
                    <m:r>
                      <a:rPr kumimoji="1" lang="en-US" altLang="zh-CN" sz="2400" b="0" i="1">
                        <a:solidFill>
                          <a:srgbClr val="2E2E99"/>
                        </a:solidFill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kumimoji="1" lang="en-US" altLang="zh-CN" sz="2400" b="0" i="1">
                            <a:solidFill>
                              <a:srgbClr val="2E2E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kumimoji="1" lang="en-US" altLang="zh-CN" sz="2400" b="0" i="1">
                                <a:solidFill>
                                  <a:srgbClr val="2E2E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kumimoji="1" lang="en-US" altLang="zh-CN" sz="2400" b="0">
                                <a:solidFill>
                                  <a:srgbClr val="2E2E99"/>
                                </a:solidFill>
                                <a:latin typeface="Cambria Math" charset="0"/>
                              </a:rPr>
                              <m:t>Pr</m:t>
                            </m:r>
                            <m:r>
                              <a:rPr kumimoji="1" lang="en-US" altLang="zh-CN" sz="2400" b="0" i="1">
                                <a:solidFill>
                                  <a:srgbClr val="2E2E99"/>
                                </a:solidFill>
                                <a:latin typeface="Cambria Math" charset="0"/>
                              </a:rPr>
                              <m:t>[</m:t>
                            </m:r>
                            <m:r>
                              <a:rPr kumimoji="1" lang="en-US" altLang="zh-CN" sz="2400" b="0" i="1">
                                <a:solidFill>
                                  <a:srgbClr val="2E2E99"/>
                                </a:solidFill>
                                <a:latin typeface="Cambria Math" charset="0"/>
                              </a:rPr>
                              <m:t>𝐸</m:t>
                            </m:r>
                            <m:r>
                              <a:rPr kumimoji="1" lang="en-US" altLang="zh-CN" sz="2400" b="0" i="1">
                                <a:solidFill>
                                  <a:srgbClr val="2E2E99"/>
                                </a:solidFill>
                                <a:latin typeface="Cambria Math" charset="0"/>
                              </a:rPr>
                              <m:t>∣</m:t>
                            </m:r>
                            <m:r>
                              <a:rPr kumimoji="1" lang="en-US" altLang="zh-CN" sz="2400" b="0" i="1">
                                <a:solidFill>
                                  <a:srgbClr val="2E2E99"/>
                                </a:solidFill>
                                <a:latin typeface="Cambria Math" charset="0"/>
                              </a:rPr>
                              <m:t>𝐹</m:t>
                            </m:r>
                            <m:r>
                              <a:rPr kumimoji="1" lang="en-US" altLang="zh-CN" sz="2400" b="0" i="1">
                                <a:solidFill>
                                  <a:srgbClr val="2E2E99"/>
                                </a:solidFill>
                                <a:latin typeface="Cambria Math" charset="0"/>
                              </a:rPr>
                              <m:t>]</m:t>
                            </m:r>
                          </m:fName>
                          <m:e>
                            <m:func>
                              <m:funcPr>
                                <m:ctrlPr>
                                  <a:rPr kumimoji="1" lang="en-US" altLang="zh-CN" sz="2400" i="1">
                                    <a:solidFill>
                                      <a:srgbClr val="2E2E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kumimoji="1" lang="en-US" altLang="zh-CN" sz="2400">
                                    <a:solidFill>
                                      <a:srgbClr val="2E2E99"/>
                                    </a:solidFill>
                                    <a:latin typeface="Cambria Math" charset="0"/>
                                  </a:rPr>
                                  <m:t>Pr</m:t>
                                </m:r>
                              </m:fName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kumimoji="1" lang="en-US" altLang="zh-CN" sz="2400" i="1">
                                        <a:solidFill>
                                          <a:srgbClr val="2E2E9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kumimoji="1" lang="en-US" altLang="zh-CN" sz="2400" i="1">
                                        <a:solidFill>
                                          <a:srgbClr val="2E2E99"/>
                                        </a:solidFill>
                                        <a:latin typeface="Cambria Math" charset="0"/>
                                      </a:rPr>
                                      <m:t>𝐹</m:t>
                                    </m:r>
                                  </m:e>
                                </m:d>
                              </m:e>
                            </m:func>
                          </m:e>
                        </m:func>
                      </m:num>
                      <m:den>
                        <m:func>
                          <m:funcPr>
                            <m:ctrlPr>
                              <a:rPr kumimoji="1" lang="en-US" altLang="zh-CN" sz="2400" b="0" i="1">
                                <a:solidFill>
                                  <a:srgbClr val="2E2E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kumimoji="1" lang="en-US" altLang="zh-CN" sz="2400" b="0">
                                <a:solidFill>
                                  <a:srgbClr val="2E2E99"/>
                                </a:solidFill>
                                <a:latin typeface="Cambria Math" charset="0"/>
                              </a:rPr>
                              <m:t>Pr</m:t>
                            </m:r>
                          </m:fName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kumimoji="1" lang="en-US" altLang="zh-CN" sz="2400" b="0" i="1">
                                    <a:solidFill>
                                      <a:srgbClr val="2E2E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zh-CN" sz="2400" b="0" i="1">
                                    <a:solidFill>
                                      <a:srgbClr val="2E2E99"/>
                                    </a:solidFill>
                                    <a:latin typeface="Cambria Math" charset="0"/>
                                  </a:rPr>
                                  <m:t>𝐸</m:t>
                                </m:r>
                              </m:e>
                            </m:d>
                          </m:e>
                        </m:func>
                      </m:den>
                    </m:f>
                  </m:oMath>
                </a14:m>
                <a:endParaRPr lang="en-US" altLang="zh-CN" sz="2400" dirty="0"/>
              </a:p>
              <a:p>
                <a:r>
                  <a:rPr lang="zh-CN" altLang="en-US" dirty="0"/>
                  <a:t>内容</a:t>
                </a:r>
                <a:r>
                  <a:rPr lang="en-US" altLang="zh-CN" dirty="0"/>
                  <a:t>3</a:t>
                </a:r>
                <a:r>
                  <a:rPr lang="zh-CN" altLang="en-US" dirty="0"/>
                  <a:t>：随机变量及其期望与方差</a:t>
                </a:r>
              </a:p>
              <a:p>
                <a:pPr lvl="1"/>
                <a:r>
                  <a:rPr lang="zh-CN" altLang="en-US" sz="2400" dirty="0">
                    <a:solidFill>
                      <a:srgbClr val="2E2E99"/>
                    </a:solidFill>
                    <a:latin typeface="+mn-ea"/>
                  </a:rPr>
                  <a:t>期望、条件期望、全期望公式</a:t>
                </a:r>
                <a:r>
                  <a:rPr lang="en-US" altLang="zh-CN" sz="2400" dirty="0">
                    <a:solidFill>
                      <a:srgbClr val="2E2E99"/>
                    </a:solidFill>
                    <a:latin typeface="+mn-ea"/>
                  </a:rPr>
                  <a:t>(</a:t>
                </a:r>
                <a:r>
                  <a:rPr lang="zh-CN" altLang="en-US" sz="2400" dirty="0">
                    <a:solidFill>
                      <a:srgbClr val="2E2E99"/>
                    </a:solidFill>
                  </a:rPr>
                  <a:t>全概率公式</a:t>
                </a:r>
                <a:r>
                  <a:rPr lang="en-US" altLang="zh-CN" sz="2400" dirty="0">
                    <a:solidFill>
                      <a:srgbClr val="2E2E99"/>
                    </a:solidFill>
                    <a:latin typeface="+mn-ea"/>
                  </a:rPr>
                  <a:t>)</a:t>
                </a:r>
                <a:r>
                  <a:rPr lang="zh-CN" altLang="en-US" sz="2400" dirty="0">
                    <a:solidFill>
                      <a:srgbClr val="2E2E99"/>
                    </a:solidFill>
                    <a:latin typeface="+mn-ea"/>
                  </a:rPr>
                  <a:t>、期望的线性性质、方差、概率化方法</a:t>
                </a:r>
                <a:endParaRPr lang="en-US" sz="2400" dirty="0">
                  <a:solidFill>
                    <a:srgbClr val="2E2E99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83970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648" y="1600200"/>
                <a:ext cx="7775776" cy="4495800"/>
              </a:xfrm>
              <a:blipFill>
                <a:blip r:embed="rId2"/>
                <a:stretch>
                  <a:fillRect l="-471" t="-1357" r="-5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</a:p>
        </p:txBody>
      </p:sp>
    </p:spTree>
    <p:extLst>
      <p:ext uri="{BB962C8B-B14F-4D97-AF65-F5344CB8AC3E}">
        <p14:creationId xmlns:p14="http://schemas.microsoft.com/office/powerpoint/2010/main" val="10086340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latin typeface="+mn-ea"/>
                <a:ea typeface="+mn-ea"/>
              </a:rPr>
              <a:t>“</a:t>
            </a:r>
            <a:r>
              <a:rPr lang="zh-CN" altLang="en-US" dirty="0">
                <a:latin typeface="+mn-ea"/>
                <a:ea typeface="+mn-ea"/>
              </a:rPr>
              <a:t>闭包”</a:t>
            </a:r>
          </a:p>
        </p:txBody>
      </p:sp>
      <p:sp>
        <p:nvSpPr>
          <p:cNvPr id="21506" name="Freeform 5" descr="纸袋"/>
          <p:cNvSpPr>
            <a:spLocks/>
          </p:cNvSpPr>
          <p:nvPr/>
        </p:nvSpPr>
        <p:spPr bwMode="auto">
          <a:xfrm>
            <a:off x="1116013" y="1773238"/>
            <a:ext cx="822325" cy="2659062"/>
          </a:xfrm>
          <a:custGeom>
            <a:avLst/>
            <a:gdLst>
              <a:gd name="T0" fmla="*/ 2147483647 w 518"/>
              <a:gd name="T1" fmla="*/ 0 h 1675"/>
              <a:gd name="T2" fmla="*/ 2147483647 w 518"/>
              <a:gd name="T3" fmla="*/ 2147483647 h 1675"/>
              <a:gd name="T4" fmla="*/ 2147483647 w 518"/>
              <a:gd name="T5" fmla="*/ 2147483647 h 1675"/>
              <a:gd name="T6" fmla="*/ 2147483647 w 518"/>
              <a:gd name="T7" fmla="*/ 2147483647 h 1675"/>
              <a:gd name="T8" fmla="*/ 2147483647 w 518"/>
              <a:gd name="T9" fmla="*/ 2147483647 h 1675"/>
              <a:gd name="T10" fmla="*/ 2147483647 w 518"/>
              <a:gd name="T11" fmla="*/ 2147483647 h 1675"/>
              <a:gd name="T12" fmla="*/ 2147483647 w 518"/>
              <a:gd name="T13" fmla="*/ 2147483647 h 1675"/>
              <a:gd name="T14" fmla="*/ 2147483647 w 518"/>
              <a:gd name="T15" fmla="*/ 2147483647 h 1675"/>
              <a:gd name="T16" fmla="*/ 2147483647 w 518"/>
              <a:gd name="T17" fmla="*/ 2147483647 h 1675"/>
              <a:gd name="T18" fmla="*/ 2147483647 w 518"/>
              <a:gd name="T19" fmla="*/ 2147483647 h 1675"/>
              <a:gd name="T20" fmla="*/ 2147483647 w 518"/>
              <a:gd name="T21" fmla="*/ 2147483647 h 1675"/>
              <a:gd name="T22" fmla="*/ 2147483647 w 518"/>
              <a:gd name="T23" fmla="*/ 2147483647 h 1675"/>
              <a:gd name="T24" fmla="*/ 0 w 518"/>
              <a:gd name="T25" fmla="*/ 2147483647 h 1675"/>
              <a:gd name="T26" fmla="*/ 2147483647 w 518"/>
              <a:gd name="T27" fmla="*/ 2147483647 h 1675"/>
              <a:gd name="T28" fmla="*/ 2147483647 w 518"/>
              <a:gd name="T29" fmla="*/ 2147483647 h 1675"/>
              <a:gd name="T30" fmla="*/ 2147483647 w 518"/>
              <a:gd name="T31" fmla="*/ 2147483647 h 1675"/>
              <a:gd name="T32" fmla="*/ 2147483647 w 518"/>
              <a:gd name="T33" fmla="*/ 2147483647 h 1675"/>
              <a:gd name="T34" fmla="*/ 2147483647 w 518"/>
              <a:gd name="T35" fmla="*/ 2147483647 h 1675"/>
              <a:gd name="T36" fmla="*/ 2147483647 w 518"/>
              <a:gd name="T37" fmla="*/ 2147483647 h 1675"/>
              <a:gd name="T38" fmla="*/ 2147483647 w 518"/>
              <a:gd name="T39" fmla="*/ 2147483647 h 1675"/>
              <a:gd name="T40" fmla="*/ 2147483647 w 518"/>
              <a:gd name="T41" fmla="*/ 2147483647 h 1675"/>
              <a:gd name="T42" fmla="*/ 2147483647 w 518"/>
              <a:gd name="T43" fmla="*/ 2147483647 h 1675"/>
              <a:gd name="T44" fmla="*/ 2147483647 w 518"/>
              <a:gd name="T45" fmla="*/ 2147483647 h 1675"/>
              <a:gd name="T46" fmla="*/ 2147483647 w 518"/>
              <a:gd name="T47" fmla="*/ 2147483647 h 1675"/>
              <a:gd name="T48" fmla="*/ 2147483647 w 518"/>
              <a:gd name="T49" fmla="*/ 2147483647 h 1675"/>
              <a:gd name="T50" fmla="*/ 2147483647 w 518"/>
              <a:gd name="T51" fmla="*/ 2147483647 h 1675"/>
              <a:gd name="T52" fmla="*/ 2147483647 w 518"/>
              <a:gd name="T53" fmla="*/ 2147483647 h 1675"/>
              <a:gd name="T54" fmla="*/ 2147483647 w 518"/>
              <a:gd name="T55" fmla="*/ 2147483647 h 1675"/>
              <a:gd name="T56" fmla="*/ 2147483647 w 518"/>
              <a:gd name="T57" fmla="*/ 2147483647 h 1675"/>
              <a:gd name="T58" fmla="*/ 2147483647 w 518"/>
              <a:gd name="T59" fmla="*/ 2147483647 h 1675"/>
              <a:gd name="T60" fmla="*/ 2147483647 w 518"/>
              <a:gd name="T61" fmla="*/ 2147483647 h 1675"/>
              <a:gd name="T62" fmla="*/ 2147483647 w 518"/>
              <a:gd name="T63" fmla="*/ 2147483647 h 1675"/>
              <a:gd name="T64" fmla="*/ 2147483647 w 518"/>
              <a:gd name="T65" fmla="*/ 2147483647 h 1675"/>
              <a:gd name="T66" fmla="*/ 2147483647 w 518"/>
              <a:gd name="T67" fmla="*/ 2147483647 h 1675"/>
              <a:gd name="T68" fmla="*/ 2147483647 w 518"/>
              <a:gd name="T69" fmla="*/ 2147483647 h 1675"/>
              <a:gd name="T70" fmla="*/ 2147483647 w 518"/>
              <a:gd name="T71" fmla="*/ 2147483647 h 1675"/>
              <a:gd name="T72" fmla="*/ 2147483647 w 518"/>
              <a:gd name="T73" fmla="*/ 2147483647 h 1675"/>
              <a:gd name="T74" fmla="*/ 2147483647 w 518"/>
              <a:gd name="T75" fmla="*/ 2147483647 h 1675"/>
              <a:gd name="T76" fmla="*/ 2147483647 w 518"/>
              <a:gd name="T77" fmla="*/ 2147483647 h 1675"/>
              <a:gd name="T78" fmla="*/ 2147483647 w 518"/>
              <a:gd name="T79" fmla="*/ 0 h 167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518"/>
              <a:gd name="T121" fmla="*/ 0 h 1675"/>
              <a:gd name="T122" fmla="*/ 518 w 518"/>
              <a:gd name="T123" fmla="*/ 1675 h 1675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518" h="1675">
                <a:moveTo>
                  <a:pt x="326" y="0"/>
                </a:moveTo>
                <a:cubicBezTo>
                  <a:pt x="320" y="10"/>
                  <a:pt x="314" y="20"/>
                  <a:pt x="307" y="29"/>
                </a:cubicBezTo>
                <a:cubicBezTo>
                  <a:pt x="298" y="39"/>
                  <a:pt x="285" y="46"/>
                  <a:pt x="278" y="57"/>
                </a:cubicBezTo>
                <a:cubicBezTo>
                  <a:pt x="272" y="65"/>
                  <a:pt x="273" y="77"/>
                  <a:pt x="269" y="86"/>
                </a:cubicBezTo>
                <a:cubicBezTo>
                  <a:pt x="261" y="103"/>
                  <a:pt x="251" y="119"/>
                  <a:pt x="240" y="134"/>
                </a:cubicBezTo>
                <a:cubicBezTo>
                  <a:pt x="222" y="160"/>
                  <a:pt x="196" y="182"/>
                  <a:pt x="182" y="211"/>
                </a:cubicBezTo>
                <a:cubicBezTo>
                  <a:pt x="171" y="232"/>
                  <a:pt x="160" y="259"/>
                  <a:pt x="144" y="278"/>
                </a:cubicBezTo>
                <a:cubicBezTo>
                  <a:pt x="132" y="292"/>
                  <a:pt x="117" y="303"/>
                  <a:pt x="106" y="317"/>
                </a:cubicBezTo>
                <a:cubicBezTo>
                  <a:pt x="97" y="328"/>
                  <a:pt x="92" y="342"/>
                  <a:pt x="86" y="355"/>
                </a:cubicBezTo>
                <a:cubicBezTo>
                  <a:pt x="82" y="364"/>
                  <a:pt x="83" y="376"/>
                  <a:pt x="77" y="384"/>
                </a:cubicBezTo>
                <a:cubicBezTo>
                  <a:pt x="70" y="395"/>
                  <a:pt x="56" y="402"/>
                  <a:pt x="48" y="413"/>
                </a:cubicBezTo>
                <a:cubicBezTo>
                  <a:pt x="34" y="431"/>
                  <a:pt x="10" y="470"/>
                  <a:pt x="10" y="470"/>
                </a:cubicBezTo>
                <a:cubicBezTo>
                  <a:pt x="7" y="483"/>
                  <a:pt x="0" y="496"/>
                  <a:pt x="0" y="509"/>
                </a:cubicBezTo>
                <a:cubicBezTo>
                  <a:pt x="0" y="539"/>
                  <a:pt x="18" y="542"/>
                  <a:pt x="38" y="557"/>
                </a:cubicBezTo>
                <a:cubicBezTo>
                  <a:pt x="78" y="588"/>
                  <a:pt x="107" y="608"/>
                  <a:pt x="154" y="624"/>
                </a:cubicBezTo>
                <a:cubicBezTo>
                  <a:pt x="165" y="660"/>
                  <a:pt x="175" y="692"/>
                  <a:pt x="182" y="729"/>
                </a:cubicBezTo>
                <a:cubicBezTo>
                  <a:pt x="173" y="787"/>
                  <a:pt x="158" y="832"/>
                  <a:pt x="115" y="873"/>
                </a:cubicBezTo>
                <a:cubicBezTo>
                  <a:pt x="97" y="910"/>
                  <a:pt x="89" y="945"/>
                  <a:pt x="67" y="979"/>
                </a:cubicBezTo>
                <a:cubicBezTo>
                  <a:pt x="82" y="1099"/>
                  <a:pt x="75" y="1150"/>
                  <a:pt x="154" y="1229"/>
                </a:cubicBezTo>
                <a:cubicBezTo>
                  <a:pt x="116" y="1334"/>
                  <a:pt x="149" y="1492"/>
                  <a:pt x="202" y="1593"/>
                </a:cubicBezTo>
                <a:cubicBezTo>
                  <a:pt x="205" y="1609"/>
                  <a:pt x="207" y="1625"/>
                  <a:pt x="211" y="1641"/>
                </a:cubicBezTo>
                <a:cubicBezTo>
                  <a:pt x="213" y="1651"/>
                  <a:pt x="212" y="1665"/>
                  <a:pt x="221" y="1670"/>
                </a:cubicBezTo>
                <a:cubicBezTo>
                  <a:pt x="230" y="1675"/>
                  <a:pt x="240" y="1664"/>
                  <a:pt x="250" y="1661"/>
                </a:cubicBezTo>
                <a:cubicBezTo>
                  <a:pt x="307" y="1604"/>
                  <a:pt x="276" y="1619"/>
                  <a:pt x="336" y="1603"/>
                </a:cubicBezTo>
                <a:cubicBezTo>
                  <a:pt x="351" y="1593"/>
                  <a:pt x="394" y="1566"/>
                  <a:pt x="403" y="1555"/>
                </a:cubicBezTo>
                <a:cubicBezTo>
                  <a:pt x="410" y="1547"/>
                  <a:pt x="408" y="1535"/>
                  <a:pt x="413" y="1526"/>
                </a:cubicBezTo>
                <a:cubicBezTo>
                  <a:pt x="433" y="1491"/>
                  <a:pt x="457" y="1455"/>
                  <a:pt x="480" y="1421"/>
                </a:cubicBezTo>
                <a:cubicBezTo>
                  <a:pt x="472" y="1321"/>
                  <a:pt x="458" y="1220"/>
                  <a:pt x="432" y="1123"/>
                </a:cubicBezTo>
                <a:cubicBezTo>
                  <a:pt x="435" y="1069"/>
                  <a:pt x="437" y="1014"/>
                  <a:pt x="442" y="960"/>
                </a:cubicBezTo>
                <a:cubicBezTo>
                  <a:pt x="445" y="927"/>
                  <a:pt x="500" y="871"/>
                  <a:pt x="518" y="835"/>
                </a:cubicBezTo>
                <a:cubicBezTo>
                  <a:pt x="504" y="763"/>
                  <a:pt x="491" y="712"/>
                  <a:pt x="451" y="653"/>
                </a:cubicBezTo>
                <a:cubicBezTo>
                  <a:pt x="442" y="623"/>
                  <a:pt x="447" y="624"/>
                  <a:pt x="422" y="605"/>
                </a:cubicBezTo>
                <a:cubicBezTo>
                  <a:pt x="404" y="591"/>
                  <a:pt x="365" y="566"/>
                  <a:pt x="365" y="566"/>
                </a:cubicBezTo>
                <a:cubicBezTo>
                  <a:pt x="359" y="556"/>
                  <a:pt x="347" y="548"/>
                  <a:pt x="346" y="537"/>
                </a:cubicBezTo>
                <a:cubicBezTo>
                  <a:pt x="342" y="507"/>
                  <a:pt x="369" y="424"/>
                  <a:pt x="394" y="403"/>
                </a:cubicBezTo>
                <a:cubicBezTo>
                  <a:pt x="402" y="397"/>
                  <a:pt x="413" y="397"/>
                  <a:pt x="422" y="393"/>
                </a:cubicBezTo>
                <a:cubicBezTo>
                  <a:pt x="452" y="378"/>
                  <a:pt x="465" y="361"/>
                  <a:pt x="490" y="336"/>
                </a:cubicBezTo>
                <a:cubicBezTo>
                  <a:pt x="479" y="284"/>
                  <a:pt x="456" y="248"/>
                  <a:pt x="432" y="201"/>
                </a:cubicBezTo>
                <a:cubicBezTo>
                  <a:pt x="406" y="151"/>
                  <a:pt x="432" y="125"/>
                  <a:pt x="374" y="105"/>
                </a:cubicBezTo>
                <a:cubicBezTo>
                  <a:pt x="359" y="60"/>
                  <a:pt x="347" y="40"/>
                  <a:pt x="326" y="0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21507" name="Text Box 7"/>
          <p:cNvSpPr txBox="1">
            <a:spLocks noChangeArrowheads="1"/>
          </p:cNvSpPr>
          <p:nvPr/>
        </p:nvSpPr>
        <p:spPr bwMode="auto">
          <a:xfrm>
            <a:off x="952501" y="4581525"/>
            <a:ext cx="16748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zh-CN" altLang="en-US" sz="2000" b="1" dirty="0">
                <a:latin typeface="+mn-ea"/>
                <a:ea typeface="+mn-ea"/>
              </a:rPr>
              <a:t>一个对象</a:t>
            </a:r>
          </a:p>
        </p:txBody>
      </p:sp>
      <p:sp>
        <p:nvSpPr>
          <p:cNvPr id="21508" name="Freeform 8" descr="纸袋"/>
          <p:cNvSpPr>
            <a:spLocks/>
          </p:cNvSpPr>
          <p:nvPr/>
        </p:nvSpPr>
        <p:spPr bwMode="auto">
          <a:xfrm>
            <a:off x="3708400" y="1700213"/>
            <a:ext cx="822325" cy="2659062"/>
          </a:xfrm>
          <a:custGeom>
            <a:avLst/>
            <a:gdLst>
              <a:gd name="T0" fmla="*/ 2147483647 w 518"/>
              <a:gd name="T1" fmla="*/ 0 h 1675"/>
              <a:gd name="T2" fmla="*/ 2147483647 w 518"/>
              <a:gd name="T3" fmla="*/ 2147483647 h 1675"/>
              <a:gd name="T4" fmla="*/ 2147483647 w 518"/>
              <a:gd name="T5" fmla="*/ 2147483647 h 1675"/>
              <a:gd name="T6" fmla="*/ 2147483647 w 518"/>
              <a:gd name="T7" fmla="*/ 2147483647 h 1675"/>
              <a:gd name="T8" fmla="*/ 2147483647 w 518"/>
              <a:gd name="T9" fmla="*/ 2147483647 h 1675"/>
              <a:gd name="T10" fmla="*/ 2147483647 w 518"/>
              <a:gd name="T11" fmla="*/ 2147483647 h 1675"/>
              <a:gd name="T12" fmla="*/ 2147483647 w 518"/>
              <a:gd name="T13" fmla="*/ 2147483647 h 1675"/>
              <a:gd name="T14" fmla="*/ 2147483647 w 518"/>
              <a:gd name="T15" fmla="*/ 2147483647 h 1675"/>
              <a:gd name="T16" fmla="*/ 2147483647 w 518"/>
              <a:gd name="T17" fmla="*/ 2147483647 h 1675"/>
              <a:gd name="T18" fmla="*/ 2147483647 w 518"/>
              <a:gd name="T19" fmla="*/ 2147483647 h 1675"/>
              <a:gd name="T20" fmla="*/ 2147483647 w 518"/>
              <a:gd name="T21" fmla="*/ 2147483647 h 1675"/>
              <a:gd name="T22" fmla="*/ 2147483647 w 518"/>
              <a:gd name="T23" fmla="*/ 2147483647 h 1675"/>
              <a:gd name="T24" fmla="*/ 0 w 518"/>
              <a:gd name="T25" fmla="*/ 2147483647 h 1675"/>
              <a:gd name="T26" fmla="*/ 2147483647 w 518"/>
              <a:gd name="T27" fmla="*/ 2147483647 h 1675"/>
              <a:gd name="T28" fmla="*/ 2147483647 w 518"/>
              <a:gd name="T29" fmla="*/ 2147483647 h 1675"/>
              <a:gd name="T30" fmla="*/ 2147483647 w 518"/>
              <a:gd name="T31" fmla="*/ 2147483647 h 1675"/>
              <a:gd name="T32" fmla="*/ 2147483647 w 518"/>
              <a:gd name="T33" fmla="*/ 2147483647 h 1675"/>
              <a:gd name="T34" fmla="*/ 2147483647 w 518"/>
              <a:gd name="T35" fmla="*/ 2147483647 h 1675"/>
              <a:gd name="T36" fmla="*/ 2147483647 w 518"/>
              <a:gd name="T37" fmla="*/ 2147483647 h 1675"/>
              <a:gd name="T38" fmla="*/ 2147483647 w 518"/>
              <a:gd name="T39" fmla="*/ 2147483647 h 1675"/>
              <a:gd name="T40" fmla="*/ 2147483647 w 518"/>
              <a:gd name="T41" fmla="*/ 2147483647 h 1675"/>
              <a:gd name="T42" fmla="*/ 2147483647 w 518"/>
              <a:gd name="T43" fmla="*/ 2147483647 h 1675"/>
              <a:gd name="T44" fmla="*/ 2147483647 w 518"/>
              <a:gd name="T45" fmla="*/ 2147483647 h 1675"/>
              <a:gd name="T46" fmla="*/ 2147483647 w 518"/>
              <a:gd name="T47" fmla="*/ 2147483647 h 1675"/>
              <a:gd name="T48" fmla="*/ 2147483647 w 518"/>
              <a:gd name="T49" fmla="*/ 2147483647 h 1675"/>
              <a:gd name="T50" fmla="*/ 2147483647 w 518"/>
              <a:gd name="T51" fmla="*/ 2147483647 h 1675"/>
              <a:gd name="T52" fmla="*/ 2147483647 w 518"/>
              <a:gd name="T53" fmla="*/ 2147483647 h 1675"/>
              <a:gd name="T54" fmla="*/ 2147483647 w 518"/>
              <a:gd name="T55" fmla="*/ 2147483647 h 1675"/>
              <a:gd name="T56" fmla="*/ 2147483647 w 518"/>
              <a:gd name="T57" fmla="*/ 2147483647 h 1675"/>
              <a:gd name="T58" fmla="*/ 2147483647 w 518"/>
              <a:gd name="T59" fmla="*/ 2147483647 h 1675"/>
              <a:gd name="T60" fmla="*/ 2147483647 w 518"/>
              <a:gd name="T61" fmla="*/ 2147483647 h 1675"/>
              <a:gd name="T62" fmla="*/ 2147483647 w 518"/>
              <a:gd name="T63" fmla="*/ 2147483647 h 1675"/>
              <a:gd name="T64" fmla="*/ 2147483647 w 518"/>
              <a:gd name="T65" fmla="*/ 2147483647 h 1675"/>
              <a:gd name="T66" fmla="*/ 2147483647 w 518"/>
              <a:gd name="T67" fmla="*/ 2147483647 h 1675"/>
              <a:gd name="T68" fmla="*/ 2147483647 w 518"/>
              <a:gd name="T69" fmla="*/ 2147483647 h 1675"/>
              <a:gd name="T70" fmla="*/ 2147483647 w 518"/>
              <a:gd name="T71" fmla="*/ 2147483647 h 1675"/>
              <a:gd name="T72" fmla="*/ 2147483647 w 518"/>
              <a:gd name="T73" fmla="*/ 2147483647 h 1675"/>
              <a:gd name="T74" fmla="*/ 2147483647 w 518"/>
              <a:gd name="T75" fmla="*/ 2147483647 h 1675"/>
              <a:gd name="T76" fmla="*/ 2147483647 w 518"/>
              <a:gd name="T77" fmla="*/ 2147483647 h 1675"/>
              <a:gd name="T78" fmla="*/ 2147483647 w 518"/>
              <a:gd name="T79" fmla="*/ 0 h 167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518"/>
              <a:gd name="T121" fmla="*/ 0 h 1675"/>
              <a:gd name="T122" fmla="*/ 518 w 518"/>
              <a:gd name="T123" fmla="*/ 1675 h 1675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518" h="1675">
                <a:moveTo>
                  <a:pt x="326" y="0"/>
                </a:moveTo>
                <a:cubicBezTo>
                  <a:pt x="320" y="10"/>
                  <a:pt x="314" y="20"/>
                  <a:pt x="307" y="29"/>
                </a:cubicBezTo>
                <a:cubicBezTo>
                  <a:pt x="298" y="39"/>
                  <a:pt x="285" y="46"/>
                  <a:pt x="278" y="57"/>
                </a:cubicBezTo>
                <a:cubicBezTo>
                  <a:pt x="272" y="65"/>
                  <a:pt x="273" y="77"/>
                  <a:pt x="269" y="86"/>
                </a:cubicBezTo>
                <a:cubicBezTo>
                  <a:pt x="261" y="103"/>
                  <a:pt x="251" y="119"/>
                  <a:pt x="240" y="134"/>
                </a:cubicBezTo>
                <a:cubicBezTo>
                  <a:pt x="222" y="160"/>
                  <a:pt x="196" y="182"/>
                  <a:pt x="182" y="211"/>
                </a:cubicBezTo>
                <a:cubicBezTo>
                  <a:pt x="171" y="232"/>
                  <a:pt x="160" y="259"/>
                  <a:pt x="144" y="278"/>
                </a:cubicBezTo>
                <a:cubicBezTo>
                  <a:pt x="132" y="292"/>
                  <a:pt x="117" y="303"/>
                  <a:pt x="106" y="317"/>
                </a:cubicBezTo>
                <a:cubicBezTo>
                  <a:pt x="97" y="328"/>
                  <a:pt x="92" y="342"/>
                  <a:pt x="86" y="355"/>
                </a:cubicBezTo>
                <a:cubicBezTo>
                  <a:pt x="82" y="364"/>
                  <a:pt x="83" y="376"/>
                  <a:pt x="77" y="384"/>
                </a:cubicBezTo>
                <a:cubicBezTo>
                  <a:pt x="70" y="395"/>
                  <a:pt x="56" y="402"/>
                  <a:pt x="48" y="413"/>
                </a:cubicBezTo>
                <a:cubicBezTo>
                  <a:pt x="34" y="431"/>
                  <a:pt x="10" y="470"/>
                  <a:pt x="10" y="470"/>
                </a:cubicBezTo>
                <a:cubicBezTo>
                  <a:pt x="7" y="483"/>
                  <a:pt x="0" y="496"/>
                  <a:pt x="0" y="509"/>
                </a:cubicBezTo>
                <a:cubicBezTo>
                  <a:pt x="0" y="539"/>
                  <a:pt x="18" y="542"/>
                  <a:pt x="38" y="557"/>
                </a:cubicBezTo>
                <a:cubicBezTo>
                  <a:pt x="78" y="588"/>
                  <a:pt x="107" y="608"/>
                  <a:pt x="154" y="624"/>
                </a:cubicBezTo>
                <a:cubicBezTo>
                  <a:pt x="165" y="660"/>
                  <a:pt x="175" y="692"/>
                  <a:pt x="182" y="729"/>
                </a:cubicBezTo>
                <a:cubicBezTo>
                  <a:pt x="173" y="787"/>
                  <a:pt x="158" y="832"/>
                  <a:pt x="115" y="873"/>
                </a:cubicBezTo>
                <a:cubicBezTo>
                  <a:pt x="97" y="910"/>
                  <a:pt x="89" y="945"/>
                  <a:pt x="67" y="979"/>
                </a:cubicBezTo>
                <a:cubicBezTo>
                  <a:pt x="82" y="1099"/>
                  <a:pt x="75" y="1150"/>
                  <a:pt x="154" y="1229"/>
                </a:cubicBezTo>
                <a:cubicBezTo>
                  <a:pt x="116" y="1334"/>
                  <a:pt x="149" y="1492"/>
                  <a:pt x="202" y="1593"/>
                </a:cubicBezTo>
                <a:cubicBezTo>
                  <a:pt x="205" y="1609"/>
                  <a:pt x="207" y="1625"/>
                  <a:pt x="211" y="1641"/>
                </a:cubicBezTo>
                <a:cubicBezTo>
                  <a:pt x="213" y="1651"/>
                  <a:pt x="212" y="1665"/>
                  <a:pt x="221" y="1670"/>
                </a:cubicBezTo>
                <a:cubicBezTo>
                  <a:pt x="230" y="1675"/>
                  <a:pt x="240" y="1664"/>
                  <a:pt x="250" y="1661"/>
                </a:cubicBezTo>
                <a:cubicBezTo>
                  <a:pt x="307" y="1604"/>
                  <a:pt x="276" y="1619"/>
                  <a:pt x="336" y="1603"/>
                </a:cubicBezTo>
                <a:cubicBezTo>
                  <a:pt x="351" y="1593"/>
                  <a:pt x="394" y="1566"/>
                  <a:pt x="403" y="1555"/>
                </a:cubicBezTo>
                <a:cubicBezTo>
                  <a:pt x="410" y="1547"/>
                  <a:pt x="408" y="1535"/>
                  <a:pt x="413" y="1526"/>
                </a:cubicBezTo>
                <a:cubicBezTo>
                  <a:pt x="433" y="1491"/>
                  <a:pt x="457" y="1455"/>
                  <a:pt x="480" y="1421"/>
                </a:cubicBezTo>
                <a:cubicBezTo>
                  <a:pt x="472" y="1321"/>
                  <a:pt x="458" y="1220"/>
                  <a:pt x="432" y="1123"/>
                </a:cubicBezTo>
                <a:cubicBezTo>
                  <a:pt x="435" y="1069"/>
                  <a:pt x="437" y="1014"/>
                  <a:pt x="442" y="960"/>
                </a:cubicBezTo>
                <a:cubicBezTo>
                  <a:pt x="445" y="927"/>
                  <a:pt x="500" y="871"/>
                  <a:pt x="518" y="835"/>
                </a:cubicBezTo>
                <a:cubicBezTo>
                  <a:pt x="504" y="763"/>
                  <a:pt x="491" y="712"/>
                  <a:pt x="451" y="653"/>
                </a:cubicBezTo>
                <a:cubicBezTo>
                  <a:pt x="442" y="623"/>
                  <a:pt x="447" y="624"/>
                  <a:pt x="422" y="605"/>
                </a:cubicBezTo>
                <a:cubicBezTo>
                  <a:pt x="404" y="591"/>
                  <a:pt x="365" y="566"/>
                  <a:pt x="365" y="566"/>
                </a:cubicBezTo>
                <a:cubicBezTo>
                  <a:pt x="359" y="556"/>
                  <a:pt x="347" y="548"/>
                  <a:pt x="346" y="537"/>
                </a:cubicBezTo>
                <a:cubicBezTo>
                  <a:pt x="342" y="507"/>
                  <a:pt x="369" y="424"/>
                  <a:pt x="394" y="403"/>
                </a:cubicBezTo>
                <a:cubicBezTo>
                  <a:pt x="402" y="397"/>
                  <a:pt x="413" y="397"/>
                  <a:pt x="422" y="393"/>
                </a:cubicBezTo>
                <a:cubicBezTo>
                  <a:pt x="452" y="378"/>
                  <a:pt x="465" y="361"/>
                  <a:pt x="490" y="336"/>
                </a:cubicBezTo>
                <a:cubicBezTo>
                  <a:pt x="479" y="284"/>
                  <a:pt x="456" y="248"/>
                  <a:pt x="432" y="201"/>
                </a:cubicBezTo>
                <a:cubicBezTo>
                  <a:pt x="406" y="151"/>
                  <a:pt x="432" y="125"/>
                  <a:pt x="374" y="105"/>
                </a:cubicBezTo>
                <a:cubicBezTo>
                  <a:pt x="359" y="60"/>
                  <a:pt x="347" y="40"/>
                  <a:pt x="326" y="0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21509" name="Oval 9"/>
          <p:cNvSpPr>
            <a:spLocks noChangeArrowheads="1"/>
          </p:cNvSpPr>
          <p:nvPr/>
        </p:nvSpPr>
        <p:spPr bwMode="auto">
          <a:xfrm>
            <a:off x="2781300" y="1684338"/>
            <a:ext cx="2698750" cy="2698750"/>
          </a:xfrm>
          <a:prstGeom prst="ellipse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 sz="1800">
              <a:latin typeface="+mn-ea"/>
              <a:ea typeface="+mn-ea"/>
            </a:endParaRPr>
          </a:p>
        </p:txBody>
      </p:sp>
      <p:sp>
        <p:nvSpPr>
          <p:cNvPr id="164874" name="Text Box 10"/>
          <p:cNvSpPr txBox="1">
            <a:spLocks noChangeArrowheads="1"/>
          </p:cNvSpPr>
          <p:nvPr/>
        </p:nvSpPr>
        <p:spPr bwMode="auto">
          <a:xfrm>
            <a:off x="943333" y="5130860"/>
            <a:ext cx="8153400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41325" indent="-44132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zh-CN" altLang="en-US" sz="2000" b="1" dirty="0">
                <a:latin typeface="+mn-ea"/>
                <a:ea typeface="+mn-ea"/>
              </a:rPr>
              <a:t>橘黄色圈、紫色框分别满足：</a:t>
            </a:r>
          </a:p>
          <a:p>
            <a:pPr>
              <a:spcBef>
                <a:spcPct val="10000"/>
              </a:spcBef>
            </a:pPr>
            <a:r>
              <a:rPr kumimoji="0" lang="zh-CN" altLang="en-US" sz="2000" b="1" dirty="0">
                <a:latin typeface="+mn-ea"/>
                <a:ea typeface="+mn-ea"/>
              </a:rPr>
              <a:t>１．是圆的</a:t>
            </a:r>
            <a:r>
              <a:rPr kumimoji="0" lang="en-US" altLang="zh-CN" sz="2000" b="1" dirty="0">
                <a:latin typeface="+mn-ea"/>
                <a:ea typeface="+mn-ea"/>
              </a:rPr>
              <a:t>/</a:t>
            </a:r>
            <a:r>
              <a:rPr kumimoji="0" lang="zh-CN" altLang="en-US" sz="2000" b="1" dirty="0">
                <a:latin typeface="+mn-ea"/>
                <a:ea typeface="+mn-ea"/>
              </a:rPr>
              <a:t>正方形的（性质）</a:t>
            </a:r>
          </a:p>
          <a:p>
            <a:pPr>
              <a:spcBef>
                <a:spcPct val="10000"/>
              </a:spcBef>
            </a:pPr>
            <a:r>
              <a:rPr kumimoji="0" lang="zh-CN" altLang="en-US" sz="2000" b="1" dirty="0">
                <a:latin typeface="+mn-ea"/>
                <a:ea typeface="+mn-ea"/>
              </a:rPr>
              <a:t>２．覆盖所给对象</a:t>
            </a:r>
          </a:p>
          <a:p>
            <a:pPr>
              <a:spcBef>
                <a:spcPct val="10000"/>
              </a:spcBef>
            </a:pPr>
            <a:r>
              <a:rPr kumimoji="0" lang="zh-CN" altLang="en-US" sz="2000" b="1" dirty="0">
                <a:latin typeface="+mn-ea"/>
                <a:ea typeface="+mn-ea"/>
              </a:rPr>
              <a:t>３．如果有个绿色圆</a:t>
            </a:r>
            <a:r>
              <a:rPr kumimoji="0" lang="en-US" altLang="zh-CN" sz="2000" b="1" dirty="0">
                <a:latin typeface="+mn-ea"/>
                <a:ea typeface="+mn-ea"/>
              </a:rPr>
              <a:t>/</a:t>
            </a:r>
            <a:r>
              <a:rPr kumimoji="0" lang="zh-CN" altLang="en-US" sz="2000" b="1" dirty="0">
                <a:latin typeface="+mn-ea"/>
                <a:ea typeface="+mn-ea"/>
              </a:rPr>
              <a:t>红色框也覆盖此对象，就一定覆盖橘黄圈</a:t>
            </a:r>
            <a:r>
              <a:rPr kumimoji="0" lang="en-US" altLang="zh-CN" sz="2000" b="1" dirty="0">
                <a:latin typeface="+mn-ea"/>
                <a:ea typeface="+mn-ea"/>
              </a:rPr>
              <a:t>/</a:t>
            </a:r>
            <a:r>
              <a:rPr kumimoji="0" lang="zh-CN" altLang="en-US" sz="2000" b="1" dirty="0">
                <a:latin typeface="+mn-ea"/>
                <a:ea typeface="+mn-ea"/>
              </a:rPr>
              <a:t>紫色框</a:t>
            </a:r>
          </a:p>
        </p:txBody>
      </p:sp>
      <p:sp>
        <p:nvSpPr>
          <p:cNvPr id="164875" name="Oval 11"/>
          <p:cNvSpPr>
            <a:spLocks noChangeArrowheads="1"/>
          </p:cNvSpPr>
          <p:nvPr/>
        </p:nvSpPr>
        <p:spPr bwMode="auto">
          <a:xfrm>
            <a:off x="2627313" y="1557338"/>
            <a:ext cx="2947987" cy="2941637"/>
          </a:xfrm>
          <a:prstGeom prst="ellipse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 sz="1800">
              <a:latin typeface="+mn-ea"/>
              <a:ea typeface="+mn-ea"/>
            </a:endParaRPr>
          </a:p>
        </p:txBody>
      </p:sp>
      <p:sp>
        <p:nvSpPr>
          <p:cNvPr id="21512" name="Freeform 12" descr="纸袋"/>
          <p:cNvSpPr>
            <a:spLocks/>
          </p:cNvSpPr>
          <p:nvPr/>
        </p:nvSpPr>
        <p:spPr bwMode="auto">
          <a:xfrm>
            <a:off x="6877050" y="1700213"/>
            <a:ext cx="822325" cy="2659062"/>
          </a:xfrm>
          <a:custGeom>
            <a:avLst/>
            <a:gdLst>
              <a:gd name="T0" fmla="*/ 2147483647 w 518"/>
              <a:gd name="T1" fmla="*/ 0 h 1675"/>
              <a:gd name="T2" fmla="*/ 2147483647 w 518"/>
              <a:gd name="T3" fmla="*/ 2147483647 h 1675"/>
              <a:gd name="T4" fmla="*/ 2147483647 w 518"/>
              <a:gd name="T5" fmla="*/ 2147483647 h 1675"/>
              <a:gd name="T6" fmla="*/ 2147483647 w 518"/>
              <a:gd name="T7" fmla="*/ 2147483647 h 1675"/>
              <a:gd name="T8" fmla="*/ 2147483647 w 518"/>
              <a:gd name="T9" fmla="*/ 2147483647 h 1675"/>
              <a:gd name="T10" fmla="*/ 2147483647 w 518"/>
              <a:gd name="T11" fmla="*/ 2147483647 h 1675"/>
              <a:gd name="T12" fmla="*/ 2147483647 w 518"/>
              <a:gd name="T13" fmla="*/ 2147483647 h 1675"/>
              <a:gd name="T14" fmla="*/ 2147483647 w 518"/>
              <a:gd name="T15" fmla="*/ 2147483647 h 1675"/>
              <a:gd name="T16" fmla="*/ 2147483647 w 518"/>
              <a:gd name="T17" fmla="*/ 2147483647 h 1675"/>
              <a:gd name="T18" fmla="*/ 2147483647 w 518"/>
              <a:gd name="T19" fmla="*/ 2147483647 h 1675"/>
              <a:gd name="T20" fmla="*/ 2147483647 w 518"/>
              <a:gd name="T21" fmla="*/ 2147483647 h 1675"/>
              <a:gd name="T22" fmla="*/ 2147483647 w 518"/>
              <a:gd name="T23" fmla="*/ 2147483647 h 1675"/>
              <a:gd name="T24" fmla="*/ 0 w 518"/>
              <a:gd name="T25" fmla="*/ 2147483647 h 1675"/>
              <a:gd name="T26" fmla="*/ 2147483647 w 518"/>
              <a:gd name="T27" fmla="*/ 2147483647 h 1675"/>
              <a:gd name="T28" fmla="*/ 2147483647 w 518"/>
              <a:gd name="T29" fmla="*/ 2147483647 h 1675"/>
              <a:gd name="T30" fmla="*/ 2147483647 w 518"/>
              <a:gd name="T31" fmla="*/ 2147483647 h 1675"/>
              <a:gd name="T32" fmla="*/ 2147483647 w 518"/>
              <a:gd name="T33" fmla="*/ 2147483647 h 1675"/>
              <a:gd name="T34" fmla="*/ 2147483647 w 518"/>
              <a:gd name="T35" fmla="*/ 2147483647 h 1675"/>
              <a:gd name="T36" fmla="*/ 2147483647 w 518"/>
              <a:gd name="T37" fmla="*/ 2147483647 h 1675"/>
              <a:gd name="T38" fmla="*/ 2147483647 w 518"/>
              <a:gd name="T39" fmla="*/ 2147483647 h 1675"/>
              <a:gd name="T40" fmla="*/ 2147483647 w 518"/>
              <a:gd name="T41" fmla="*/ 2147483647 h 1675"/>
              <a:gd name="T42" fmla="*/ 2147483647 w 518"/>
              <a:gd name="T43" fmla="*/ 2147483647 h 1675"/>
              <a:gd name="T44" fmla="*/ 2147483647 w 518"/>
              <a:gd name="T45" fmla="*/ 2147483647 h 1675"/>
              <a:gd name="T46" fmla="*/ 2147483647 w 518"/>
              <a:gd name="T47" fmla="*/ 2147483647 h 1675"/>
              <a:gd name="T48" fmla="*/ 2147483647 w 518"/>
              <a:gd name="T49" fmla="*/ 2147483647 h 1675"/>
              <a:gd name="T50" fmla="*/ 2147483647 w 518"/>
              <a:gd name="T51" fmla="*/ 2147483647 h 1675"/>
              <a:gd name="T52" fmla="*/ 2147483647 w 518"/>
              <a:gd name="T53" fmla="*/ 2147483647 h 1675"/>
              <a:gd name="T54" fmla="*/ 2147483647 w 518"/>
              <a:gd name="T55" fmla="*/ 2147483647 h 1675"/>
              <a:gd name="T56" fmla="*/ 2147483647 w 518"/>
              <a:gd name="T57" fmla="*/ 2147483647 h 1675"/>
              <a:gd name="T58" fmla="*/ 2147483647 w 518"/>
              <a:gd name="T59" fmla="*/ 2147483647 h 1675"/>
              <a:gd name="T60" fmla="*/ 2147483647 w 518"/>
              <a:gd name="T61" fmla="*/ 2147483647 h 1675"/>
              <a:gd name="T62" fmla="*/ 2147483647 w 518"/>
              <a:gd name="T63" fmla="*/ 2147483647 h 1675"/>
              <a:gd name="T64" fmla="*/ 2147483647 w 518"/>
              <a:gd name="T65" fmla="*/ 2147483647 h 1675"/>
              <a:gd name="T66" fmla="*/ 2147483647 w 518"/>
              <a:gd name="T67" fmla="*/ 2147483647 h 1675"/>
              <a:gd name="T68" fmla="*/ 2147483647 w 518"/>
              <a:gd name="T69" fmla="*/ 2147483647 h 1675"/>
              <a:gd name="T70" fmla="*/ 2147483647 w 518"/>
              <a:gd name="T71" fmla="*/ 2147483647 h 1675"/>
              <a:gd name="T72" fmla="*/ 2147483647 w 518"/>
              <a:gd name="T73" fmla="*/ 2147483647 h 1675"/>
              <a:gd name="T74" fmla="*/ 2147483647 w 518"/>
              <a:gd name="T75" fmla="*/ 2147483647 h 1675"/>
              <a:gd name="T76" fmla="*/ 2147483647 w 518"/>
              <a:gd name="T77" fmla="*/ 2147483647 h 1675"/>
              <a:gd name="T78" fmla="*/ 2147483647 w 518"/>
              <a:gd name="T79" fmla="*/ 0 h 167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518"/>
              <a:gd name="T121" fmla="*/ 0 h 1675"/>
              <a:gd name="T122" fmla="*/ 518 w 518"/>
              <a:gd name="T123" fmla="*/ 1675 h 1675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518" h="1675">
                <a:moveTo>
                  <a:pt x="326" y="0"/>
                </a:moveTo>
                <a:cubicBezTo>
                  <a:pt x="320" y="10"/>
                  <a:pt x="314" y="20"/>
                  <a:pt x="307" y="29"/>
                </a:cubicBezTo>
                <a:cubicBezTo>
                  <a:pt x="298" y="39"/>
                  <a:pt x="285" y="46"/>
                  <a:pt x="278" y="57"/>
                </a:cubicBezTo>
                <a:cubicBezTo>
                  <a:pt x="272" y="65"/>
                  <a:pt x="273" y="77"/>
                  <a:pt x="269" y="86"/>
                </a:cubicBezTo>
                <a:cubicBezTo>
                  <a:pt x="261" y="103"/>
                  <a:pt x="251" y="119"/>
                  <a:pt x="240" y="134"/>
                </a:cubicBezTo>
                <a:cubicBezTo>
                  <a:pt x="222" y="160"/>
                  <a:pt x="196" y="182"/>
                  <a:pt x="182" y="211"/>
                </a:cubicBezTo>
                <a:cubicBezTo>
                  <a:pt x="171" y="232"/>
                  <a:pt x="160" y="259"/>
                  <a:pt x="144" y="278"/>
                </a:cubicBezTo>
                <a:cubicBezTo>
                  <a:pt x="132" y="292"/>
                  <a:pt x="117" y="303"/>
                  <a:pt x="106" y="317"/>
                </a:cubicBezTo>
                <a:cubicBezTo>
                  <a:pt x="97" y="328"/>
                  <a:pt x="92" y="342"/>
                  <a:pt x="86" y="355"/>
                </a:cubicBezTo>
                <a:cubicBezTo>
                  <a:pt x="82" y="364"/>
                  <a:pt x="83" y="376"/>
                  <a:pt x="77" y="384"/>
                </a:cubicBezTo>
                <a:cubicBezTo>
                  <a:pt x="70" y="395"/>
                  <a:pt x="56" y="402"/>
                  <a:pt x="48" y="413"/>
                </a:cubicBezTo>
                <a:cubicBezTo>
                  <a:pt x="34" y="431"/>
                  <a:pt x="10" y="470"/>
                  <a:pt x="10" y="470"/>
                </a:cubicBezTo>
                <a:cubicBezTo>
                  <a:pt x="7" y="483"/>
                  <a:pt x="0" y="496"/>
                  <a:pt x="0" y="509"/>
                </a:cubicBezTo>
                <a:cubicBezTo>
                  <a:pt x="0" y="539"/>
                  <a:pt x="18" y="542"/>
                  <a:pt x="38" y="557"/>
                </a:cubicBezTo>
                <a:cubicBezTo>
                  <a:pt x="78" y="588"/>
                  <a:pt x="107" y="608"/>
                  <a:pt x="154" y="624"/>
                </a:cubicBezTo>
                <a:cubicBezTo>
                  <a:pt x="165" y="660"/>
                  <a:pt x="175" y="692"/>
                  <a:pt x="182" y="729"/>
                </a:cubicBezTo>
                <a:cubicBezTo>
                  <a:pt x="173" y="787"/>
                  <a:pt x="158" y="832"/>
                  <a:pt x="115" y="873"/>
                </a:cubicBezTo>
                <a:cubicBezTo>
                  <a:pt x="97" y="910"/>
                  <a:pt x="89" y="945"/>
                  <a:pt x="67" y="979"/>
                </a:cubicBezTo>
                <a:cubicBezTo>
                  <a:pt x="82" y="1099"/>
                  <a:pt x="75" y="1150"/>
                  <a:pt x="154" y="1229"/>
                </a:cubicBezTo>
                <a:cubicBezTo>
                  <a:pt x="116" y="1334"/>
                  <a:pt x="149" y="1492"/>
                  <a:pt x="202" y="1593"/>
                </a:cubicBezTo>
                <a:cubicBezTo>
                  <a:pt x="205" y="1609"/>
                  <a:pt x="207" y="1625"/>
                  <a:pt x="211" y="1641"/>
                </a:cubicBezTo>
                <a:cubicBezTo>
                  <a:pt x="213" y="1651"/>
                  <a:pt x="212" y="1665"/>
                  <a:pt x="221" y="1670"/>
                </a:cubicBezTo>
                <a:cubicBezTo>
                  <a:pt x="230" y="1675"/>
                  <a:pt x="240" y="1664"/>
                  <a:pt x="250" y="1661"/>
                </a:cubicBezTo>
                <a:cubicBezTo>
                  <a:pt x="307" y="1604"/>
                  <a:pt x="276" y="1619"/>
                  <a:pt x="336" y="1603"/>
                </a:cubicBezTo>
                <a:cubicBezTo>
                  <a:pt x="351" y="1593"/>
                  <a:pt x="394" y="1566"/>
                  <a:pt x="403" y="1555"/>
                </a:cubicBezTo>
                <a:cubicBezTo>
                  <a:pt x="410" y="1547"/>
                  <a:pt x="408" y="1535"/>
                  <a:pt x="413" y="1526"/>
                </a:cubicBezTo>
                <a:cubicBezTo>
                  <a:pt x="433" y="1491"/>
                  <a:pt x="457" y="1455"/>
                  <a:pt x="480" y="1421"/>
                </a:cubicBezTo>
                <a:cubicBezTo>
                  <a:pt x="472" y="1321"/>
                  <a:pt x="458" y="1220"/>
                  <a:pt x="432" y="1123"/>
                </a:cubicBezTo>
                <a:cubicBezTo>
                  <a:pt x="435" y="1069"/>
                  <a:pt x="437" y="1014"/>
                  <a:pt x="442" y="960"/>
                </a:cubicBezTo>
                <a:cubicBezTo>
                  <a:pt x="445" y="927"/>
                  <a:pt x="500" y="871"/>
                  <a:pt x="518" y="835"/>
                </a:cubicBezTo>
                <a:cubicBezTo>
                  <a:pt x="504" y="763"/>
                  <a:pt x="491" y="712"/>
                  <a:pt x="451" y="653"/>
                </a:cubicBezTo>
                <a:cubicBezTo>
                  <a:pt x="442" y="623"/>
                  <a:pt x="447" y="624"/>
                  <a:pt x="422" y="605"/>
                </a:cubicBezTo>
                <a:cubicBezTo>
                  <a:pt x="404" y="591"/>
                  <a:pt x="365" y="566"/>
                  <a:pt x="365" y="566"/>
                </a:cubicBezTo>
                <a:cubicBezTo>
                  <a:pt x="359" y="556"/>
                  <a:pt x="347" y="548"/>
                  <a:pt x="346" y="537"/>
                </a:cubicBezTo>
                <a:cubicBezTo>
                  <a:pt x="342" y="507"/>
                  <a:pt x="369" y="424"/>
                  <a:pt x="394" y="403"/>
                </a:cubicBezTo>
                <a:cubicBezTo>
                  <a:pt x="402" y="397"/>
                  <a:pt x="413" y="397"/>
                  <a:pt x="422" y="393"/>
                </a:cubicBezTo>
                <a:cubicBezTo>
                  <a:pt x="452" y="378"/>
                  <a:pt x="465" y="361"/>
                  <a:pt x="490" y="336"/>
                </a:cubicBezTo>
                <a:cubicBezTo>
                  <a:pt x="479" y="284"/>
                  <a:pt x="456" y="248"/>
                  <a:pt x="432" y="201"/>
                </a:cubicBezTo>
                <a:cubicBezTo>
                  <a:pt x="406" y="151"/>
                  <a:pt x="432" y="125"/>
                  <a:pt x="374" y="105"/>
                </a:cubicBezTo>
                <a:cubicBezTo>
                  <a:pt x="359" y="60"/>
                  <a:pt x="347" y="40"/>
                  <a:pt x="326" y="0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21513" name="Rectangle 13"/>
          <p:cNvSpPr>
            <a:spLocks noChangeArrowheads="1"/>
          </p:cNvSpPr>
          <p:nvPr/>
        </p:nvSpPr>
        <p:spPr bwMode="auto">
          <a:xfrm rot="-2506462">
            <a:off x="6356350" y="2085975"/>
            <a:ext cx="1925638" cy="1925638"/>
          </a:xfrm>
          <a:prstGeom prst="rect">
            <a:avLst/>
          </a:prstGeom>
          <a:noFill/>
          <a:ln w="28575">
            <a:solidFill>
              <a:srgbClr val="8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 sz="1800">
              <a:latin typeface="+mn-ea"/>
              <a:ea typeface="+mn-ea"/>
            </a:endParaRPr>
          </a:p>
        </p:txBody>
      </p:sp>
      <p:sp>
        <p:nvSpPr>
          <p:cNvPr id="164880" name="Rectangle 16"/>
          <p:cNvSpPr>
            <a:spLocks noChangeArrowheads="1"/>
          </p:cNvSpPr>
          <p:nvPr/>
        </p:nvSpPr>
        <p:spPr bwMode="auto">
          <a:xfrm rot="-2506462">
            <a:off x="6254750" y="2001838"/>
            <a:ext cx="2130425" cy="21177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 sz="1800">
              <a:latin typeface="+mn-ea"/>
              <a:ea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78398" y="4599464"/>
            <a:ext cx="5300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/>
              <a:t>找出最小的覆盖此对象的圆形</a:t>
            </a:r>
            <a:r>
              <a:rPr lang="en-US" altLang="zh-CN" sz="2000" b="1" dirty="0"/>
              <a:t>/</a:t>
            </a:r>
            <a:r>
              <a:rPr lang="zh-CN" altLang="en-US" sz="2000" b="1" dirty="0"/>
              <a:t>正方形</a:t>
            </a:r>
          </a:p>
        </p:txBody>
      </p:sp>
    </p:spTree>
    <p:extLst>
      <p:ext uri="{BB962C8B-B14F-4D97-AF65-F5344CB8AC3E}">
        <p14:creationId xmlns:p14="http://schemas.microsoft.com/office/powerpoint/2010/main" val="591904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4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4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4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4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74" grpId="0"/>
      <p:bldP spid="164875" grpId="0" animBg="1"/>
      <p:bldP spid="16488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>
          <a:xfrm>
            <a:off x="476917" y="1700808"/>
            <a:ext cx="8424862" cy="4535487"/>
          </a:xfrm>
        </p:spPr>
        <p:txBody>
          <a:bodyPr>
            <a:normAutofit/>
          </a:bodyPr>
          <a:lstStyle/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设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是集合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上的关系，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P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是给定的某种性质（如：自反、对称、传递），满足下列所有条件的关系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800" baseline="-25000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称为</a:t>
            </a:r>
            <a:r>
              <a:rPr lang="en-US" altLang="zh-CN" sz="2800" dirty="0">
                <a:solidFill>
                  <a:srgbClr val="1A21A6"/>
                </a:solidFill>
                <a:latin typeface="+mn-ea"/>
                <a:cs typeface="Times New Roman" panose="02020603050405020304" pitchFamily="18" charset="0"/>
              </a:rPr>
              <a:t>R</a:t>
            </a:r>
            <a:r>
              <a:rPr lang="zh-CN" altLang="en-US" sz="2800" dirty="0">
                <a:solidFill>
                  <a:srgbClr val="1A21A6"/>
                </a:solidFill>
                <a:latin typeface="+mn-ea"/>
                <a:cs typeface="Times New Roman" panose="02020603050405020304" pitchFamily="18" charset="0"/>
              </a:rPr>
              <a:t>的关于</a:t>
            </a:r>
            <a:r>
              <a:rPr lang="en-US" altLang="zh-CN" sz="2800" dirty="0">
                <a:solidFill>
                  <a:srgbClr val="1A21A6"/>
                </a:solidFill>
                <a:latin typeface="+mn-ea"/>
                <a:cs typeface="Times New Roman" panose="02020603050405020304" pitchFamily="18" charset="0"/>
              </a:rPr>
              <a:t>P</a:t>
            </a:r>
            <a:r>
              <a:rPr lang="zh-CN" altLang="en-US" sz="2800" dirty="0">
                <a:solidFill>
                  <a:srgbClr val="1A21A6"/>
                </a:solidFill>
                <a:latin typeface="+mn-ea"/>
                <a:cs typeface="Times New Roman" panose="02020603050405020304" pitchFamily="18" charset="0"/>
              </a:rPr>
              <a:t>的闭包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: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zh-CN" altLang="en-US" sz="2400" dirty="0">
                <a:latin typeface="+mn-ea"/>
              </a:rPr>
              <a:t>满足性质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P </a:t>
            </a:r>
          </a:p>
          <a:p>
            <a:pPr lvl="1">
              <a:lnSpc>
                <a:spcPct val="110000"/>
              </a:lnSpc>
              <a:spcBef>
                <a:spcPct val="30000"/>
              </a:spcBef>
            </a:pP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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 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400" dirty="0">
                <a:latin typeface="+mn-ea"/>
              </a:rPr>
              <a:t>如果存在集合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zh-CN" altLang="en-US" sz="2400" dirty="0">
                <a:latin typeface="+mn-ea"/>
              </a:rPr>
              <a:t>上的关系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R’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，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R’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zh-CN" altLang="en-US" sz="2400" dirty="0">
                <a:latin typeface="+mn-ea"/>
              </a:rPr>
              <a:t>满足性质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P </a:t>
            </a:r>
            <a:r>
              <a:rPr lang="zh-CN" altLang="en-US" sz="2400" dirty="0">
                <a:latin typeface="+mn-ea"/>
              </a:rPr>
              <a:t>并包含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R，</a:t>
            </a:r>
            <a:r>
              <a:rPr lang="zh-CN" altLang="en-US" sz="2400" dirty="0">
                <a:latin typeface="+mn-ea"/>
              </a:rPr>
              <a:t>则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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zh-CN" altLang="en-US" sz="2400" i="1" dirty="0">
                <a:latin typeface="+mn-ea"/>
                <a:sym typeface="Symbol" panose="05050102010706020507" pitchFamily="18" charset="2"/>
              </a:rPr>
              <a:t>’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自反闭包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r(R)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、对称闭包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s(R)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、传递闭包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t(R)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关系的闭包：一般概念</a:t>
            </a:r>
          </a:p>
        </p:txBody>
      </p:sp>
    </p:spTree>
    <p:extLst>
      <p:ext uri="{BB962C8B-B14F-4D97-AF65-F5344CB8AC3E}">
        <p14:creationId xmlns:p14="http://schemas.microsoft.com/office/powerpoint/2010/main" val="23898467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773238"/>
            <a:ext cx="8207375" cy="45339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设 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 是集合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上的关系，其</a:t>
            </a:r>
            <a:r>
              <a:rPr lang="zh-CN" altLang="en-US" sz="2800" dirty="0">
                <a:solidFill>
                  <a:srgbClr val="CC3300"/>
                </a:solidFill>
                <a:latin typeface="+mn-ea"/>
                <a:cs typeface="Times New Roman" panose="02020603050405020304" pitchFamily="18" charset="0"/>
              </a:rPr>
              <a:t>自反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闭包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也是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上的关系，且满足：</a:t>
            </a:r>
            <a:endParaRPr lang="zh-CN" altLang="en-US" sz="2800" baseline="-25000" dirty="0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满足</a:t>
            </a:r>
            <a:r>
              <a:rPr lang="zh-CN" altLang="en-US" sz="2200" dirty="0">
                <a:solidFill>
                  <a:srgbClr val="CC3300"/>
                </a:solidFill>
                <a:latin typeface="+mn-ea"/>
                <a:sym typeface="Symbol" panose="05050102010706020507" pitchFamily="18" charset="2"/>
              </a:rPr>
              <a:t>自反</a:t>
            </a: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性；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 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 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); 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对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上的任意关系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’, </a:t>
            </a: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若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’</a:t>
            </a: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也满足自反性，且也包含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，则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)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’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例子</a:t>
            </a:r>
            <a:endParaRPr lang="en-US" altLang="zh-CN" sz="2800" dirty="0">
              <a:latin typeface="+mn-ea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400" dirty="0">
                <a:latin typeface="+mn-ea"/>
              </a:rPr>
              <a:t>令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A={1,2,3}, 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={(1,1), (1,3), (2,3), (3,2)}</a:t>
            </a:r>
            <a:r>
              <a:rPr lang="zh-CN" altLang="en-US" sz="2400" dirty="0">
                <a:latin typeface="+mn-ea"/>
              </a:rPr>
              <a:t>。则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)={(1,1), (1,3), (2,3), (3,2), </a:t>
            </a:r>
            <a:r>
              <a:rPr lang="en-US" altLang="zh-CN" sz="2400" dirty="0">
                <a:solidFill>
                  <a:srgbClr val="FF3300"/>
                </a:solidFill>
                <a:latin typeface="+mn-ea"/>
                <a:cs typeface="Times New Roman" panose="02020603050405020304" pitchFamily="18" charset="0"/>
              </a:rPr>
              <a:t>(2,2)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, </a:t>
            </a:r>
            <a:r>
              <a:rPr lang="en-US" altLang="zh-CN" sz="2400" dirty="0">
                <a:solidFill>
                  <a:srgbClr val="FF3300"/>
                </a:solidFill>
                <a:latin typeface="+mn-ea"/>
                <a:cs typeface="Times New Roman" panose="02020603050405020304" pitchFamily="18" charset="0"/>
              </a:rPr>
              <a:t>(3,3)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}</a:t>
            </a:r>
            <a:r>
              <a:rPr lang="zh-CN" altLang="en-US" sz="2400" dirty="0">
                <a:latin typeface="+mn-ea"/>
              </a:rPr>
              <a:t>。</a:t>
            </a:r>
            <a:endParaRPr lang="en-US" altLang="zh-CN" sz="2400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自反闭包的定义</a:t>
            </a:r>
          </a:p>
        </p:txBody>
      </p:sp>
    </p:spTree>
    <p:extLst>
      <p:ext uri="{BB962C8B-B14F-4D97-AF65-F5344CB8AC3E}">
        <p14:creationId xmlns:p14="http://schemas.microsoft.com/office/powerpoint/2010/main" val="1338499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773238"/>
            <a:ext cx="7688263" cy="4094162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) = 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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sz="2400" i="1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I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是集合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上的恒等关系</a:t>
            </a:r>
            <a:endParaRPr lang="zh-CN" altLang="en-US" sz="2400" baseline="-25000" dirty="0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711200" lvl="1" indent="-366713" algn="ctr"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2400" dirty="0">
                <a:solidFill>
                  <a:srgbClr val="1A21A6"/>
                </a:solidFill>
                <a:latin typeface="+mn-ea"/>
                <a:cs typeface="Times New Roman" panose="02020603050405020304" pitchFamily="18" charset="0"/>
              </a:rPr>
              <a:t>(</a:t>
            </a:r>
            <a:r>
              <a:rPr lang="zh-CN" altLang="en-US" sz="2400" dirty="0">
                <a:solidFill>
                  <a:srgbClr val="1A21A6"/>
                </a:solidFill>
                <a:latin typeface="+mn-ea"/>
              </a:rPr>
              <a:t>证明所给表达式满足自反闭包定义中的三条性质</a:t>
            </a:r>
            <a:r>
              <a:rPr lang="en-US" altLang="zh-CN" sz="2400" dirty="0">
                <a:solidFill>
                  <a:srgbClr val="1A21A6"/>
                </a:solidFill>
                <a:latin typeface="+mn-ea"/>
                <a:cs typeface="Times New Roman" panose="02020603050405020304" pitchFamily="18" charset="0"/>
              </a:rPr>
              <a:t>)</a:t>
            </a:r>
          </a:p>
          <a:p>
            <a:pPr marL="711200" lvl="1" indent="-366713"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  1. </a:t>
            </a:r>
            <a:r>
              <a:rPr lang="zh-CN" altLang="en-US" sz="2400" dirty="0">
                <a:latin typeface="+mn-ea"/>
              </a:rPr>
              <a:t>对任意 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(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)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sz="2400" i="1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因此, (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)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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sz="2400" i="1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</a:p>
          <a:p>
            <a:pPr marL="711200" lvl="1" indent="-366713"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 2. 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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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sz="2400" i="1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endParaRPr lang="en-US" altLang="zh-CN" sz="2400" baseline="-25000" dirty="0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711200" lvl="1" indent="-366713"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 3.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设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’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集合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上的自反关系，且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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R’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, </a:t>
            </a:r>
            <a:r>
              <a:rPr lang="zh-CN" altLang="en-US" sz="2400" dirty="0">
                <a:latin typeface="+mn-ea"/>
              </a:rPr>
              <a:t>则对     	  任意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 (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</a:rPr>
              <a:t>y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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sz="2400" i="1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有(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</a:rPr>
              <a:t>y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或者 (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</a:rPr>
              <a:t>y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sz="2400" i="1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。 	 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对两种情况，均有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(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)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R’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因此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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sz="2400" i="1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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R’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 </a:t>
            </a:r>
            <a:endParaRPr lang="en-US" altLang="zh-CN" sz="2400" i="1" baseline="-25000" dirty="0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711200" lvl="1" indent="-366713" eaLnBrk="1" hangingPunct="1"/>
            <a:endParaRPr lang="en-US" altLang="zh-CN" i="1" dirty="0">
              <a:latin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自反闭包的计算公式</a:t>
            </a:r>
          </a:p>
        </p:txBody>
      </p:sp>
    </p:spTree>
    <p:extLst>
      <p:ext uri="{BB962C8B-B14F-4D97-AF65-F5344CB8AC3E}">
        <p14:creationId xmlns:p14="http://schemas.microsoft.com/office/powerpoint/2010/main" val="994433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bldLvl="4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675687" cy="5040313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en-US" altLang="zh-CN" sz="2600" i="1" dirty="0">
                <a:latin typeface="+mn-ea"/>
                <a:cs typeface="Times New Roman" panose="02020603050405020304" pitchFamily="18" charset="0"/>
              </a:rPr>
              <a:t>s</a:t>
            </a:r>
            <a:r>
              <a:rPr lang="en-US" altLang="zh-CN" sz="2600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sz="26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600" dirty="0">
                <a:latin typeface="+mn-ea"/>
                <a:cs typeface="Times New Roman" panose="02020603050405020304" pitchFamily="18" charset="0"/>
              </a:rPr>
              <a:t>) = </a:t>
            </a:r>
            <a:r>
              <a:rPr lang="en-US" altLang="zh-CN" sz="26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6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</a:t>
            </a:r>
            <a:r>
              <a:rPr lang="en-US" altLang="zh-CN" sz="26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600" baseline="30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6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6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这里</a:t>
            </a:r>
            <a:r>
              <a:rPr lang="en-US" altLang="zh-CN" sz="26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600" baseline="30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zh-CN" altLang="en-US" sz="26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是</a:t>
            </a:r>
            <a:r>
              <a:rPr lang="en-US" altLang="zh-CN" sz="26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zh-CN" altLang="en-US" sz="26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的逆关系</a:t>
            </a:r>
            <a:endParaRPr lang="en-US" altLang="zh-CN" sz="2600" dirty="0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s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zh-CN" altLang="en-US" sz="2400" dirty="0">
                <a:latin typeface="+mn-ea"/>
              </a:rPr>
              <a:t>是对称的。对任意 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</a:rPr>
              <a:t>y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如果 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)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s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则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)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  </a:t>
            </a:r>
            <a:r>
              <a:rPr lang="zh-CN" altLang="en-US" sz="2400" dirty="0">
                <a:latin typeface="+mn-ea"/>
              </a:rPr>
              <a:t>或者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 baseline="30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即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baseline="30000" dirty="0">
                <a:latin typeface="+mn-ea"/>
                <a:cs typeface="Times New Roman" panose="02020603050405020304" pitchFamily="18" charset="0"/>
              </a:rPr>
              <a:t>-1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或者 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 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 (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)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s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)</a:t>
            </a:r>
            <a:endParaRPr lang="en-US" altLang="zh-CN" sz="2400" i="1" baseline="-25000" dirty="0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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 s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)</a:t>
            </a:r>
            <a:endParaRPr lang="en-US" altLang="zh-CN" sz="2400" baseline="-25000" dirty="0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设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’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是集合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上的对称关系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并且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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R’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, </a:t>
            </a:r>
            <a:r>
              <a:rPr lang="zh-CN" altLang="en-US" sz="2400" dirty="0">
                <a:latin typeface="+mn-ea"/>
              </a:rPr>
              <a:t>则对任意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)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s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有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或者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 baseline="30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.</a:t>
            </a:r>
          </a:p>
          <a:p>
            <a:pPr lvl="2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dirty="0">
                <a:latin typeface="+mn-ea"/>
              </a:rPr>
              <a:t>情况1: </a:t>
            </a:r>
            <a:r>
              <a:rPr lang="en-US" altLang="zh-CN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i="1" dirty="0" err="1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dirty="0" err="1">
                <a:latin typeface="+mn-ea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latin typeface="+mn-ea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latin typeface="+mn-ea"/>
                <a:cs typeface="Times New Roman" panose="02020603050405020304" pitchFamily="18" charset="0"/>
              </a:rPr>
              <a:t>) </a:t>
            </a:r>
            <a:r>
              <a:rPr lang="en-US" altLang="zh-CN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dirty="0">
                <a:latin typeface="+mn-ea"/>
                <a:cs typeface="Times New Roman" panose="02020603050405020304" pitchFamily="18" charset="0"/>
              </a:rPr>
              <a:t>,</a:t>
            </a:r>
            <a:r>
              <a:rPr lang="en-US" altLang="zh-CN" i="1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zh-CN" altLang="en-US" dirty="0">
                <a:latin typeface="+mn-ea"/>
              </a:rPr>
              <a:t>则</a:t>
            </a:r>
            <a:r>
              <a:rPr lang="zh-CN" altLang="en-US" dirty="0">
                <a:latin typeface="+mn-ea"/>
                <a:sym typeface="Symbol" panose="05050102010706020507" pitchFamily="18" charset="2"/>
              </a:rPr>
              <a:t> </a:t>
            </a:r>
            <a:r>
              <a:rPr lang="en-US" altLang="zh-CN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zh-CN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’</a:t>
            </a:r>
          </a:p>
          <a:p>
            <a:pPr lvl="2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dirty="0">
                <a:latin typeface="+mn-ea"/>
                <a:sym typeface="Symbol" panose="05050102010706020507" pitchFamily="18" charset="2"/>
              </a:rPr>
              <a:t>情况2: </a:t>
            </a:r>
            <a:r>
              <a:rPr lang="en-US" altLang="zh-CN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zh-CN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baseline="30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dirty="0">
                <a:latin typeface="+mn-ea"/>
                <a:sym typeface="Symbol" panose="05050102010706020507" pitchFamily="18" charset="2"/>
              </a:rPr>
              <a:t>则 </a:t>
            </a:r>
            <a:r>
              <a:rPr lang="en-US" altLang="zh-CN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zh-CN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dirty="0">
                <a:latin typeface="+mn-ea"/>
                <a:cs typeface="Times New Roman" panose="02020603050405020304" pitchFamily="18" charset="0"/>
              </a:rPr>
              <a:t>,</a:t>
            </a:r>
            <a:r>
              <a:rPr lang="en-US" altLang="zh-CN" i="1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zh-CN" altLang="en-US" dirty="0">
                <a:latin typeface="+mn-ea"/>
              </a:rPr>
              <a:t>于是</a:t>
            </a:r>
            <a:r>
              <a:rPr lang="en-US" altLang="zh-CN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(</a:t>
            </a:r>
            <a:r>
              <a:rPr lang="en-US" altLang="zh-CN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zh-CN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’。</a:t>
            </a:r>
            <a:r>
              <a:rPr lang="zh-CN" altLang="en-US" dirty="0">
                <a:latin typeface="+mn-ea"/>
                <a:sym typeface="Symbol" panose="05050102010706020507" pitchFamily="18" charset="2"/>
              </a:rPr>
              <a:t>根据</a:t>
            </a:r>
            <a:r>
              <a:rPr lang="en-US" altLang="zh-CN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’</a:t>
            </a:r>
            <a:r>
              <a:rPr lang="zh-CN" altLang="en-US" dirty="0">
                <a:latin typeface="+mn-ea"/>
                <a:sym typeface="Symbol" panose="05050102010706020507" pitchFamily="18" charset="2"/>
              </a:rPr>
              <a:t>的对称性：</a:t>
            </a:r>
            <a:r>
              <a:rPr lang="en-US" altLang="zh-CN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zh-CN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’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   </a:t>
            </a:r>
            <a:r>
              <a:rPr lang="zh-CN" altLang="en-US" sz="2400" dirty="0">
                <a:latin typeface="+mn-ea"/>
              </a:rPr>
              <a:t>因此, 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s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) 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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’</a:t>
            </a:r>
            <a:endParaRPr lang="en-US" altLang="zh-CN" sz="2400" baseline="-25000" dirty="0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endParaRPr lang="en-US" altLang="zh-CN" sz="2200" i="1" dirty="0">
              <a:latin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对称闭包的计算公式</a:t>
            </a:r>
          </a:p>
        </p:txBody>
      </p:sp>
    </p:spTree>
    <p:extLst>
      <p:ext uri="{BB962C8B-B14F-4D97-AF65-F5344CB8AC3E}">
        <p14:creationId xmlns:p14="http://schemas.microsoft.com/office/powerpoint/2010/main" val="3661416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bldLvl="4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连通关系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28775"/>
            <a:ext cx="8229600" cy="4752975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en-US" altLang="zh-CN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zh-CN" altLang="en-US" dirty="0">
                <a:latin typeface="+mn-ea"/>
                <a:cs typeface="Times New Roman" panose="02020603050405020304" pitchFamily="18" charset="0"/>
              </a:rPr>
              <a:t>是集合</a:t>
            </a:r>
            <a:r>
              <a:rPr lang="en-US" altLang="zh-CN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zh-CN" altLang="en-US" dirty="0">
                <a:latin typeface="+mn-ea"/>
                <a:cs typeface="Times New Roman" panose="02020603050405020304" pitchFamily="18" charset="0"/>
              </a:rPr>
              <a:t>上的关系</a:t>
            </a:r>
            <a:endParaRPr lang="en-US" altLang="zh-CN" dirty="0">
              <a:latin typeface="+mn-ea"/>
              <a:cs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dirty="0">
                <a:latin typeface="+mn-ea"/>
                <a:cs typeface="Times New Roman" panose="02020603050405020304" pitchFamily="18" charset="0"/>
              </a:rPr>
              <a:t>定义集合</a:t>
            </a:r>
            <a:r>
              <a:rPr lang="en-US" altLang="zh-CN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zh-CN" altLang="en-US" dirty="0">
                <a:latin typeface="+mn-ea"/>
                <a:cs typeface="Times New Roman" panose="02020603050405020304" pitchFamily="18" charset="0"/>
              </a:rPr>
              <a:t>上的“</a:t>
            </a:r>
            <a:r>
              <a:rPr lang="en-US" altLang="zh-CN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zh-CN" altLang="en-US" dirty="0">
                <a:latin typeface="+mn-ea"/>
                <a:cs typeface="Times New Roman" panose="02020603050405020304" pitchFamily="18" charset="0"/>
              </a:rPr>
              <a:t>连通”关系</a:t>
            </a:r>
            <a:r>
              <a:rPr lang="en-US" altLang="zh-CN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baseline="30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*</a:t>
            </a:r>
            <a:r>
              <a:rPr lang="zh-CN" altLang="en-US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如下：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400" dirty="0">
                <a:latin typeface="+mn-ea"/>
              </a:rPr>
              <a:t>对任意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</a:rPr>
              <a:t>a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</a:rPr>
              <a:t>b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 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baseline="30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*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zh-CN" altLang="en-US" sz="2400" b="1" dirty="0">
                <a:solidFill>
                  <a:srgbClr val="660066"/>
                </a:solidFill>
                <a:latin typeface="+mn-ea"/>
                <a:sym typeface="Symbol" panose="05050102010706020507" pitchFamily="18" charset="2"/>
              </a:rPr>
              <a:t>当且仅当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：存在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…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en-US" altLang="zh-CN" sz="2400" baseline="-250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是正整数)，满足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 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; 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)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;…; (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en-US" altLang="zh-CN" sz="2400" baseline="-250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)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。</a:t>
            </a:r>
            <a:r>
              <a:rPr lang="en-US" altLang="zh-CN" sz="2400" dirty="0">
                <a:solidFill>
                  <a:srgbClr val="CC3300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zh-CN" altLang="en-US" sz="2400" dirty="0">
                <a:solidFill>
                  <a:srgbClr val="CC3300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可以表述为：从</a:t>
            </a:r>
            <a:r>
              <a:rPr lang="en-US" altLang="zh-CN" sz="2400" i="1" dirty="0">
                <a:solidFill>
                  <a:srgbClr val="CC3300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zh-CN" altLang="en-US" sz="2400" dirty="0">
                <a:solidFill>
                  <a:srgbClr val="CC3300"/>
                </a:solidFill>
                <a:latin typeface="+mn-ea"/>
                <a:sym typeface="Symbol" panose="05050102010706020507" pitchFamily="18" charset="2"/>
              </a:rPr>
              <a:t>到</a:t>
            </a:r>
            <a:r>
              <a:rPr lang="en-US" altLang="zh-CN" sz="2400" i="1" dirty="0">
                <a:solidFill>
                  <a:srgbClr val="CC3300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zh-CN" altLang="en-US" sz="2400" dirty="0">
                <a:solidFill>
                  <a:srgbClr val="CC3300"/>
                </a:solidFill>
                <a:latin typeface="+mn-ea"/>
                <a:sym typeface="Symbol" panose="05050102010706020507" pitchFamily="18" charset="2"/>
              </a:rPr>
              <a:t>之间存在长度至少为</a:t>
            </a:r>
            <a:r>
              <a:rPr lang="en-US" altLang="zh-CN" sz="2400" dirty="0">
                <a:solidFill>
                  <a:srgbClr val="CC3300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zh-CN" altLang="en-US" sz="2400" dirty="0">
                <a:solidFill>
                  <a:srgbClr val="CC3300"/>
                </a:solidFill>
                <a:latin typeface="+mn-ea"/>
                <a:sym typeface="Symbol" panose="05050102010706020507" pitchFamily="18" charset="2"/>
              </a:rPr>
              <a:t>的通路)</a:t>
            </a:r>
          </a:p>
          <a:p>
            <a:pPr lvl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显然：对任意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</a:rPr>
              <a:t>a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</a:rPr>
              <a:t>b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 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baseline="30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*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当且仅当存在某个正整数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使得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aR</a:t>
            </a:r>
            <a:r>
              <a:rPr lang="en-US" altLang="zh-CN" sz="2400" baseline="300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。</a:t>
            </a:r>
            <a:endParaRPr lang="zh-CN" altLang="en-US" sz="2400" dirty="0">
              <a:solidFill>
                <a:srgbClr val="CC3300"/>
              </a:solidFill>
              <a:latin typeface="+mn-ea"/>
              <a:sym typeface="Symbol" panose="05050102010706020507" pitchFamily="18" charset="2"/>
            </a:endParaRP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于是：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 baseline="30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*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= 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 baseline="30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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 baseline="30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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 baseline="30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3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…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 baseline="300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… </a:t>
            </a:r>
            <a:r>
              <a:rPr lang="en-US" altLang="zh-CN" dirty="0">
                <a:latin typeface="+mn-ea"/>
                <a:sym typeface="Symbol" panose="05050102010706020507" pitchFamily="18" charset="2"/>
              </a:rPr>
              <a:t>= </a:t>
            </a:r>
          </a:p>
          <a:p>
            <a:pPr lvl="1" eaLnBrk="1" hangingPunct="1"/>
            <a:endParaRPr lang="en-US" altLang="zh-CN" dirty="0">
              <a:latin typeface="+mn-ea"/>
              <a:sym typeface="Symbol" panose="05050102010706020507" pitchFamily="18" charset="2"/>
            </a:endParaRPr>
          </a:p>
        </p:txBody>
      </p:sp>
      <p:graphicFrame>
        <p:nvGraphicFramePr>
          <p:cNvPr id="3174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7509932"/>
              </p:ext>
            </p:extLst>
          </p:nvPr>
        </p:nvGraphicFramePr>
        <p:xfrm>
          <a:off x="6011863" y="4962525"/>
          <a:ext cx="9906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1" name="Equation" r:id="rId4" imgW="368140" imgH="431613" progId="Equation.3">
                  <p:embed/>
                </p:oleObj>
              </mc:Choice>
              <mc:Fallback>
                <p:oleObj name="Equation" r:id="rId4" imgW="368140" imgH="431613" progId="Equation.3">
                  <p:embed/>
                  <p:pic>
                    <p:nvPicPr>
                      <p:cNvPr id="31747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1863" y="4962525"/>
                        <a:ext cx="9906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45204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528638" y="295275"/>
            <a:ext cx="5819775" cy="863600"/>
          </a:xfrm>
        </p:spPr>
        <p:txBody>
          <a:bodyPr/>
          <a:lstStyle/>
          <a:p>
            <a:pPr eaLnBrk="1" hangingPunct="1"/>
            <a:r>
              <a:rPr lang="zh-CN" altLang="en-US" sz="4300" dirty="0">
                <a:latin typeface="+mn-ea"/>
                <a:ea typeface="+mn-ea"/>
              </a:rPr>
              <a:t>传递闭包</a:t>
            </a:r>
          </a:p>
        </p:txBody>
      </p:sp>
      <p:graphicFrame>
        <p:nvGraphicFramePr>
          <p:cNvPr id="3379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8195566"/>
              </p:ext>
            </p:extLst>
          </p:nvPr>
        </p:nvGraphicFramePr>
        <p:xfrm>
          <a:off x="606425" y="1514178"/>
          <a:ext cx="1444625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0" name="公式" r:id="rId4" imgW="736600" imgH="228600" progId="Equation.3">
                  <p:embed/>
                </p:oleObj>
              </mc:Choice>
              <mc:Fallback>
                <p:oleObj name="公式" r:id="rId4" imgW="736600" imgH="228600" progId="Equation.3">
                  <p:embed/>
                  <p:pic>
                    <p:nvPicPr>
                      <p:cNvPr id="3379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425" y="1514178"/>
                        <a:ext cx="1444625" cy="474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20" name="Object 4"/>
          <p:cNvGraphicFramePr>
            <a:graphicFrameLocks noChangeAspect="1"/>
          </p:cNvGraphicFramePr>
          <p:nvPr/>
        </p:nvGraphicFramePr>
        <p:xfrm>
          <a:off x="322263" y="1974850"/>
          <a:ext cx="8472487" cy="174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1" name="公式" r:id="rId6" imgW="4076700" imgH="838200" progId="Equation.3">
                  <p:embed/>
                </p:oleObj>
              </mc:Choice>
              <mc:Fallback>
                <p:oleObj name="公式" r:id="rId6" imgW="4076700" imgH="838200" progId="Equation.3">
                  <p:embed/>
                  <p:pic>
                    <p:nvPicPr>
                      <p:cNvPr id="13722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263" y="1974850"/>
                        <a:ext cx="8472487" cy="174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21" name="Object 5"/>
          <p:cNvGraphicFramePr>
            <a:graphicFrameLocks noChangeAspect="1"/>
          </p:cNvGraphicFramePr>
          <p:nvPr/>
        </p:nvGraphicFramePr>
        <p:xfrm>
          <a:off x="323850" y="3716338"/>
          <a:ext cx="8464550" cy="279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2" name="公式" r:id="rId8" imgW="4114800" imgH="1358900" progId="Equation.3">
                  <p:embed/>
                </p:oleObj>
              </mc:Choice>
              <mc:Fallback>
                <p:oleObj name="公式" r:id="rId8" imgW="4114800" imgH="1358900" progId="Equation.3">
                  <p:embed/>
                  <p:pic>
                    <p:nvPicPr>
                      <p:cNvPr id="13722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3716338"/>
                        <a:ext cx="8464550" cy="2797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30238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例：利用公式证明闭包相等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>
                <a:latin typeface="+mn-ea"/>
                <a:cs typeface="Times New Roman" panose="02020603050405020304" pitchFamily="18" charset="0"/>
              </a:rPr>
              <a:t>证明：</a:t>
            </a:r>
            <a:r>
              <a:rPr lang="en-US" altLang="zh-CN" i="1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i="1">
                <a:latin typeface="+mn-ea"/>
                <a:cs typeface="Times New Roman" panose="02020603050405020304" pitchFamily="18" charset="0"/>
              </a:rPr>
              <a:t>s</a:t>
            </a:r>
            <a:r>
              <a:rPr lang="en-US" altLang="zh-CN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i="1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>
                <a:latin typeface="+mn-ea"/>
                <a:cs typeface="Times New Roman" panose="02020603050405020304" pitchFamily="18" charset="0"/>
              </a:rPr>
              <a:t>)) = </a:t>
            </a:r>
            <a:r>
              <a:rPr lang="en-US" altLang="zh-CN" i="1">
                <a:latin typeface="+mn-ea"/>
                <a:cs typeface="Times New Roman" panose="02020603050405020304" pitchFamily="18" charset="0"/>
              </a:rPr>
              <a:t>s</a:t>
            </a:r>
            <a:r>
              <a:rPr lang="en-US" altLang="zh-CN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i="1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i="1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>
                <a:latin typeface="+mn-ea"/>
                <a:cs typeface="Times New Roman" panose="02020603050405020304" pitchFamily="18" charset="0"/>
              </a:rPr>
              <a:t>))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altLang="zh-CN" i="1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i="1">
                <a:latin typeface="+mn-ea"/>
                <a:cs typeface="Times New Roman" panose="02020603050405020304" pitchFamily="18" charset="0"/>
              </a:rPr>
              <a:t>s</a:t>
            </a:r>
            <a:r>
              <a:rPr lang="en-US" altLang="zh-CN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i="1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>
                <a:latin typeface="+mn-ea"/>
                <a:cs typeface="Times New Roman" panose="02020603050405020304" pitchFamily="18" charset="0"/>
              </a:rPr>
              <a:t>)) 	= </a:t>
            </a:r>
            <a:r>
              <a:rPr lang="en-US" altLang="zh-CN" i="1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i="1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</a:t>
            </a:r>
            <a:r>
              <a:rPr lang="en-US" altLang="zh-CN" i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baseline="3000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            	= (</a:t>
            </a:r>
            <a:r>
              <a:rPr lang="en-US" altLang="zh-CN" i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</a:t>
            </a:r>
            <a:r>
              <a:rPr lang="en-US" altLang="zh-CN" i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baseline="3000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)</a:t>
            </a:r>
            <a:r>
              <a:rPr lang="en-US" altLang="zh-CN" i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baseline="-2500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endParaRPr lang="en-US" altLang="zh-CN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             	= (</a:t>
            </a:r>
            <a:r>
              <a:rPr lang="en-US" altLang="zh-CN" i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</a:t>
            </a:r>
            <a:r>
              <a:rPr lang="en-US" altLang="zh-CN" i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baseline="-2500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)(</a:t>
            </a:r>
            <a:r>
              <a:rPr lang="en-US" altLang="zh-CN" i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baseline="3000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</a:t>
            </a:r>
            <a:r>
              <a:rPr lang="en-US" altLang="zh-CN" i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baseline="-2500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baseline="3000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   </a:t>
            </a:r>
            <a:r>
              <a:rPr lang="en-US" altLang="zh-CN" sz="2000">
                <a:solidFill>
                  <a:srgbClr val="CC3300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zh-CN" altLang="en-US" sz="2000">
                <a:solidFill>
                  <a:srgbClr val="CC3300"/>
                </a:solidFill>
                <a:latin typeface="+mn-ea"/>
                <a:sym typeface="Symbol" panose="05050102010706020507" pitchFamily="18" charset="2"/>
              </a:rPr>
              <a:t>注意：</a:t>
            </a:r>
            <a:r>
              <a:rPr lang="en-US" altLang="zh-CN" sz="2000" i="1">
                <a:solidFill>
                  <a:srgbClr val="CC3300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sz="2000" baseline="-25000">
                <a:solidFill>
                  <a:srgbClr val="CC3300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000">
                <a:solidFill>
                  <a:srgbClr val="CC3300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000" i="1">
                <a:solidFill>
                  <a:srgbClr val="CC3300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sz="2000" baseline="-25000">
                <a:solidFill>
                  <a:srgbClr val="CC3300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000" baseline="30000">
                <a:solidFill>
                  <a:srgbClr val="CC3300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000">
                <a:solidFill>
                  <a:srgbClr val="CC3300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000">
                <a:solidFill>
                  <a:srgbClr val="CC3300"/>
                </a:solidFill>
                <a:latin typeface="+mn-ea"/>
                <a:sym typeface="Symbol" panose="05050102010706020507" pitchFamily="18" charset="2"/>
              </a:rPr>
              <a:t>并用等幂率</a:t>
            </a:r>
            <a:r>
              <a:rPr lang="en-US" altLang="zh-CN" sz="2000">
                <a:solidFill>
                  <a:srgbClr val="CC3300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zh-CN" altLang="en-US">
                <a:latin typeface="+mn-ea"/>
                <a:sym typeface="Symbol" panose="05050102010706020507" pitchFamily="18" charset="2"/>
              </a:rPr>
              <a:t>　　　 </a:t>
            </a:r>
            <a:r>
              <a:rPr lang="en-US" altLang="zh-CN">
                <a:latin typeface="+mn-ea"/>
                <a:sym typeface="Symbol" panose="05050102010706020507" pitchFamily="18" charset="2"/>
              </a:rPr>
              <a:t>	</a:t>
            </a: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= (</a:t>
            </a:r>
            <a:r>
              <a:rPr lang="en-US" altLang="zh-CN" i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</a:t>
            </a:r>
            <a:r>
              <a:rPr lang="en-US" altLang="zh-CN" i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baseline="-2500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)(</a:t>
            </a:r>
            <a:r>
              <a:rPr lang="en-US" altLang="zh-CN" i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</a:t>
            </a:r>
            <a:r>
              <a:rPr lang="en-US" altLang="zh-CN" i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baseline="-2500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zh-CN" baseline="3000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endParaRPr lang="en-US" altLang="zh-CN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              	= </a:t>
            </a:r>
            <a:r>
              <a:rPr lang="en-US" altLang="zh-CN" i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i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</a:t>
            </a:r>
            <a:r>
              <a:rPr lang="en-US" altLang="zh-CN" i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baseline="-2500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              	= </a:t>
            </a:r>
            <a:r>
              <a:rPr lang="en-US" altLang="zh-CN" i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i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i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))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zh-CN" altLang="en-US" sz="2400">
                <a:solidFill>
                  <a:srgbClr val="1A21A6"/>
                </a:solidFill>
                <a:latin typeface="+mn-ea"/>
                <a:sym typeface="Symbol" panose="05050102010706020507" pitchFamily="18" charset="2"/>
              </a:rPr>
              <a:t>注意：</a:t>
            </a:r>
            <a:r>
              <a:rPr lang="en-US" altLang="zh-CN" sz="2400" i="1">
                <a:solidFill>
                  <a:srgbClr val="1A21A6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>
                <a:solidFill>
                  <a:srgbClr val="1A21A6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400" i="1">
                <a:solidFill>
                  <a:srgbClr val="1A21A6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n-US" altLang="zh-CN" sz="2400">
                <a:solidFill>
                  <a:srgbClr val="1A21A6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400" i="1">
                <a:solidFill>
                  <a:srgbClr val="1A21A6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>
                <a:solidFill>
                  <a:srgbClr val="1A21A6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))</a:t>
            </a:r>
            <a:r>
              <a:rPr lang="zh-CN" altLang="en-US" sz="2400">
                <a:solidFill>
                  <a:srgbClr val="1A21A6"/>
                </a:solidFill>
                <a:latin typeface="+mn-ea"/>
                <a:sym typeface="Symbol" panose="05050102010706020507" pitchFamily="18" charset="2"/>
              </a:rPr>
              <a:t>一般省略为</a:t>
            </a:r>
            <a:r>
              <a:rPr lang="en-US" altLang="zh-CN" sz="2400" i="1">
                <a:solidFill>
                  <a:srgbClr val="1A21A6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rs</a:t>
            </a:r>
            <a:r>
              <a:rPr lang="en-US" altLang="zh-CN" sz="2400">
                <a:solidFill>
                  <a:srgbClr val="1A21A6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400" i="1">
                <a:solidFill>
                  <a:srgbClr val="1A21A6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>
                <a:solidFill>
                  <a:srgbClr val="1A21A6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</a:p>
          <a:p>
            <a:pPr eaLnBrk="1" hangingPunct="1"/>
            <a:endParaRPr lang="zh-CN" altLang="en-US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88887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5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ea"/>
              </a:rPr>
              <a:t>例：</a:t>
            </a:r>
            <a:r>
              <a:rPr lang="zh-CN" altLang="en-US" dirty="0">
                <a:latin typeface="+mn-ea"/>
                <a:ea typeface="+mn-ea"/>
              </a:rPr>
              <a:t>用定义证明有关闭包的性质</a:t>
            </a:r>
          </a:p>
        </p:txBody>
      </p:sp>
      <p:graphicFrame>
        <p:nvGraphicFramePr>
          <p:cNvPr id="14643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0336743"/>
              </p:ext>
            </p:extLst>
          </p:nvPr>
        </p:nvGraphicFramePr>
        <p:xfrm>
          <a:off x="642938" y="2143125"/>
          <a:ext cx="7688262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1" name="公式" r:id="rId4" imgW="3695700" imgH="457200" progId="Equation.3">
                  <p:embed/>
                </p:oleObj>
              </mc:Choice>
              <mc:Fallback>
                <p:oleObj name="公式" r:id="rId4" imgW="3695700" imgH="457200" progId="Equation.3">
                  <p:embed/>
                  <p:pic>
                    <p:nvPicPr>
                      <p:cNvPr id="14643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" y="2143125"/>
                        <a:ext cx="7688262" cy="920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3016831"/>
              </p:ext>
            </p:extLst>
          </p:nvPr>
        </p:nvGraphicFramePr>
        <p:xfrm>
          <a:off x="571500" y="1500188"/>
          <a:ext cx="349567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2" name="Equation" r:id="rId6" imgW="1320227" imgH="215806" progId="Equation.3">
                  <p:embed/>
                </p:oleObj>
              </mc:Choice>
              <mc:Fallback>
                <p:oleObj name="Equation" r:id="rId6" imgW="1320227" imgH="215806" progId="Equation.3">
                  <p:embed/>
                  <p:pic>
                    <p:nvPicPr>
                      <p:cNvPr id="37891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1500188"/>
                        <a:ext cx="3495675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643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7415666"/>
              </p:ext>
            </p:extLst>
          </p:nvPr>
        </p:nvGraphicFramePr>
        <p:xfrm>
          <a:off x="930275" y="3071813"/>
          <a:ext cx="7296150" cy="292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3" name="公式" r:id="rId8" imgW="3543300" imgH="1422400" progId="Equation.3">
                  <p:embed/>
                </p:oleObj>
              </mc:Choice>
              <mc:Fallback>
                <p:oleObj name="公式" r:id="rId8" imgW="3543300" imgH="1422400" progId="Equation.3">
                  <p:embed/>
                  <p:pic>
                    <p:nvPicPr>
                      <p:cNvPr id="14643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0275" y="3071813"/>
                        <a:ext cx="7296150" cy="2928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23850" y="6092825"/>
            <a:ext cx="84963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92150" indent="-347663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spcBef>
                <a:spcPct val="20000"/>
              </a:spcBef>
              <a:buClr>
                <a:schemeClr val="accent2"/>
              </a:buClr>
              <a:buSzPct val="70000"/>
            </a:pPr>
            <a:r>
              <a:rPr lang="zh-CN" altLang="en-US" dirty="0">
                <a:solidFill>
                  <a:srgbClr val="FF3300"/>
                </a:solidFill>
                <a:latin typeface="+mn-ea"/>
                <a:ea typeface="+mn-ea"/>
                <a:sym typeface="Symbol" panose="05050102010706020507" pitchFamily="18" charset="2"/>
              </a:rPr>
              <a:t>注意：传递关系的对称闭包不一定是传递的。比如：</a:t>
            </a:r>
            <a:r>
              <a:rPr lang="en-US" altLang="zh-CN" dirty="0">
                <a:solidFill>
                  <a:srgbClr val="FF3300"/>
                </a:solidFill>
                <a:latin typeface="+mn-ea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{(1,3)}</a:t>
            </a:r>
            <a:endParaRPr lang="zh-CN" altLang="en-US" sz="3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7547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44450"/>
            <a:ext cx="7543800" cy="1295400"/>
          </a:xfrm>
        </p:spPr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闭包的存在</a:t>
            </a:r>
            <a:r>
              <a:rPr lang="en-US" altLang="zh-CN" dirty="0">
                <a:latin typeface="+mn-ea"/>
                <a:ea typeface="+mn-ea"/>
              </a:rPr>
              <a:t>vs</a:t>
            </a:r>
            <a:r>
              <a:rPr lang="zh-CN" altLang="en-US" dirty="0">
                <a:latin typeface="+mn-ea"/>
                <a:ea typeface="+mn-ea"/>
              </a:rPr>
              <a:t>可计算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00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457200" y="1555899"/>
                <a:ext cx="8229600" cy="4897437"/>
              </a:xfrm>
            </p:spPr>
            <p:txBody>
              <a:bodyPr/>
              <a:lstStyle/>
              <a:p>
                <a:pPr eaLnBrk="1" hangingPunct="1">
                  <a:spcBef>
                    <a:spcPct val="40000"/>
                  </a:spcBef>
                </a:pPr>
                <a:r>
                  <a:rPr lang="zh-CN" altLang="en-US" sz="2800" dirty="0">
                    <a:latin typeface="+mn-ea"/>
                    <a:cs typeface="Times New Roman" panose="02020603050405020304" pitchFamily="18" charset="0"/>
                  </a:rPr>
                  <a:t>令</a:t>
                </a:r>
                <a:r>
                  <a:rPr lang="en-US" altLang="zh-CN" sz="2800" dirty="0">
                    <a:latin typeface="+mn-ea"/>
                    <a:cs typeface="Times New Roman" panose="02020603050405020304" pitchFamily="18" charset="0"/>
                  </a:rPr>
                  <a:t>R</a:t>
                </a:r>
                <a:r>
                  <a:rPr lang="zh-CN" altLang="en-US" sz="2800" dirty="0">
                    <a:latin typeface="+mn-ea"/>
                    <a:cs typeface="Times New Roman" panose="02020603050405020304" pitchFamily="18" charset="0"/>
                  </a:rPr>
                  <a:t>是</a:t>
                </a:r>
                <a:r>
                  <a:rPr lang="en-US" altLang="zh-CN" sz="2800" dirty="0">
                    <a:latin typeface="+mn-ea"/>
                    <a:cs typeface="Times New Roman" panose="02020603050405020304" pitchFamily="18" charset="0"/>
                  </a:rPr>
                  <a:t>A</a:t>
                </a:r>
                <a:r>
                  <a:rPr lang="zh-CN" altLang="en-US" sz="2800" dirty="0">
                    <a:latin typeface="+mn-ea"/>
                    <a:cs typeface="Times New Roman" panose="02020603050405020304" pitchFamily="18" charset="0"/>
                  </a:rPr>
                  <a:t>上的关系</a:t>
                </a:r>
                <a:endParaRPr lang="en-US" altLang="zh-CN" sz="2800" dirty="0">
                  <a:latin typeface="+mn-ea"/>
                  <a:cs typeface="Times New Roman" panose="02020603050405020304" pitchFamily="18" charset="0"/>
                </a:endParaRPr>
              </a:p>
              <a:p>
                <a:pPr lvl="1" eaLnBrk="1" hangingPunct="1">
                  <a:spcBef>
                    <a:spcPct val="40000"/>
                  </a:spcBef>
                </a:pPr>
                <a:r>
                  <a:rPr lang="zh-CN" altLang="en-US" sz="2400" dirty="0">
                    <a:latin typeface="+mn-ea"/>
                  </a:rPr>
                  <a:t>若关于某性质</a:t>
                </a:r>
                <a:r>
                  <a:rPr lang="en-US" altLang="zh-CN" sz="2400" dirty="0">
                    <a:latin typeface="+mn-ea"/>
                  </a:rPr>
                  <a:t>P</a:t>
                </a:r>
                <a:r>
                  <a:rPr lang="zh-CN" altLang="en-US" sz="2400" dirty="0">
                    <a:latin typeface="+mn-ea"/>
                  </a:rPr>
                  <a:t>的闭包存在，则必是唯一的。</a:t>
                </a:r>
                <a:endParaRPr lang="en-US" altLang="zh-CN" sz="2400" dirty="0">
                  <a:latin typeface="+mn-ea"/>
                  <a:cs typeface="Times New Roman" panose="02020603050405020304" pitchFamily="18" charset="0"/>
                </a:endParaRPr>
              </a:p>
              <a:p>
                <a:pPr lvl="1" eaLnBrk="1" hangingPunct="1">
                  <a:spcBef>
                    <a:spcPct val="40000"/>
                  </a:spcBef>
                </a:pPr>
                <a:r>
                  <a:rPr lang="zh-CN" altLang="en-US" sz="2400" dirty="0">
                    <a:latin typeface="+mn-ea"/>
                  </a:rPr>
                  <a:t>存在性证明：</a:t>
                </a:r>
                <a:endParaRPr lang="en-US" altLang="zh-CN" sz="2400" dirty="0">
                  <a:latin typeface="+mn-ea"/>
                  <a:cs typeface="Times New Roman" panose="02020603050405020304" pitchFamily="18" charset="0"/>
                </a:endParaRPr>
              </a:p>
              <a:p>
                <a:pPr lvl="2" eaLnBrk="1" hangingPunct="1">
                  <a:spcBef>
                    <a:spcPct val="40000"/>
                  </a:spcBef>
                </a:pPr>
                <a:r>
                  <a:rPr lang="zh-CN" altLang="en-US" sz="2400" dirty="0">
                    <a:latin typeface="+mn-ea"/>
                  </a:rPr>
                  <a:t>令：</a:t>
                </a:r>
                <a:endParaRPr lang="en-US" altLang="zh-CN" sz="2400" dirty="0">
                  <a:latin typeface="+mn-ea"/>
                  <a:cs typeface="Times New Roman" panose="02020603050405020304" pitchFamily="18" charset="0"/>
                </a:endParaRPr>
              </a:p>
              <a:p>
                <a:pPr lvl="2" eaLnBrk="1" hangingPunct="1">
                  <a:spcBef>
                    <a:spcPct val="40000"/>
                  </a:spcBef>
                </a:pPr>
                <a14:m>
                  <m:oMath xmlns:m="http://schemas.openxmlformats.org/officeDocument/2006/math">
                    <m:r>
                      <a:rPr lang="en-US" altLang="zh-CN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altLang="zh-CN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altLang="zh-CN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zh-CN" altLang="en-US" sz="2400" dirty="0">
                    <a:latin typeface="+mn-ea"/>
                  </a:rPr>
                  <a:t>（自反、对称、传递）保证了</a:t>
                </a:r>
                <a14:m>
                  <m:oMath xmlns:m="http://schemas.openxmlformats.org/officeDocument/2006/math">
                    <m:r>
                      <a:rPr lang="en-US" altLang="zh-CN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US" altLang="zh-CN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’</m:t>
                    </m:r>
                  </m:oMath>
                </a14:m>
                <a:r>
                  <a:rPr lang="zh-CN" altLang="en-US" sz="2400" dirty="0">
                    <a:latin typeface="+mn-ea"/>
                  </a:rPr>
                  <a:t>存在</a:t>
                </a:r>
                <a:endParaRPr lang="en-US" altLang="zh-CN" sz="2400" dirty="0">
                  <a:latin typeface="+mn-ea"/>
                  <a:cs typeface="Times New Roman" panose="02020603050405020304" pitchFamily="18" charset="0"/>
                </a:endParaRPr>
              </a:p>
              <a:p>
                <a:pPr lvl="2" eaLnBrk="1" hangingPunct="1">
                  <a:spcBef>
                    <a:spcPct val="40000"/>
                  </a:spcBef>
                </a:pPr>
                <a:r>
                  <a:rPr lang="zh-CN" altLang="en-US" sz="2400" dirty="0">
                    <a:latin typeface="+mn-ea"/>
                  </a:rPr>
                  <a:t>显然</a:t>
                </a:r>
                <a14:m>
                  <m:oMath xmlns:m="http://schemas.openxmlformats.org/officeDocument/2006/math">
                    <m:r>
                      <a:rPr lang="en-US" altLang="zh-CN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US" altLang="zh-CN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’</m:t>
                    </m:r>
                  </m:oMath>
                </a14:m>
                <a:r>
                  <a:rPr lang="zh-CN" altLang="en-US" sz="2400" dirty="0">
                    <a:latin typeface="+mn-ea"/>
                  </a:rPr>
                  <a:t> 具有性质 </a:t>
                </a:r>
                <a14:m>
                  <m:oMath xmlns:m="http://schemas.openxmlformats.org/officeDocument/2006/math">
                    <m:r>
                      <a:rPr lang="en-US" altLang="zh-CN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</m:oMath>
                </a14:m>
                <a:endParaRPr lang="en-US" altLang="zh-CN" sz="2400" dirty="0">
                  <a:latin typeface="+mn-ea"/>
                  <a:cs typeface="Times New Roman" panose="02020603050405020304" pitchFamily="18" charset="0"/>
                </a:endParaRPr>
              </a:p>
              <a:p>
                <a:pPr eaLnBrk="1" hangingPunct="1">
                  <a:spcBef>
                    <a:spcPct val="40000"/>
                  </a:spcBef>
                </a:pPr>
                <a:r>
                  <a:rPr lang="zh-CN" altLang="en-US" sz="2800" dirty="0">
                    <a:latin typeface="+mn-ea"/>
                    <a:cs typeface="Times New Roman" panose="02020603050405020304" pitchFamily="18" charset="0"/>
                  </a:rPr>
                  <a:t>闭包计算可行性尚待讨论</a:t>
                </a:r>
                <a:endParaRPr lang="en-US" altLang="zh-CN" sz="2800" dirty="0">
                  <a:latin typeface="+mn-ea"/>
                  <a:cs typeface="Times New Roman" panose="02020603050405020304" pitchFamily="18" charset="0"/>
                </a:endParaRPr>
              </a:p>
              <a:p>
                <a:pPr lvl="1" eaLnBrk="1" hangingPunct="1">
                  <a:spcBef>
                    <a:spcPct val="40000"/>
                  </a:spcBef>
                </a:pPr>
                <a:r>
                  <a:rPr lang="zh-CN" altLang="en-US" sz="2400" dirty="0">
                    <a:latin typeface="+mn-ea"/>
                  </a:rPr>
                  <a:t>自反闭包和对称闭包显然可计算</a:t>
                </a:r>
              </a:p>
              <a:p>
                <a:pPr lvl="1" eaLnBrk="1" hangingPunct="1">
                  <a:spcBef>
                    <a:spcPct val="40000"/>
                  </a:spcBef>
                </a:pPr>
                <a:r>
                  <a:rPr lang="zh-CN" altLang="en-US" sz="2400" dirty="0">
                    <a:latin typeface="+mn-ea"/>
                  </a:rPr>
                  <a:t>传递闭包理论上可计算</a:t>
                </a:r>
              </a:p>
            </p:txBody>
          </p:sp>
        </mc:Choice>
        <mc:Fallback xmlns="">
          <p:sp>
            <p:nvSpPr>
              <p:cNvPr id="4100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5899"/>
                <a:ext cx="8229600" cy="4897437"/>
              </a:xfrm>
              <a:blipFill>
                <a:blip r:embed="rId4"/>
                <a:stretch>
                  <a:fillRect l="-296" t="-12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993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4129074"/>
              </p:ext>
            </p:extLst>
          </p:nvPr>
        </p:nvGraphicFramePr>
        <p:xfrm>
          <a:off x="2119312" y="3068960"/>
          <a:ext cx="4905375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4" name="公式" r:id="rId5" imgW="2298600" imgH="215640" progId="Equation.3">
                  <p:embed/>
                </p:oleObj>
              </mc:Choice>
              <mc:Fallback>
                <p:oleObj name="公式" r:id="rId5" imgW="2298600" imgH="215640" progId="Equation.3">
                  <p:embed/>
                  <p:pic>
                    <p:nvPicPr>
                      <p:cNvPr id="39939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9312" y="3068960"/>
                        <a:ext cx="4905375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9786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kumimoji="0" lang="zh-CN" altLang="en-US" dirty="0">
                <a:latin typeface="+mn-ea"/>
                <a:cs typeface="Times New Roman" charset="0"/>
              </a:rPr>
              <a:t>问题</a:t>
            </a:r>
            <a:r>
              <a:rPr kumimoji="0" lang="en-US" altLang="zh-CN" dirty="0">
                <a:latin typeface="+mn-ea"/>
                <a:cs typeface="Times New Roman" charset="0"/>
              </a:rPr>
              <a:t>1</a:t>
            </a:r>
            <a:r>
              <a:rPr kumimoji="0" lang="zh-CN" altLang="en-US" dirty="0">
                <a:latin typeface="+mn-ea"/>
                <a:cs typeface="Times New Roman" charset="0"/>
              </a:rPr>
              <a:t>：关系</a:t>
            </a:r>
            <a:r>
              <a:rPr lang="zh-CN" altLang="en-US" dirty="0">
                <a:latin typeface="+mn-ea"/>
                <a:cs typeface="Times New Roman" charset="0"/>
              </a:rPr>
              <a:t>具有哪些重要</a:t>
            </a:r>
            <a:r>
              <a:rPr kumimoji="0" lang="zh-CN" altLang="en-US" dirty="0">
                <a:latin typeface="+mn-ea"/>
                <a:cs typeface="Times New Roman" charset="0"/>
              </a:rPr>
              <a:t>性质？</a:t>
            </a:r>
            <a:endParaRPr kumimoji="0" lang="en-US" altLang="zh-CN" dirty="0">
              <a:latin typeface="+mn-ea"/>
              <a:cs typeface="Times New Roman" charset="0"/>
            </a:endParaRPr>
          </a:p>
          <a:p>
            <a:pPr>
              <a:lnSpc>
                <a:spcPct val="90000"/>
              </a:lnSpc>
              <a:spcBef>
                <a:spcPct val="60000"/>
              </a:spcBef>
            </a:pPr>
            <a:r>
              <a:rPr lang="zh-CN" altLang="en-US" dirty="0">
                <a:latin typeface="+mn-ea"/>
              </a:rPr>
              <a:t>问题</a:t>
            </a:r>
            <a:r>
              <a:rPr lang="en-US" altLang="zh-CN" dirty="0">
                <a:latin typeface="+mn-ea"/>
              </a:rPr>
              <a:t>2</a:t>
            </a:r>
            <a:r>
              <a:rPr lang="zh-CN" altLang="en-US" dirty="0">
                <a:latin typeface="+mn-ea"/>
              </a:rPr>
              <a:t>：如何计算关系的闭包？</a:t>
            </a:r>
          </a:p>
          <a:p>
            <a:pPr>
              <a:lnSpc>
                <a:spcPct val="120000"/>
              </a:lnSpc>
            </a:pPr>
            <a:endParaRPr kumimoji="0" lang="zh-CN" altLang="en-US" sz="3200" dirty="0">
              <a:latin typeface="+mn-ea"/>
              <a:cs typeface="Times New Roman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2453516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3"/>
          <p:cNvSpPr>
            <a:spLocks noGrp="1" noChangeArrowheads="1"/>
          </p:cNvSpPr>
          <p:nvPr>
            <p:ph type="title"/>
          </p:nvPr>
        </p:nvSpPr>
        <p:spPr>
          <a:xfrm>
            <a:off x="604093" y="115888"/>
            <a:ext cx="7280275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有限集合上的传递闭包</a:t>
            </a:r>
          </a:p>
        </p:txBody>
      </p:sp>
      <p:graphicFrame>
        <p:nvGraphicFramePr>
          <p:cNvPr id="4198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6538330"/>
              </p:ext>
            </p:extLst>
          </p:nvPr>
        </p:nvGraphicFramePr>
        <p:xfrm>
          <a:off x="579586" y="1702247"/>
          <a:ext cx="7016750" cy="158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5" name="公式" r:id="rId4" imgW="2755900" imgH="685800" progId="Equation.3">
                  <p:embed/>
                </p:oleObj>
              </mc:Choice>
              <mc:Fallback>
                <p:oleObj name="公式" r:id="rId4" imgW="2755900" imgH="685800" progId="Equation.3">
                  <p:embed/>
                  <p:pic>
                    <p:nvPicPr>
                      <p:cNvPr id="4198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86" y="1702247"/>
                        <a:ext cx="7016750" cy="1582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8245" name="Text Box 5"/>
          <p:cNvSpPr txBox="1">
            <a:spLocks noChangeArrowheads="1"/>
          </p:cNvSpPr>
          <p:nvPr/>
        </p:nvSpPr>
        <p:spPr bwMode="auto">
          <a:xfrm>
            <a:off x="604093" y="3645024"/>
            <a:ext cx="74676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b="1" i="1" dirty="0">
                <a:latin typeface="+mn-ea"/>
                <a:ea typeface="+mn-ea"/>
              </a:rPr>
              <a:t>A</a:t>
            </a:r>
            <a:r>
              <a:rPr lang="en-US" altLang="zh-CN" b="1" dirty="0">
                <a:latin typeface="+mn-ea"/>
                <a:ea typeface="+mn-ea"/>
              </a:rPr>
              <a:t> </a:t>
            </a:r>
            <a:r>
              <a:rPr lang="zh-CN" altLang="en-US" b="1" dirty="0">
                <a:latin typeface="+mn-ea"/>
                <a:ea typeface="+mn-ea"/>
              </a:rPr>
              <a:t>中只有</a:t>
            </a:r>
            <a:r>
              <a:rPr lang="en-US" altLang="zh-CN" b="1" dirty="0">
                <a:latin typeface="+mn-ea"/>
                <a:ea typeface="+mn-ea"/>
              </a:rPr>
              <a:t> </a:t>
            </a:r>
            <a:r>
              <a:rPr lang="en-US" altLang="zh-CN" b="1" i="1" dirty="0">
                <a:latin typeface="+mn-ea"/>
                <a:ea typeface="+mn-ea"/>
              </a:rPr>
              <a:t>n </a:t>
            </a:r>
            <a:r>
              <a:rPr lang="zh-CN" altLang="en-US" b="1" dirty="0">
                <a:latin typeface="+mn-ea"/>
                <a:ea typeface="+mn-ea"/>
              </a:rPr>
              <a:t>个不同的元素，如果在</a:t>
            </a:r>
            <a:r>
              <a:rPr lang="en-US" altLang="zh-CN" b="1" i="1" dirty="0">
                <a:latin typeface="+mn-ea"/>
                <a:ea typeface="+mn-ea"/>
              </a:rPr>
              <a:t>R</a:t>
            </a:r>
            <a:r>
              <a:rPr lang="zh-CN" altLang="en-US" b="1" dirty="0">
                <a:latin typeface="+mn-ea"/>
                <a:ea typeface="+mn-ea"/>
              </a:rPr>
              <a:t>中存在一条从</a:t>
            </a:r>
            <a:r>
              <a:rPr lang="en-US" altLang="zh-CN" b="1" i="1" dirty="0">
                <a:latin typeface="+mn-ea"/>
                <a:ea typeface="+mn-ea"/>
              </a:rPr>
              <a:t>a</a:t>
            </a:r>
            <a:r>
              <a:rPr lang="zh-CN" altLang="en-US" b="1" dirty="0">
                <a:latin typeface="+mn-ea"/>
                <a:ea typeface="+mn-ea"/>
              </a:rPr>
              <a:t>到</a:t>
            </a:r>
            <a:r>
              <a:rPr lang="en-US" altLang="zh-CN" b="1" i="1" dirty="0">
                <a:latin typeface="+mn-ea"/>
                <a:ea typeface="+mn-ea"/>
              </a:rPr>
              <a:t>b</a:t>
            </a:r>
            <a:r>
              <a:rPr lang="zh-CN" altLang="en-US" b="1" dirty="0">
                <a:latin typeface="+mn-ea"/>
                <a:ea typeface="+mn-ea"/>
              </a:rPr>
              <a:t>的长度至少为</a:t>
            </a:r>
            <a:r>
              <a:rPr lang="en-US" altLang="zh-CN" b="1" dirty="0">
                <a:latin typeface="+mn-ea"/>
                <a:ea typeface="+mn-ea"/>
              </a:rPr>
              <a:t>1</a:t>
            </a:r>
            <a:r>
              <a:rPr lang="zh-CN" altLang="en-US" b="1" dirty="0">
                <a:latin typeface="+mn-ea"/>
                <a:ea typeface="+mn-ea"/>
              </a:rPr>
              <a:t>的通路，那么存在一条长度不超过</a:t>
            </a:r>
            <a:r>
              <a:rPr lang="en-US" altLang="zh-CN" b="1" i="1" dirty="0">
                <a:latin typeface="+mn-ea"/>
                <a:ea typeface="+mn-ea"/>
              </a:rPr>
              <a:t>n</a:t>
            </a:r>
            <a:r>
              <a:rPr lang="zh-CN" altLang="en-US" b="1" dirty="0">
                <a:latin typeface="+mn-ea"/>
                <a:ea typeface="+mn-ea"/>
              </a:rPr>
              <a:t>的从</a:t>
            </a:r>
            <a:r>
              <a:rPr lang="en-US" altLang="zh-CN" b="1" i="1" dirty="0">
                <a:latin typeface="+mn-ea"/>
                <a:ea typeface="+mn-ea"/>
              </a:rPr>
              <a:t>a</a:t>
            </a:r>
            <a:r>
              <a:rPr lang="zh-CN" altLang="en-US" b="1" dirty="0">
                <a:latin typeface="+mn-ea"/>
                <a:ea typeface="+mn-ea"/>
              </a:rPr>
              <a:t>到</a:t>
            </a:r>
            <a:r>
              <a:rPr lang="en-US" altLang="zh-CN" b="1" i="1" dirty="0">
                <a:latin typeface="+mn-ea"/>
                <a:ea typeface="+mn-ea"/>
              </a:rPr>
              <a:t>b</a:t>
            </a:r>
            <a:r>
              <a:rPr lang="zh-CN" altLang="en-US" b="1" dirty="0">
                <a:latin typeface="+mn-ea"/>
                <a:ea typeface="+mn-ea"/>
              </a:rPr>
              <a:t>的通路。</a:t>
            </a:r>
          </a:p>
        </p:txBody>
      </p:sp>
    </p:spTree>
    <p:extLst>
      <p:ext uri="{BB962C8B-B14F-4D97-AF65-F5344CB8AC3E}">
        <p14:creationId xmlns:p14="http://schemas.microsoft.com/office/powerpoint/2010/main" val="3805510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33750"/>
            <a:ext cx="2260600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用矩阵乘法计算传递闭包</a:t>
            </a:r>
            <a:endParaRPr lang="zh-CN" altLang="en-US" baseline="30000" dirty="0">
              <a:latin typeface="+mn-ea"/>
              <a:ea typeface="+mn-ea"/>
            </a:endParaRPr>
          </a:p>
        </p:txBody>
      </p:sp>
      <p:graphicFrame>
        <p:nvGraphicFramePr>
          <p:cNvPr id="44035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539750" y="1700213"/>
          <a:ext cx="5481638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1" name="公式" r:id="rId5" imgW="2692400" imgH="711200" progId="Equation.3">
                  <p:embed/>
                </p:oleObj>
              </mc:Choice>
              <mc:Fallback>
                <p:oleObj name="公式" r:id="rId5" imgW="2692400" imgH="711200" progId="Equation.3">
                  <p:embed/>
                  <p:pic>
                    <p:nvPicPr>
                      <p:cNvPr id="4403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1700213"/>
                        <a:ext cx="5481638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6" name="Oval 7"/>
          <p:cNvSpPr>
            <a:spLocks noChangeArrowheads="1"/>
          </p:cNvSpPr>
          <p:nvPr/>
        </p:nvSpPr>
        <p:spPr bwMode="auto">
          <a:xfrm>
            <a:off x="511175" y="2463800"/>
            <a:ext cx="4824413" cy="865188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lg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 sz="1800">
              <a:ea typeface="黑体" panose="02010609060101010101" pitchFamily="49" charset="-122"/>
            </a:endParaRPr>
          </a:p>
        </p:txBody>
      </p:sp>
      <p:sp>
        <p:nvSpPr>
          <p:cNvPr id="161801" name="Text Box 9"/>
          <p:cNvSpPr txBox="1">
            <a:spLocks noChangeArrowheads="1"/>
          </p:cNvSpPr>
          <p:nvPr/>
        </p:nvSpPr>
        <p:spPr bwMode="auto">
          <a:xfrm>
            <a:off x="3419475" y="3716338"/>
            <a:ext cx="5724525" cy="232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35000"/>
              </a:spcBef>
            </a:pPr>
            <a:r>
              <a:rPr kumimoji="0" lang="en-US" altLang="zh-CN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n</a:t>
            </a:r>
            <a:r>
              <a:rPr kumimoji="0" lang="zh-CN" altLang="en-US" dirty="0">
                <a:solidFill>
                  <a:schemeClr val="tx2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矩阵相乘，结果中每</a:t>
            </a:r>
            <a:r>
              <a:rPr kumimoji="0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kumimoji="0" lang="zh-CN" altLang="en-US" dirty="0">
                <a:solidFill>
                  <a:schemeClr val="tx2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项，要做</a:t>
            </a:r>
            <a:r>
              <a:rPr kumimoji="0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(2n-1</a:t>
            </a:r>
            <a:r>
              <a:rPr kumimoji="0" lang="zh-CN" altLang="en-US" dirty="0">
                <a:solidFill>
                  <a:schemeClr val="tx2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次</a:t>
            </a:r>
            <a:r>
              <a:rPr kumimoji="0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kumimoji="0" lang="zh-CN" altLang="en-US" dirty="0">
                <a:solidFill>
                  <a:schemeClr val="tx2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布尔运算</a:t>
            </a:r>
            <a:r>
              <a:rPr kumimoji="0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kumimoji="0" lang="zh-CN" altLang="en-US" dirty="0">
                <a:solidFill>
                  <a:schemeClr val="tx2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积与和</a:t>
            </a:r>
            <a:r>
              <a:rPr kumimoji="0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kumimoji="0" lang="zh-CN" altLang="en-US" dirty="0">
                <a:solidFill>
                  <a:schemeClr val="tx2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，总共需要计算</a:t>
            </a:r>
            <a:r>
              <a:rPr kumimoji="0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kumimoji="0" lang="en-US" altLang="zh-CN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kumimoji="0" lang="zh-CN" altLang="en-US" dirty="0">
                <a:solidFill>
                  <a:schemeClr val="tx2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项。</a:t>
            </a:r>
          </a:p>
          <a:p>
            <a:pPr>
              <a:spcBef>
                <a:spcPct val="35000"/>
              </a:spcBef>
            </a:pPr>
            <a:r>
              <a:rPr kumimoji="0" lang="en-US" altLang="zh-CN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n</a:t>
            </a:r>
            <a:r>
              <a:rPr kumimoji="0" lang="zh-CN" altLang="en-US" dirty="0">
                <a:solidFill>
                  <a:schemeClr val="tx2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矩阵相加</a:t>
            </a:r>
            <a:r>
              <a:rPr kumimoji="0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kumimoji="0" lang="zh-CN" altLang="en-US" dirty="0">
                <a:solidFill>
                  <a:schemeClr val="tx2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要做</a:t>
            </a:r>
            <a:r>
              <a:rPr kumimoji="0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kumimoji="0" lang="en-US" altLang="zh-CN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kumimoji="0" lang="zh-CN" altLang="en-US" dirty="0">
                <a:solidFill>
                  <a:schemeClr val="tx2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次布尔运算</a:t>
            </a:r>
            <a:r>
              <a:rPr kumimoji="0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kumimoji="0" lang="zh-CN" altLang="en-US" dirty="0">
                <a:solidFill>
                  <a:schemeClr val="tx2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和</a:t>
            </a:r>
            <a:r>
              <a:rPr kumimoji="0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endParaRPr kumimoji="0" lang="en-US" altLang="zh-CN" baseline="30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>
              <a:spcBef>
                <a:spcPct val="35000"/>
              </a:spcBef>
            </a:pPr>
            <a:r>
              <a:rPr kumimoji="0" lang="zh-CN" altLang="en-US" dirty="0">
                <a:solidFill>
                  <a:schemeClr val="tx2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本算法共进行</a:t>
            </a:r>
            <a:r>
              <a:rPr kumimoji="0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n-1</a:t>
            </a:r>
            <a:r>
              <a:rPr kumimoji="0" lang="zh-CN" altLang="en-US" dirty="0">
                <a:solidFill>
                  <a:schemeClr val="tx2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次矩阵乘和加。</a:t>
            </a:r>
          </a:p>
          <a:p>
            <a:pPr>
              <a:spcBef>
                <a:spcPct val="35000"/>
              </a:spcBef>
            </a:pPr>
            <a:r>
              <a:rPr kumimoji="0" lang="zh-CN" altLang="en-US" dirty="0">
                <a:solidFill>
                  <a:schemeClr val="tx2"/>
                </a:solidFill>
                <a:latin typeface="Times New Roman" panose="02020603050405020304" pitchFamily="18" charset="0"/>
                <a:ea typeface="楷体_GB2312" pitchFamily="49" charset="-122"/>
                <a:sym typeface="Symbol" panose="05050102010706020507" pitchFamily="18" charset="2"/>
              </a:rPr>
              <a:t>总运算量</a:t>
            </a:r>
            <a:r>
              <a:rPr kumimoji="0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(n</a:t>
            </a:r>
            <a:r>
              <a:rPr kumimoji="0" lang="en-US" altLang="zh-CN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kumimoji="0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(2n-1)+n</a:t>
            </a:r>
            <a:r>
              <a:rPr kumimoji="0" lang="en-US" altLang="zh-CN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kumimoji="0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kumimoji="0" lang="en-US" altLang="zh-CN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kumimoji="0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(n-1)=2n</a:t>
            </a:r>
            <a:r>
              <a:rPr kumimoji="0" lang="en-US" altLang="zh-CN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3</a:t>
            </a:r>
            <a:r>
              <a:rPr kumimoji="0" lang="en-US" altLang="zh-CN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(n-1)</a:t>
            </a:r>
            <a:endParaRPr kumimoji="0" lang="zh-CN" altLang="en-US" dirty="0">
              <a:solidFill>
                <a:schemeClr val="tx2"/>
              </a:solidFill>
              <a:latin typeface="Times New Roman" panose="02020603050405020304" pitchFamily="18" charset="0"/>
              <a:ea typeface="楷体_GB2312" pitchFamily="49" charset="-122"/>
              <a:sym typeface="Symbol" panose="05050102010706020507" pitchFamily="18" charset="2"/>
            </a:endParaRPr>
          </a:p>
        </p:txBody>
      </p:sp>
      <p:sp>
        <p:nvSpPr>
          <p:cNvPr id="161804" name="Line 12"/>
          <p:cNvSpPr>
            <a:spLocks noChangeShapeType="1"/>
          </p:cNvSpPr>
          <p:nvPr/>
        </p:nvSpPr>
        <p:spPr bwMode="auto">
          <a:xfrm flipH="1">
            <a:off x="2483767" y="4221163"/>
            <a:ext cx="1080170" cy="1079499"/>
          </a:xfrm>
          <a:prstGeom prst="line">
            <a:avLst/>
          </a:prstGeom>
          <a:noFill/>
          <a:ln w="9525">
            <a:solidFill>
              <a:srgbClr val="808000"/>
            </a:solidFill>
            <a:prstDash val="lgDash"/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grpSp>
        <p:nvGrpSpPr>
          <p:cNvPr id="44039" name="组合 10"/>
          <p:cNvGrpSpPr>
            <a:grpSpLocks/>
          </p:cNvGrpSpPr>
          <p:nvPr/>
        </p:nvGrpSpPr>
        <p:grpSpPr bwMode="auto">
          <a:xfrm>
            <a:off x="6443663" y="1558032"/>
            <a:ext cx="1839912" cy="2159000"/>
            <a:chOff x="6225915" y="1268760"/>
            <a:chExt cx="1839918" cy="2160240"/>
          </a:xfrm>
        </p:grpSpPr>
        <p:pic>
          <p:nvPicPr>
            <p:cNvPr id="44042" name="图片 1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7790" y="1329651"/>
              <a:ext cx="1828043" cy="2016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043" name="矩形 12"/>
            <p:cNvSpPr>
              <a:spLocks noChangeArrowheads="1"/>
            </p:cNvSpPr>
            <p:nvPr/>
          </p:nvSpPr>
          <p:spPr bwMode="auto">
            <a:xfrm>
              <a:off x="6225915" y="1268760"/>
              <a:ext cx="1828043" cy="2160240"/>
            </a:xfrm>
            <a:prstGeom prst="rect">
              <a:avLst/>
            </a:prstGeom>
            <a:solidFill>
              <a:schemeClr val="bg1">
                <a:alpha val="56078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kumimoji="0" lang="zh-CN" altLang="en-US" sz="1800">
                <a:latin typeface="Book Antiqua" panose="02040602050305030304" pitchFamily="18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6" name="Line 12"/>
          <p:cNvSpPr>
            <a:spLocks noChangeShapeType="1"/>
          </p:cNvSpPr>
          <p:nvPr/>
        </p:nvSpPr>
        <p:spPr bwMode="auto">
          <a:xfrm flipH="1">
            <a:off x="2483766" y="4941889"/>
            <a:ext cx="1008733" cy="884238"/>
          </a:xfrm>
          <a:prstGeom prst="line">
            <a:avLst/>
          </a:prstGeom>
          <a:noFill/>
          <a:ln w="9525">
            <a:solidFill>
              <a:srgbClr val="808000"/>
            </a:solidFill>
            <a:prstDash val="lgDash"/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 flipH="1" flipV="1">
            <a:off x="2339751" y="4775199"/>
            <a:ext cx="1224186" cy="525463"/>
          </a:xfrm>
          <a:prstGeom prst="line">
            <a:avLst/>
          </a:prstGeom>
          <a:noFill/>
          <a:ln w="9525">
            <a:solidFill>
              <a:srgbClr val="808000"/>
            </a:solidFill>
            <a:prstDash val="lgDash"/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4521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801" grpId="0"/>
      <p:bldP spid="161804" grpId="0" animBg="1"/>
      <p:bldP spid="16" grpId="0" animBg="1"/>
      <p:bldP spid="1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68313" y="1413124"/>
            <a:ext cx="8424167" cy="4392140"/>
          </a:xfrm>
          <a:blipFill rotWithShape="0">
            <a:blip r:embed="rId3" cstate="print"/>
            <a:stretch>
              <a:fillRect l="-868" r="-796"/>
            </a:stretch>
          </a:blipFill>
          <a:ln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zh-CN" altLang="en-US">
                <a:noFill/>
                <a:cs typeface="+mn-cs"/>
              </a:rPr>
              <a:t> </a:t>
            </a:r>
          </a:p>
        </p:txBody>
      </p:sp>
      <p:pic>
        <p:nvPicPr>
          <p:cNvPr id="46085" name="Picture 4" descr="2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284538"/>
            <a:ext cx="7991475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>
                <a:latin typeface="+mn-ea"/>
                <a:ea typeface="+mn-ea"/>
              </a:rPr>
              <a:t>例</a:t>
            </a:r>
          </a:p>
        </p:txBody>
      </p:sp>
    </p:spTree>
    <p:extLst>
      <p:ext uri="{BB962C8B-B14F-4D97-AF65-F5344CB8AC3E}">
        <p14:creationId xmlns:p14="http://schemas.microsoft.com/office/powerpoint/2010/main" val="37098967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Oval 2" descr="粉色砂纸"/>
          <p:cNvSpPr>
            <a:spLocks noChangeArrowheads="1"/>
          </p:cNvSpPr>
          <p:nvPr/>
        </p:nvSpPr>
        <p:spPr bwMode="auto">
          <a:xfrm>
            <a:off x="4545013" y="4076700"/>
            <a:ext cx="4419600" cy="1905000"/>
          </a:xfrm>
          <a:prstGeom prst="ellipse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 sz="1800" b="1">
              <a:latin typeface="Book Antiqua" panose="02040602050305030304" pitchFamily="18" charset="0"/>
              <a:ea typeface="黑体" panose="02010609060101010101" pitchFamily="49" charset="-122"/>
            </a:endParaRPr>
          </a:p>
        </p:txBody>
      </p:sp>
      <p:graphicFrame>
        <p:nvGraphicFramePr>
          <p:cNvPr id="54274" name="Object 2"/>
          <p:cNvGraphicFramePr>
            <a:graphicFrameLocks noChangeAspect="1"/>
          </p:cNvGraphicFramePr>
          <p:nvPr>
            <p:extLst/>
          </p:nvPr>
        </p:nvGraphicFramePr>
        <p:xfrm>
          <a:off x="296863" y="1628700"/>
          <a:ext cx="8451850" cy="259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6" name="公式" r:id="rId5" imgW="3898900" imgH="1219200" progId="Equation.3">
                  <p:embed/>
                </p:oleObj>
              </mc:Choice>
              <mc:Fallback>
                <p:oleObj name="公式" r:id="rId5" imgW="3898900" imgH="1219200" progId="Equation.3">
                  <p:embed/>
                  <p:pic>
                    <p:nvPicPr>
                      <p:cNvPr id="5427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863" y="1628700"/>
                        <a:ext cx="8451850" cy="2592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5" name="Oval 6"/>
          <p:cNvSpPr>
            <a:spLocks noChangeArrowheads="1"/>
          </p:cNvSpPr>
          <p:nvPr/>
        </p:nvSpPr>
        <p:spPr bwMode="auto">
          <a:xfrm>
            <a:off x="571500" y="5172075"/>
            <a:ext cx="431800" cy="431800"/>
          </a:xfrm>
          <a:prstGeom prst="ellipse">
            <a:avLst/>
          </a:prstGeom>
          <a:solidFill>
            <a:srgbClr val="CCFFCC"/>
          </a:solidFill>
          <a:ln w="9525">
            <a:solidFill>
              <a:srgbClr val="808000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 sz="1800">
              <a:latin typeface="Book Antiqua" panose="02040602050305030304" pitchFamily="18" charset="0"/>
              <a:ea typeface="黑体" panose="02010609060101010101" pitchFamily="49" charset="-122"/>
            </a:endParaRPr>
          </a:p>
        </p:txBody>
      </p:sp>
      <p:sp>
        <p:nvSpPr>
          <p:cNvPr id="54276" name="Oval 7"/>
          <p:cNvSpPr>
            <a:spLocks noChangeArrowheads="1"/>
          </p:cNvSpPr>
          <p:nvPr/>
        </p:nvSpPr>
        <p:spPr bwMode="auto">
          <a:xfrm>
            <a:off x="2781300" y="5172075"/>
            <a:ext cx="431800" cy="431800"/>
          </a:xfrm>
          <a:prstGeom prst="ellipse">
            <a:avLst/>
          </a:prstGeom>
          <a:solidFill>
            <a:srgbClr val="CCFFCC"/>
          </a:solidFill>
          <a:ln w="9525">
            <a:solidFill>
              <a:srgbClr val="808000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 sz="1800">
              <a:latin typeface="Book Antiqua" panose="02040602050305030304" pitchFamily="18" charset="0"/>
              <a:ea typeface="黑体" panose="02010609060101010101" pitchFamily="49" charset="-122"/>
            </a:endParaRPr>
          </a:p>
        </p:txBody>
      </p:sp>
      <p:sp>
        <p:nvSpPr>
          <p:cNvPr id="54277" name="Oval 8"/>
          <p:cNvSpPr>
            <a:spLocks noChangeArrowheads="1"/>
          </p:cNvSpPr>
          <p:nvPr/>
        </p:nvSpPr>
        <p:spPr bwMode="auto">
          <a:xfrm>
            <a:off x="1714500" y="4257675"/>
            <a:ext cx="431800" cy="431800"/>
          </a:xfrm>
          <a:prstGeom prst="ellipse">
            <a:avLst/>
          </a:prstGeom>
          <a:solidFill>
            <a:srgbClr val="CCFFCC"/>
          </a:solidFill>
          <a:ln w="9525">
            <a:solidFill>
              <a:srgbClr val="808000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 sz="1800">
              <a:latin typeface="Book Antiqua" panose="02040602050305030304" pitchFamily="18" charset="0"/>
              <a:ea typeface="黑体" panose="02010609060101010101" pitchFamily="49" charset="-122"/>
            </a:endParaRPr>
          </a:p>
        </p:txBody>
      </p:sp>
      <p:sp>
        <p:nvSpPr>
          <p:cNvPr id="54278" name="Text Box 9"/>
          <p:cNvSpPr txBox="1">
            <a:spLocks noChangeArrowheads="1"/>
          </p:cNvSpPr>
          <p:nvPr/>
        </p:nvSpPr>
        <p:spPr bwMode="auto">
          <a:xfrm>
            <a:off x="604838" y="5114925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i="1">
                <a:latin typeface="Book Antiqua" panose="02040602050305030304" pitchFamily="18" charset="0"/>
                <a:ea typeface="黑体" panose="02010609060101010101" pitchFamily="49" charset="-122"/>
              </a:rPr>
              <a:t>a</a:t>
            </a:r>
            <a:r>
              <a:rPr lang="en-US" altLang="zh-CN" baseline="-25000">
                <a:latin typeface="Book Antiqua" panose="02040602050305030304" pitchFamily="18" charset="0"/>
                <a:ea typeface="黑体" panose="02010609060101010101" pitchFamily="49" charset="-122"/>
              </a:rPr>
              <a:t>i</a:t>
            </a:r>
            <a:endParaRPr lang="en-US" altLang="zh-CN" i="1">
              <a:latin typeface="Book Antiqua" panose="02040602050305030304" pitchFamily="18" charset="0"/>
              <a:ea typeface="黑体" panose="02010609060101010101" pitchFamily="49" charset="-122"/>
            </a:endParaRPr>
          </a:p>
        </p:txBody>
      </p:sp>
      <p:sp>
        <p:nvSpPr>
          <p:cNvPr id="54279" name="Text Box 10"/>
          <p:cNvSpPr txBox="1">
            <a:spLocks noChangeArrowheads="1"/>
          </p:cNvSpPr>
          <p:nvPr/>
        </p:nvSpPr>
        <p:spPr bwMode="auto">
          <a:xfrm>
            <a:off x="2800350" y="5095875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i="1">
                <a:latin typeface="Book Antiqua" panose="02040602050305030304" pitchFamily="18" charset="0"/>
                <a:ea typeface="黑体" panose="02010609060101010101" pitchFamily="49" charset="-122"/>
              </a:rPr>
              <a:t>a</a:t>
            </a:r>
            <a:r>
              <a:rPr lang="en-US" altLang="zh-CN" baseline="-25000">
                <a:latin typeface="Book Antiqua" panose="02040602050305030304" pitchFamily="18" charset="0"/>
                <a:ea typeface="黑体" panose="02010609060101010101" pitchFamily="49" charset="-122"/>
              </a:rPr>
              <a:t>j</a:t>
            </a:r>
            <a:endParaRPr lang="en-US" altLang="zh-CN" i="1">
              <a:latin typeface="Book Antiqua" panose="02040602050305030304" pitchFamily="18" charset="0"/>
              <a:ea typeface="黑体" panose="02010609060101010101" pitchFamily="49" charset="-122"/>
            </a:endParaRPr>
          </a:p>
        </p:txBody>
      </p:sp>
      <p:sp>
        <p:nvSpPr>
          <p:cNvPr id="54280" name="Text Box 11"/>
          <p:cNvSpPr txBox="1">
            <a:spLocks noChangeArrowheads="1"/>
          </p:cNvSpPr>
          <p:nvPr/>
        </p:nvSpPr>
        <p:spPr bwMode="auto">
          <a:xfrm>
            <a:off x="1709738" y="4205288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i="1">
                <a:latin typeface="Book Antiqua" panose="02040602050305030304" pitchFamily="18" charset="0"/>
                <a:ea typeface="黑体" panose="02010609060101010101" pitchFamily="49" charset="-122"/>
              </a:rPr>
              <a:t>a</a:t>
            </a:r>
            <a:r>
              <a:rPr lang="en-US" altLang="zh-CN" baseline="-25000">
                <a:latin typeface="Book Antiqua" panose="02040602050305030304" pitchFamily="18" charset="0"/>
                <a:ea typeface="黑体" panose="02010609060101010101" pitchFamily="49" charset="-122"/>
              </a:rPr>
              <a:t>k</a:t>
            </a:r>
            <a:endParaRPr lang="en-US" altLang="zh-CN" i="1">
              <a:latin typeface="Book Antiqua" panose="02040602050305030304" pitchFamily="18" charset="0"/>
              <a:ea typeface="黑体" panose="02010609060101010101" pitchFamily="49" charset="-122"/>
            </a:endParaRPr>
          </a:p>
        </p:txBody>
      </p:sp>
      <p:sp>
        <p:nvSpPr>
          <p:cNvPr id="54281" name="Line 12"/>
          <p:cNvSpPr>
            <a:spLocks noChangeShapeType="1"/>
          </p:cNvSpPr>
          <p:nvPr/>
        </p:nvSpPr>
        <p:spPr bwMode="auto">
          <a:xfrm flipV="1">
            <a:off x="952500" y="5024438"/>
            <a:ext cx="300038" cy="223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4282" name="Line 13"/>
          <p:cNvSpPr>
            <a:spLocks noChangeShapeType="1"/>
          </p:cNvSpPr>
          <p:nvPr/>
        </p:nvSpPr>
        <p:spPr bwMode="auto">
          <a:xfrm flipV="1">
            <a:off x="1295400" y="4610100"/>
            <a:ext cx="471488" cy="371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4283" name="Line 14"/>
          <p:cNvSpPr>
            <a:spLocks noChangeShapeType="1"/>
          </p:cNvSpPr>
          <p:nvPr/>
        </p:nvSpPr>
        <p:spPr bwMode="auto">
          <a:xfrm>
            <a:off x="2138363" y="4581525"/>
            <a:ext cx="328612" cy="285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4284" name="Line 15"/>
          <p:cNvSpPr>
            <a:spLocks noChangeShapeType="1"/>
          </p:cNvSpPr>
          <p:nvPr/>
        </p:nvSpPr>
        <p:spPr bwMode="auto">
          <a:xfrm>
            <a:off x="2495550" y="4910138"/>
            <a:ext cx="328613" cy="328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4285" name="Text Box 16"/>
          <p:cNvSpPr txBox="1">
            <a:spLocks noChangeArrowheads="1"/>
          </p:cNvSpPr>
          <p:nvPr/>
        </p:nvSpPr>
        <p:spPr bwMode="auto">
          <a:xfrm>
            <a:off x="1181100" y="5553075"/>
            <a:ext cx="4038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dirty="0">
                <a:latin typeface="Book Antiqua" panose="02040602050305030304" pitchFamily="18" charset="0"/>
                <a:ea typeface="黑体" panose="02010609060101010101" pitchFamily="49" charset="-122"/>
              </a:rPr>
              <a:t>all interior vertices in {</a:t>
            </a:r>
            <a:r>
              <a:rPr lang="en-US" altLang="zh-CN" sz="2000" i="1" dirty="0">
                <a:latin typeface="Book Antiqua" panose="02040602050305030304" pitchFamily="18" charset="0"/>
                <a:ea typeface="黑体" panose="02010609060101010101" pitchFamily="49" charset="-122"/>
              </a:rPr>
              <a:t>a</a:t>
            </a:r>
            <a:r>
              <a:rPr lang="en-US" altLang="zh-CN" sz="2000" baseline="-25000" dirty="0">
                <a:latin typeface="Book Antiqua" panose="02040602050305030304" pitchFamily="18" charset="0"/>
                <a:ea typeface="黑体" panose="02010609060101010101" pitchFamily="49" charset="-122"/>
              </a:rPr>
              <a:t>1</a:t>
            </a:r>
            <a:r>
              <a:rPr lang="en-US" altLang="zh-CN" sz="2000" dirty="0">
                <a:latin typeface="Book Antiqua" panose="02040602050305030304" pitchFamily="18" charset="0"/>
                <a:ea typeface="黑体" panose="02010609060101010101" pitchFamily="49" charset="-122"/>
              </a:rPr>
              <a:t>,...,</a:t>
            </a:r>
            <a:r>
              <a:rPr lang="en-US" altLang="zh-CN" sz="2000" i="1" dirty="0">
                <a:latin typeface="Book Antiqua" panose="02040602050305030304" pitchFamily="18" charset="0"/>
                <a:ea typeface="黑体" panose="02010609060101010101" pitchFamily="49" charset="-122"/>
              </a:rPr>
              <a:t>a</a:t>
            </a:r>
            <a:r>
              <a:rPr lang="en-US" altLang="zh-CN" sz="2000" baseline="-25000" dirty="0">
                <a:latin typeface="Book Antiqua" panose="02040602050305030304" pitchFamily="18" charset="0"/>
                <a:ea typeface="黑体" panose="02010609060101010101" pitchFamily="49" charset="-122"/>
              </a:rPr>
              <a:t>k-1</a:t>
            </a:r>
            <a:r>
              <a:rPr lang="en-US" altLang="zh-CN" sz="2000" dirty="0">
                <a:latin typeface="Book Antiqua" panose="02040602050305030304" pitchFamily="18" charset="0"/>
                <a:ea typeface="黑体" panose="02010609060101010101" pitchFamily="49" charset="-122"/>
              </a:rPr>
              <a:t>}</a:t>
            </a:r>
          </a:p>
        </p:txBody>
      </p:sp>
      <p:sp>
        <p:nvSpPr>
          <p:cNvPr id="54286" name="Line 17"/>
          <p:cNvSpPr>
            <a:spLocks noChangeShapeType="1"/>
          </p:cNvSpPr>
          <p:nvPr/>
        </p:nvSpPr>
        <p:spPr bwMode="auto">
          <a:xfrm flipH="1" flipV="1">
            <a:off x="1485900" y="4943475"/>
            <a:ext cx="381000" cy="685800"/>
          </a:xfrm>
          <a:prstGeom prst="line">
            <a:avLst/>
          </a:prstGeom>
          <a:noFill/>
          <a:ln w="9525">
            <a:solidFill>
              <a:srgbClr val="FFCC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4287" name="Line 18"/>
          <p:cNvSpPr>
            <a:spLocks noChangeShapeType="1"/>
          </p:cNvSpPr>
          <p:nvPr/>
        </p:nvSpPr>
        <p:spPr bwMode="auto">
          <a:xfrm flipV="1">
            <a:off x="2095500" y="5095875"/>
            <a:ext cx="533400" cy="533400"/>
          </a:xfrm>
          <a:prstGeom prst="line">
            <a:avLst/>
          </a:prstGeom>
          <a:noFill/>
          <a:ln w="9525">
            <a:solidFill>
              <a:srgbClr val="FFCC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4288" name="Text Box 19"/>
          <p:cNvSpPr txBox="1">
            <a:spLocks noChangeArrowheads="1"/>
          </p:cNvSpPr>
          <p:nvPr/>
        </p:nvSpPr>
        <p:spPr bwMode="auto">
          <a:xfrm>
            <a:off x="5162550" y="4419600"/>
            <a:ext cx="3657600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200" b="1" i="1">
                <a:latin typeface="Book Antiqua" panose="02040602050305030304" pitchFamily="18" charset="0"/>
                <a:ea typeface="黑体" panose="02010609060101010101" pitchFamily="49" charset="-122"/>
              </a:rPr>
              <a:t>W</a:t>
            </a:r>
            <a:r>
              <a:rPr lang="en-US" altLang="zh-CN" sz="2200" b="1" baseline="-25000">
                <a:latin typeface="Book Antiqua" panose="02040602050305030304" pitchFamily="18" charset="0"/>
                <a:ea typeface="黑体" panose="02010609060101010101" pitchFamily="49" charset="-122"/>
              </a:rPr>
              <a:t>k</a:t>
            </a:r>
            <a:r>
              <a:rPr lang="en-US" altLang="zh-CN" sz="2200" b="1">
                <a:latin typeface="Book Antiqua" panose="02040602050305030304" pitchFamily="18" charset="0"/>
                <a:ea typeface="黑体" panose="02010609060101010101" pitchFamily="49" charset="-122"/>
              </a:rPr>
              <a:t>[i,j]=1 if and only if:</a:t>
            </a:r>
          </a:p>
          <a:p>
            <a:pPr>
              <a:spcBef>
                <a:spcPct val="20000"/>
              </a:spcBef>
            </a:pPr>
            <a:r>
              <a:rPr lang="en-US" altLang="zh-CN" sz="2200" b="1" i="1">
                <a:latin typeface="Book Antiqua" panose="02040602050305030304" pitchFamily="18" charset="0"/>
                <a:ea typeface="黑体" panose="02010609060101010101" pitchFamily="49" charset="-122"/>
              </a:rPr>
              <a:t>W</a:t>
            </a:r>
            <a:r>
              <a:rPr lang="en-US" altLang="zh-CN" sz="2200" b="1" baseline="-25000">
                <a:latin typeface="Book Antiqua" panose="02040602050305030304" pitchFamily="18" charset="0"/>
                <a:ea typeface="黑体" panose="02010609060101010101" pitchFamily="49" charset="-122"/>
              </a:rPr>
              <a:t>k-1</a:t>
            </a:r>
            <a:r>
              <a:rPr lang="en-US" altLang="zh-CN" sz="2200" b="1">
                <a:latin typeface="Book Antiqua" panose="02040602050305030304" pitchFamily="18" charset="0"/>
                <a:ea typeface="黑体" panose="02010609060101010101" pitchFamily="49" charset="-122"/>
              </a:rPr>
              <a:t>[i,j]=1, or </a:t>
            </a:r>
          </a:p>
          <a:p>
            <a:pPr>
              <a:spcBef>
                <a:spcPct val="20000"/>
              </a:spcBef>
            </a:pPr>
            <a:r>
              <a:rPr lang="en-US" altLang="zh-CN" sz="2200" b="1" i="1">
                <a:latin typeface="Book Antiqua" panose="02040602050305030304" pitchFamily="18" charset="0"/>
                <a:ea typeface="黑体" panose="02010609060101010101" pitchFamily="49" charset="-122"/>
              </a:rPr>
              <a:t>W</a:t>
            </a:r>
            <a:r>
              <a:rPr lang="en-US" altLang="zh-CN" sz="2200" b="1" baseline="-25000">
                <a:latin typeface="Book Antiqua" panose="02040602050305030304" pitchFamily="18" charset="0"/>
                <a:ea typeface="黑体" panose="02010609060101010101" pitchFamily="49" charset="-122"/>
              </a:rPr>
              <a:t>k-1</a:t>
            </a:r>
            <a:r>
              <a:rPr lang="en-US" altLang="zh-CN" sz="2200" b="1">
                <a:latin typeface="Book Antiqua" panose="02040602050305030304" pitchFamily="18" charset="0"/>
                <a:ea typeface="黑体" panose="02010609060101010101" pitchFamily="49" charset="-122"/>
              </a:rPr>
              <a:t>[i,k]=1 and </a:t>
            </a:r>
            <a:r>
              <a:rPr lang="en-US" altLang="zh-CN" sz="2200" b="1" i="1">
                <a:latin typeface="Book Antiqua" panose="02040602050305030304" pitchFamily="18" charset="0"/>
                <a:ea typeface="黑体" panose="02010609060101010101" pitchFamily="49" charset="-122"/>
              </a:rPr>
              <a:t>W</a:t>
            </a:r>
            <a:r>
              <a:rPr lang="en-US" altLang="zh-CN" sz="2200" b="1" baseline="-25000">
                <a:latin typeface="Book Antiqua" panose="02040602050305030304" pitchFamily="18" charset="0"/>
                <a:ea typeface="黑体" panose="02010609060101010101" pitchFamily="49" charset="-122"/>
              </a:rPr>
              <a:t>k-1</a:t>
            </a:r>
            <a:r>
              <a:rPr lang="en-US" altLang="zh-CN" sz="2200" b="1">
                <a:latin typeface="Book Antiqua" panose="02040602050305030304" pitchFamily="18" charset="0"/>
                <a:ea typeface="黑体" panose="02010609060101010101" pitchFamily="49" charset="-122"/>
              </a:rPr>
              <a:t>[k,j]=1 </a:t>
            </a:r>
          </a:p>
        </p:txBody>
      </p:sp>
      <p:sp>
        <p:nvSpPr>
          <p:cNvPr id="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+mn-ea"/>
                <a:ea typeface="+mn-ea"/>
              </a:rPr>
              <a:t>求传递闭包的</a:t>
            </a:r>
            <a:r>
              <a:rPr lang="en-US" altLang="zh-CN" dirty="0" err="1">
                <a:latin typeface="+mn-ea"/>
                <a:ea typeface="+mn-ea"/>
              </a:rPr>
              <a:t>Warshall</a:t>
            </a:r>
            <a:r>
              <a:rPr lang="zh-CN" altLang="en-US" dirty="0">
                <a:latin typeface="+mn-ea"/>
                <a:ea typeface="+mn-ea"/>
              </a:rPr>
              <a:t>算法</a:t>
            </a:r>
          </a:p>
        </p:txBody>
      </p:sp>
    </p:spTree>
    <p:extLst>
      <p:ext uri="{BB962C8B-B14F-4D97-AF65-F5344CB8AC3E}">
        <p14:creationId xmlns:p14="http://schemas.microsoft.com/office/powerpoint/2010/main" val="36743963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79512" y="1268760"/>
            <a:ext cx="8712968" cy="4752528"/>
          </a:xfrm>
          <a:prstGeom prst="rect">
            <a:avLst/>
          </a:prstGeom>
          <a:blipFill rotWithShape="0">
            <a:blip r:embed="rId3" cstate="print"/>
            <a:stretch>
              <a:fillRect l="-559" r="-1189"/>
            </a:stretch>
          </a:blipFill>
        </p:spPr>
        <p:txBody>
          <a:bodyPr/>
          <a:lstStyle/>
          <a:p>
            <a:pPr>
              <a:defRPr/>
            </a:pPr>
            <a:r>
              <a:rPr lang="zh-CN" altLang="en-US" dirty="0">
                <a:noFill/>
                <a:latin typeface="Arial" charset="0"/>
                <a:ea typeface="黑体"/>
                <a:cs typeface="黑体"/>
              </a:rPr>
              <a:t> </a:t>
            </a:r>
          </a:p>
        </p:txBody>
      </p:sp>
      <p:sp>
        <p:nvSpPr>
          <p:cNvPr id="52229" name="Oval 6"/>
          <p:cNvSpPr>
            <a:spLocks noChangeArrowheads="1"/>
          </p:cNvSpPr>
          <p:nvPr/>
        </p:nvSpPr>
        <p:spPr bwMode="auto">
          <a:xfrm>
            <a:off x="5102225" y="5172075"/>
            <a:ext cx="431800" cy="431800"/>
          </a:xfrm>
          <a:prstGeom prst="ellipse">
            <a:avLst/>
          </a:prstGeom>
          <a:solidFill>
            <a:srgbClr val="CCFFCC"/>
          </a:solidFill>
          <a:ln w="9525">
            <a:solidFill>
              <a:srgbClr val="808000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 sz="1800">
              <a:latin typeface="Book Antiqua" panose="02040602050305030304" pitchFamily="18" charset="0"/>
              <a:ea typeface="黑体" panose="02010609060101010101" pitchFamily="49" charset="-122"/>
            </a:endParaRPr>
          </a:p>
        </p:txBody>
      </p:sp>
      <p:sp>
        <p:nvSpPr>
          <p:cNvPr id="52230" name="Oval 7"/>
          <p:cNvSpPr>
            <a:spLocks noChangeArrowheads="1"/>
          </p:cNvSpPr>
          <p:nvPr/>
        </p:nvSpPr>
        <p:spPr bwMode="auto">
          <a:xfrm>
            <a:off x="7312025" y="5172075"/>
            <a:ext cx="431800" cy="431800"/>
          </a:xfrm>
          <a:prstGeom prst="ellipse">
            <a:avLst/>
          </a:prstGeom>
          <a:solidFill>
            <a:srgbClr val="CCFFCC"/>
          </a:solidFill>
          <a:ln w="9525">
            <a:solidFill>
              <a:srgbClr val="808000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 sz="1800">
              <a:latin typeface="Book Antiqua" panose="02040602050305030304" pitchFamily="18" charset="0"/>
              <a:ea typeface="黑体" panose="02010609060101010101" pitchFamily="49" charset="-122"/>
            </a:endParaRPr>
          </a:p>
        </p:txBody>
      </p:sp>
      <p:sp>
        <p:nvSpPr>
          <p:cNvPr id="52231" name="Oval 8"/>
          <p:cNvSpPr>
            <a:spLocks noChangeArrowheads="1"/>
          </p:cNvSpPr>
          <p:nvPr/>
        </p:nvSpPr>
        <p:spPr bwMode="auto">
          <a:xfrm>
            <a:off x="6245225" y="4257675"/>
            <a:ext cx="431800" cy="431800"/>
          </a:xfrm>
          <a:prstGeom prst="ellipse">
            <a:avLst/>
          </a:prstGeom>
          <a:solidFill>
            <a:srgbClr val="CCFFCC"/>
          </a:solidFill>
          <a:ln w="9525">
            <a:solidFill>
              <a:srgbClr val="808000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 sz="1800">
              <a:latin typeface="Book Antiqua" panose="02040602050305030304" pitchFamily="18" charset="0"/>
              <a:ea typeface="黑体" panose="02010609060101010101" pitchFamily="49" charset="-122"/>
            </a:endParaRPr>
          </a:p>
        </p:txBody>
      </p:sp>
      <p:sp>
        <p:nvSpPr>
          <p:cNvPr id="52232" name="Text Box 9"/>
          <p:cNvSpPr txBox="1">
            <a:spLocks noChangeArrowheads="1"/>
          </p:cNvSpPr>
          <p:nvPr/>
        </p:nvSpPr>
        <p:spPr bwMode="auto">
          <a:xfrm>
            <a:off x="5135563" y="5114925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i="1">
                <a:latin typeface="Book Antiqua" panose="02040602050305030304" pitchFamily="18" charset="0"/>
                <a:ea typeface="黑体" panose="02010609060101010101" pitchFamily="49" charset="-122"/>
              </a:rPr>
              <a:t>a</a:t>
            </a:r>
            <a:r>
              <a:rPr lang="en-US" altLang="zh-CN" baseline="-25000">
                <a:latin typeface="Book Antiqua" panose="02040602050305030304" pitchFamily="18" charset="0"/>
                <a:ea typeface="黑体" panose="02010609060101010101" pitchFamily="49" charset="-122"/>
              </a:rPr>
              <a:t>i</a:t>
            </a:r>
            <a:endParaRPr lang="en-US" altLang="zh-CN" i="1">
              <a:latin typeface="Book Antiqua" panose="02040602050305030304" pitchFamily="18" charset="0"/>
              <a:ea typeface="黑体" panose="02010609060101010101" pitchFamily="49" charset="-122"/>
            </a:endParaRPr>
          </a:p>
        </p:txBody>
      </p:sp>
      <p:sp>
        <p:nvSpPr>
          <p:cNvPr id="52233" name="Text Box 10"/>
          <p:cNvSpPr txBox="1">
            <a:spLocks noChangeArrowheads="1"/>
          </p:cNvSpPr>
          <p:nvPr/>
        </p:nvSpPr>
        <p:spPr bwMode="auto">
          <a:xfrm>
            <a:off x="7331075" y="5095875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i="1">
                <a:latin typeface="Book Antiqua" panose="02040602050305030304" pitchFamily="18" charset="0"/>
                <a:ea typeface="黑体" panose="02010609060101010101" pitchFamily="49" charset="-122"/>
              </a:rPr>
              <a:t>a</a:t>
            </a:r>
            <a:r>
              <a:rPr lang="en-US" altLang="zh-CN" baseline="-25000">
                <a:latin typeface="Book Antiqua" panose="02040602050305030304" pitchFamily="18" charset="0"/>
                <a:ea typeface="黑体" panose="02010609060101010101" pitchFamily="49" charset="-122"/>
              </a:rPr>
              <a:t>j</a:t>
            </a:r>
            <a:endParaRPr lang="en-US" altLang="zh-CN" i="1">
              <a:latin typeface="Book Antiqua" panose="02040602050305030304" pitchFamily="18" charset="0"/>
              <a:ea typeface="黑体" panose="02010609060101010101" pitchFamily="49" charset="-122"/>
            </a:endParaRPr>
          </a:p>
        </p:txBody>
      </p:sp>
      <p:sp>
        <p:nvSpPr>
          <p:cNvPr id="52234" name="Text Box 11"/>
          <p:cNvSpPr txBox="1">
            <a:spLocks noChangeArrowheads="1"/>
          </p:cNvSpPr>
          <p:nvPr/>
        </p:nvSpPr>
        <p:spPr bwMode="auto">
          <a:xfrm>
            <a:off x="6240463" y="4205288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i="1">
                <a:latin typeface="Book Antiqua" panose="02040602050305030304" pitchFamily="18" charset="0"/>
                <a:ea typeface="黑体" panose="02010609060101010101" pitchFamily="49" charset="-122"/>
              </a:rPr>
              <a:t>a</a:t>
            </a:r>
            <a:r>
              <a:rPr lang="en-US" altLang="zh-CN" baseline="-25000">
                <a:latin typeface="Book Antiqua" panose="02040602050305030304" pitchFamily="18" charset="0"/>
                <a:ea typeface="黑体" panose="02010609060101010101" pitchFamily="49" charset="-122"/>
              </a:rPr>
              <a:t>k</a:t>
            </a:r>
            <a:endParaRPr lang="en-US" altLang="zh-CN" i="1">
              <a:latin typeface="Book Antiqua" panose="02040602050305030304" pitchFamily="18" charset="0"/>
              <a:ea typeface="黑体" panose="02010609060101010101" pitchFamily="49" charset="-122"/>
            </a:endParaRPr>
          </a:p>
        </p:txBody>
      </p:sp>
      <p:sp>
        <p:nvSpPr>
          <p:cNvPr id="52235" name="Line 12"/>
          <p:cNvSpPr>
            <a:spLocks noChangeShapeType="1"/>
          </p:cNvSpPr>
          <p:nvPr/>
        </p:nvSpPr>
        <p:spPr bwMode="auto">
          <a:xfrm flipV="1">
            <a:off x="5483225" y="5024438"/>
            <a:ext cx="300038" cy="223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2236" name="Line 13"/>
          <p:cNvSpPr>
            <a:spLocks noChangeShapeType="1"/>
          </p:cNvSpPr>
          <p:nvPr/>
        </p:nvSpPr>
        <p:spPr bwMode="auto">
          <a:xfrm flipV="1">
            <a:off x="5826125" y="4610100"/>
            <a:ext cx="471488" cy="371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2237" name="Line 14"/>
          <p:cNvSpPr>
            <a:spLocks noChangeShapeType="1"/>
          </p:cNvSpPr>
          <p:nvPr/>
        </p:nvSpPr>
        <p:spPr bwMode="auto">
          <a:xfrm>
            <a:off x="6669088" y="4581525"/>
            <a:ext cx="328612" cy="285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2238" name="Line 15"/>
          <p:cNvSpPr>
            <a:spLocks noChangeShapeType="1"/>
          </p:cNvSpPr>
          <p:nvPr/>
        </p:nvSpPr>
        <p:spPr bwMode="auto">
          <a:xfrm>
            <a:off x="7026275" y="4910138"/>
            <a:ext cx="328613" cy="328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2239" name="Text Box 16"/>
          <p:cNvSpPr txBox="1">
            <a:spLocks noChangeArrowheads="1"/>
          </p:cNvSpPr>
          <p:nvPr/>
        </p:nvSpPr>
        <p:spPr bwMode="auto">
          <a:xfrm>
            <a:off x="5357813" y="5624513"/>
            <a:ext cx="4038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中间点 ，在集合</a:t>
            </a:r>
            <a:r>
              <a:rPr lang="en-US" altLang="zh-CN" sz="2000" dirty="0">
                <a:latin typeface="Book Antiqua" panose="02040602050305030304" pitchFamily="18" charset="0"/>
                <a:ea typeface="黑体" panose="02010609060101010101" pitchFamily="49" charset="-122"/>
              </a:rPr>
              <a:t>{</a:t>
            </a:r>
            <a:r>
              <a:rPr lang="en-US" altLang="zh-CN" sz="2000" i="1" dirty="0">
                <a:latin typeface="Book Antiqua" panose="02040602050305030304" pitchFamily="18" charset="0"/>
                <a:ea typeface="黑体" panose="02010609060101010101" pitchFamily="49" charset="-122"/>
              </a:rPr>
              <a:t>a</a:t>
            </a:r>
            <a:r>
              <a:rPr lang="en-US" altLang="zh-CN" sz="2000" baseline="-25000" dirty="0">
                <a:latin typeface="Book Antiqua" panose="02040602050305030304" pitchFamily="18" charset="0"/>
                <a:ea typeface="黑体" panose="02010609060101010101" pitchFamily="49" charset="-122"/>
              </a:rPr>
              <a:t>1</a:t>
            </a:r>
            <a:r>
              <a:rPr lang="en-US" altLang="zh-CN" sz="2000" dirty="0">
                <a:latin typeface="Book Antiqua" panose="02040602050305030304" pitchFamily="18" charset="0"/>
                <a:ea typeface="黑体" panose="02010609060101010101" pitchFamily="49" charset="-122"/>
              </a:rPr>
              <a:t>,...,</a:t>
            </a:r>
            <a:r>
              <a:rPr lang="en-US" altLang="zh-CN" sz="2000" i="1" dirty="0">
                <a:latin typeface="Book Antiqua" panose="02040602050305030304" pitchFamily="18" charset="0"/>
                <a:ea typeface="黑体" panose="02010609060101010101" pitchFamily="49" charset="-122"/>
              </a:rPr>
              <a:t>a</a:t>
            </a:r>
            <a:r>
              <a:rPr lang="en-US" altLang="zh-CN" sz="2000" baseline="-25000" dirty="0">
                <a:latin typeface="Book Antiqua" panose="02040602050305030304" pitchFamily="18" charset="0"/>
                <a:ea typeface="黑体" panose="02010609060101010101" pitchFamily="49" charset="-122"/>
              </a:rPr>
              <a:t>k-1</a:t>
            </a:r>
            <a:r>
              <a:rPr lang="en-US" altLang="zh-CN" sz="2000" dirty="0">
                <a:latin typeface="Book Antiqua" panose="02040602050305030304" pitchFamily="18" charset="0"/>
                <a:ea typeface="黑体" panose="02010609060101010101" pitchFamily="49" charset="-122"/>
              </a:rPr>
              <a:t>}</a:t>
            </a:r>
            <a:r>
              <a: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中</a:t>
            </a:r>
            <a:endParaRPr lang="en-US" altLang="zh-CN" sz="2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2240" name="Line 17"/>
          <p:cNvSpPr>
            <a:spLocks noChangeShapeType="1"/>
          </p:cNvSpPr>
          <p:nvPr/>
        </p:nvSpPr>
        <p:spPr bwMode="auto">
          <a:xfrm flipH="1" flipV="1">
            <a:off x="6016625" y="4943475"/>
            <a:ext cx="381000" cy="685800"/>
          </a:xfrm>
          <a:prstGeom prst="line">
            <a:avLst/>
          </a:prstGeom>
          <a:noFill/>
          <a:ln w="9525">
            <a:solidFill>
              <a:srgbClr val="FFCC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2241" name="Line 18"/>
          <p:cNvSpPr>
            <a:spLocks noChangeShapeType="1"/>
          </p:cNvSpPr>
          <p:nvPr/>
        </p:nvSpPr>
        <p:spPr bwMode="auto">
          <a:xfrm flipV="1">
            <a:off x="6626225" y="5095875"/>
            <a:ext cx="533400" cy="533400"/>
          </a:xfrm>
          <a:prstGeom prst="line">
            <a:avLst/>
          </a:prstGeom>
          <a:noFill/>
          <a:ln w="9525">
            <a:solidFill>
              <a:srgbClr val="FFCC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+mn-ea"/>
                <a:ea typeface="+mn-ea"/>
              </a:rPr>
              <a:t>求传递闭包的</a:t>
            </a:r>
            <a:r>
              <a:rPr lang="en-US" altLang="zh-CN" dirty="0" err="1">
                <a:latin typeface="+mn-ea"/>
                <a:ea typeface="+mn-ea"/>
              </a:rPr>
              <a:t>Warshall</a:t>
            </a:r>
            <a:r>
              <a:rPr lang="zh-CN" altLang="en-US" dirty="0">
                <a:latin typeface="+mn-ea"/>
                <a:ea typeface="+mn-ea"/>
              </a:rPr>
              <a:t>算法</a:t>
            </a:r>
          </a:p>
        </p:txBody>
      </p:sp>
    </p:spTree>
    <p:extLst>
      <p:ext uri="{BB962C8B-B14F-4D97-AF65-F5344CB8AC3E}">
        <p14:creationId xmlns:p14="http://schemas.microsoft.com/office/powerpoint/2010/main" val="10580722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68313" y="1341116"/>
            <a:ext cx="8424167" cy="4392140"/>
          </a:xfrm>
          <a:blipFill rotWithShape="0">
            <a:blip r:embed="rId3" cstate="print"/>
            <a:stretch>
              <a:fillRect l="-868"/>
            </a:stretch>
          </a:blipFill>
          <a:ln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zh-CN" altLang="en-US">
                <a:noFill/>
                <a:cs typeface="+mn-cs"/>
              </a:rPr>
              <a:t> </a:t>
            </a:r>
          </a:p>
        </p:txBody>
      </p:sp>
      <p:pic>
        <p:nvPicPr>
          <p:cNvPr id="8" name="Picture 10" descr="227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284538"/>
            <a:ext cx="8208963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>
                <a:latin typeface="+mn-ea"/>
              </a:rPr>
              <a:t>Warshall</a:t>
            </a:r>
            <a:r>
              <a:rPr lang="zh-CN" altLang="en-US" dirty="0">
                <a:latin typeface="+mn-ea"/>
              </a:rPr>
              <a:t>算法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0716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2060575"/>
            <a:ext cx="7921625" cy="446405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en-US" altLang="zh-CN" sz="2100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ALGORITHM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1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WARSHALL 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M</a:t>
            </a:r>
            <a:r>
              <a:rPr lang="en-US" altLang="zh-CN" sz="2100" baseline="-25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R 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: </a:t>
            </a:r>
            <a:r>
              <a:rPr lang="en-US" altLang="zh-CN" sz="2100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sz="2100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altLang="zh-CN" sz="2100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en-US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0-1</a:t>
            </a:r>
            <a:r>
              <a:rPr lang="zh-CN" altLang="en-US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矩阵）</a:t>
            </a:r>
            <a:endParaRPr lang="en-US" altLang="zh-CN" sz="21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1. W 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:= M</a:t>
            </a:r>
            <a:r>
              <a:rPr lang="en-US" altLang="zh-CN" sz="2100" baseline="-25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2. FOR</a:t>
            </a:r>
            <a:r>
              <a:rPr lang="en-US" altLang="zh-CN" sz="21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 k</a:t>
            </a:r>
            <a:r>
              <a:rPr lang="zh-CN" altLang="en-US" sz="21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:=1 to  </a:t>
            </a:r>
            <a:r>
              <a:rPr lang="en-US" altLang="zh-CN" sz="21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en-US" altLang="zh-CN" sz="21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      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  FOR </a:t>
            </a:r>
            <a:r>
              <a:rPr lang="en-US" altLang="zh-CN" sz="2100" i="1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sz="21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:=1 to  </a:t>
            </a:r>
            <a:r>
              <a:rPr lang="en-US" altLang="zh-CN" sz="21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FOR </a:t>
            </a:r>
            <a:r>
              <a:rPr lang="en-US" altLang="zh-CN" sz="21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j 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:=1 to  </a:t>
            </a:r>
            <a:r>
              <a:rPr lang="en-US" altLang="zh-CN" sz="21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endParaRPr lang="en-US" altLang="zh-CN" sz="2100" i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en-US" altLang="zh-CN" sz="21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W[</a:t>
            </a:r>
            <a:r>
              <a:rPr lang="en-US" altLang="zh-CN" sz="2100" i="1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en-US" altLang="zh-CN" sz="21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] 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 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W[</a:t>
            </a:r>
            <a:r>
              <a:rPr lang="en-US" altLang="zh-CN" sz="2100" i="1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en-US" altLang="zh-CN" sz="21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en-US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 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(W[</a:t>
            </a:r>
            <a:r>
              <a:rPr lang="en-US" altLang="zh-CN" sz="2100" i="1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1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]W[</a:t>
            </a:r>
            <a:r>
              <a:rPr lang="en-US" altLang="zh-CN" sz="21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1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])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3. Output </a:t>
            </a:r>
            <a:r>
              <a:rPr lang="en-US" altLang="zh-CN" sz="2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</a:t>
            </a:r>
            <a:endParaRPr lang="zh-CN" altLang="en-US" sz="21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en-US" altLang="zh-CN" sz="1800" dirty="0">
                <a:solidFill>
                  <a:srgbClr val="CC33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END OF ALGORITHM WARSHALL</a:t>
            </a:r>
          </a:p>
        </p:txBody>
      </p:sp>
      <p:sp>
        <p:nvSpPr>
          <p:cNvPr id="60419" name="Line 4"/>
          <p:cNvSpPr>
            <a:spLocks noChangeShapeType="1"/>
          </p:cNvSpPr>
          <p:nvPr/>
        </p:nvSpPr>
        <p:spPr bwMode="auto">
          <a:xfrm>
            <a:off x="3276600" y="4868863"/>
            <a:ext cx="2951163" cy="0"/>
          </a:xfrm>
          <a:prstGeom prst="line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0420" name="Text Box 5"/>
          <p:cNvSpPr txBox="1">
            <a:spLocks noChangeArrowheads="1"/>
          </p:cNvSpPr>
          <p:nvPr/>
        </p:nvSpPr>
        <p:spPr bwMode="auto">
          <a:xfrm>
            <a:off x="4932363" y="2565400"/>
            <a:ext cx="3600450" cy="168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zh-CN" altLang="en-US" dirty="0">
                <a:latin typeface="Times New Roman" panose="02020603050405020304" pitchFamily="18" charset="0"/>
                <a:ea typeface="楷体_GB2312" pitchFamily="49" charset="-122"/>
              </a:rPr>
              <a:t>这个语句在三重循环内，执行</a:t>
            </a:r>
            <a:r>
              <a:rPr kumimoji="0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zh-C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0" lang="zh-CN" altLang="en-US" dirty="0">
                <a:latin typeface="Times New Roman" panose="02020603050405020304" pitchFamily="18" charset="0"/>
                <a:ea typeface="楷体_GB2312" pitchFamily="49" charset="-122"/>
              </a:rPr>
              <a:t>次，每次执行</a:t>
            </a:r>
            <a:r>
              <a:rPr kumimoji="0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zh-CN" altLang="en-US" dirty="0">
                <a:latin typeface="Times New Roman" panose="02020603050405020304" pitchFamily="18" charset="0"/>
                <a:ea typeface="楷体_GB2312" pitchFamily="49" charset="-122"/>
              </a:rPr>
              <a:t>个布尔运算（和与积）</a:t>
            </a:r>
          </a:p>
          <a:p>
            <a:pPr>
              <a:spcBef>
                <a:spcPct val="30000"/>
              </a:spcBef>
            </a:pPr>
            <a:r>
              <a:rPr kumimoji="0" lang="zh-CN" altLang="en-US" dirty="0">
                <a:latin typeface="Times New Roman" panose="02020603050405020304" pitchFamily="18" charset="0"/>
                <a:ea typeface="楷体_GB2312" pitchFamily="49" charset="-122"/>
              </a:rPr>
              <a:t>总运算量</a:t>
            </a:r>
            <a:r>
              <a:rPr kumimoji="0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2n</a:t>
            </a:r>
            <a:r>
              <a:rPr kumimoji="0" lang="en-US" altLang="zh-C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kumimoji="0"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421" name="Line 6"/>
          <p:cNvSpPr>
            <a:spLocks noChangeShapeType="1"/>
          </p:cNvSpPr>
          <p:nvPr/>
        </p:nvSpPr>
        <p:spPr bwMode="auto">
          <a:xfrm flipH="1">
            <a:off x="5795963" y="4221163"/>
            <a:ext cx="287337" cy="287337"/>
          </a:xfrm>
          <a:prstGeom prst="line">
            <a:avLst/>
          </a:prstGeom>
          <a:noFill/>
          <a:ln w="19050">
            <a:solidFill>
              <a:srgbClr val="FF6600"/>
            </a:solidFill>
            <a:prstDash val="lgDash"/>
            <a:miter lim="800000"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>
                <a:latin typeface="+mn-ea"/>
              </a:rPr>
              <a:t>Warshall</a:t>
            </a:r>
            <a:r>
              <a:rPr lang="zh-CN" altLang="en-US" dirty="0">
                <a:latin typeface="+mn-ea"/>
              </a:rPr>
              <a:t>算法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93026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81" name="Picture 5" descr="227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244600"/>
            <a:ext cx="3076575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82" name="Picture 6" descr="227-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8" y="2894013"/>
            <a:ext cx="3024187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83" name="Picture 7" descr="227-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" y="4568825"/>
            <a:ext cx="3114675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85" name="Picture 9" descr="227-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281113"/>
            <a:ext cx="3109913" cy="143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86" name="Picture 10" descr="227-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3700463"/>
            <a:ext cx="2951163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0" name="Text Box 1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219614" y="1556939"/>
            <a:ext cx="2160588" cy="1223989"/>
          </a:xfrm>
          <a:prstGeom prst="rect">
            <a:avLst/>
          </a:prstGeom>
          <a:blipFill rotWithShape="0">
            <a:blip r:embed="rId8" cstate="print"/>
            <a:stretch>
              <a:fillRect l="-2254" t="-1990" r="-5915" b="-6468"/>
            </a:stretch>
          </a:blip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r>
              <a:rPr lang="zh-CN" altLang="en-US" dirty="0">
                <a:noFill/>
                <a:latin typeface="Arial" charset="0"/>
                <a:ea typeface="黑体"/>
                <a:cs typeface="黑体"/>
              </a:rPr>
              <a:t> </a:t>
            </a:r>
          </a:p>
        </p:txBody>
      </p:sp>
      <p:sp>
        <p:nvSpPr>
          <p:cNvPr id="15371" name="Text Box 1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231377" y="3068960"/>
            <a:ext cx="2665413" cy="1904304"/>
          </a:xfrm>
          <a:prstGeom prst="rect">
            <a:avLst/>
          </a:prstGeom>
          <a:blipFill rotWithShape="0">
            <a:blip r:embed="rId9" cstate="print"/>
            <a:stretch>
              <a:fillRect l="-1831" t="-1278"/>
            </a:stretch>
          </a:blip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r>
              <a:rPr lang="zh-CN" altLang="en-US" dirty="0">
                <a:noFill/>
                <a:latin typeface="Arial" charset="0"/>
                <a:ea typeface="黑体"/>
                <a:cs typeface="黑体"/>
              </a:rPr>
              <a:t> </a:t>
            </a:r>
          </a:p>
        </p:txBody>
      </p:sp>
      <p:sp>
        <p:nvSpPr>
          <p:cNvPr id="15372" name="Text Box 1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233569" y="5013176"/>
            <a:ext cx="2378075" cy="641350"/>
          </a:xfrm>
          <a:prstGeom prst="rect">
            <a:avLst/>
          </a:prstGeom>
          <a:blipFill rotWithShape="0">
            <a:blip r:embed="rId10" cstate="print"/>
            <a:stretch>
              <a:fillRect l="-2046" t="-3774" r="-1535" b="-15094"/>
            </a:stretch>
          </a:blip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r>
              <a:rPr lang="zh-CN" altLang="en-US" dirty="0">
                <a:noFill/>
                <a:latin typeface="Arial" charset="0"/>
                <a:ea typeface="黑体"/>
                <a:cs typeface="黑体"/>
              </a:rPr>
              <a:t> </a:t>
            </a:r>
          </a:p>
        </p:txBody>
      </p:sp>
      <p:sp>
        <p:nvSpPr>
          <p:cNvPr id="15373" name="Text Box 1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6301109" y="2717864"/>
            <a:ext cx="2519363" cy="915988"/>
          </a:xfrm>
          <a:prstGeom prst="rect">
            <a:avLst/>
          </a:prstGeom>
          <a:blipFill rotWithShape="0">
            <a:blip r:embed="rId11" cstate="print"/>
            <a:stretch>
              <a:fillRect l="-2179" t="-3333" b="-11333"/>
            </a:stretch>
          </a:blip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r>
              <a:rPr lang="zh-CN" altLang="en-US" dirty="0">
                <a:noFill/>
                <a:latin typeface="Arial" charset="0"/>
                <a:ea typeface="黑体"/>
                <a:cs typeface="黑体"/>
              </a:rPr>
              <a:t> </a:t>
            </a:r>
          </a:p>
        </p:txBody>
      </p:sp>
      <p:sp>
        <p:nvSpPr>
          <p:cNvPr id="15374" name="Text Box 1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6300192" y="5166136"/>
            <a:ext cx="2591569" cy="923330"/>
          </a:xfrm>
          <a:prstGeom prst="rect">
            <a:avLst/>
          </a:prstGeom>
          <a:blipFill rotWithShape="0">
            <a:blip r:embed="rId12" cstate="print"/>
            <a:stretch>
              <a:fillRect l="-1878" t="-2632" r="-1878" b="-9868"/>
            </a:stretch>
          </a:blip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r>
              <a:rPr lang="zh-CN" altLang="en-US" dirty="0">
                <a:noFill/>
                <a:latin typeface="Arial" charset="0"/>
                <a:ea typeface="黑体"/>
                <a:cs typeface="黑体"/>
              </a:rPr>
              <a:t> </a:t>
            </a:r>
          </a:p>
        </p:txBody>
      </p:sp>
      <p:sp>
        <p:nvSpPr>
          <p:cNvPr id="48139" name="Rectangle 2"/>
          <p:cNvSpPr txBox="1">
            <a:spLocks noChangeArrowheads="1"/>
          </p:cNvSpPr>
          <p:nvPr/>
        </p:nvSpPr>
        <p:spPr bwMode="auto">
          <a:xfrm>
            <a:off x="467544" y="208123"/>
            <a:ext cx="6335712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en-US" altLang="zh-CN" sz="4300" dirty="0" err="1">
                <a:latin typeface="Book Antiqua" panose="02040602050305030304" pitchFamily="18" charset="0"/>
                <a:ea typeface="黑体" panose="02010609060101010101" pitchFamily="49" charset="-122"/>
              </a:rPr>
              <a:t>Warshall</a:t>
            </a:r>
            <a:r>
              <a:rPr kumimoji="0" lang="zh-CN" altLang="en-US" sz="4300" dirty="0">
                <a:latin typeface="Book Antiqua" panose="02040602050305030304" pitchFamily="18" charset="0"/>
                <a:ea typeface="黑体" panose="02010609060101010101" pitchFamily="49" charset="-122"/>
              </a:rPr>
              <a:t>算法示例</a:t>
            </a:r>
          </a:p>
        </p:txBody>
      </p:sp>
      <p:sp>
        <p:nvSpPr>
          <p:cNvPr id="18" name="下箭头 17"/>
          <p:cNvSpPr>
            <a:spLocks noChangeArrowheads="1"/>
          </p:cNvSpPr>
          <p:nvPr/>
        </p:nvSpPr>
        <p:spPr bwMode="auto">
          <a:xfrm>
            <a:off x="1403350" y="981075"/>
            <a:ext cx="215900" cy="360363"/>
          </a:xfrm>
          <a:prstGeom prst="downArrow">
            <a:avLst>
              <a:gd name="adj1" fmla="val 50000"/>
              <a:gd name="adj2" fmla="val 5007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 sz="1800">
              <a:ea typeface="黑体" panose="02010609060101010101" pitchFamily="49" charset="-122"/>
            </a:endParaRPr>
          </a:p>
        </p:txBody>
      </p:sp>
      <p:sp>
        <p:nvSpPr>
          <p:cNvPr id="19" name="右箭头 18"/>
          <p:cNvSpPr>
            <a:spLocks noChangeArrowheads="1"/>
          </p:cNvSpPr>
          <p:nvPr/>
        </p:nvSpPr>
        <p:spPr bwMode="auto">
          <a:xfrm>
            <a:off x="611188" y="1557338"/>
            <a:ext cx="360362" cy="215900"/>
          </a:xfrm>
          <a:prstGeom prst="rightArrow">
            <a:avLst>
              <a:gd name="adj1" fmla="val 50000"/>
              <a:gd name="adj2" fmla="val 5007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 sz="1800">
              <a:ea typeface="黑体" panose="02010609060101010101" pitchFamily="49" charset="-122"/>
            </a:endParaRPr>
          </a:p>
        </p:txBody>
      </p:sp>
      <p:sp>
        <p:nvSpPr>
          <p:cNvPr id="20" name="下箭头 19"/>
          <p:cNvSpPr>
            <a:spLocks noChangeArrowheads="1"/>
          </p:cNvSpPr>
          <p:nvPr/>
        </p:nvSpPr>
        <p:spPr bwMode="auto">
          <a:xfrm>
            <a:off x="1908175" y="2708275"/>
            <a:ext cx="215900" cy="360363"/>
          </a:xfrm>
          <a:prstGeom prst="downArrow">
            <a:avLst>
              <a:gd name="adj1" fmla="val 50000"/>
              <a:gd name="adj2" fmla="val 5007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 sz="1800">
              <a:ea typeface="黑体" panose="02010609060101010101" pitchFamily="49" charset="-122"/>
            </a:endParaRPr>
          </a:p>
        </p:txBody>
      </p:sp>
      <p:sp>
        <p:nvSpPr>
          <p:cNvPr id="21" name="右箭头 20"/>
          <p:cNvSpPr>
            <a:spLocks noChangeArrowheads="1"/>
          </p:cNvSpPr>
          <p:nvPr/>
        </p:nvSpPr>
        <p:spPr bwMode="auto">
          <a:xfrm>
            <a:off x="611188" y="3500438"/>
            <a:ext cx="360362" cy="215900"/>
          </a:xfrm>
          <a:prstGeom prst="rightArrow">
            <a:avLst>
              <a:gd name="adj1" fmla="val 50000"/>
              <a:gd name="adj2" fmla="val 5007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 sz="1800">
              <a:ea typeface="黑体" panose="02010609060101010101" pitchFamily="49" charset="-122"/>
            </a:endParaRPr>
          </a:p>
        </p:txBody>
      </p:sp>
      <p:sp>
        <p:nvSpPr>
          <p:cNvPr id="22" name="下箭头 21"/>
          <p:cNvSpPr>
            <a:spLocks noChangeArrowheads="1"/>
          </p:cNvSpPr>
          <p:nvPr/>
        </p:nvSpPr>
        <p:spPr bwMode="auto">
          <a:xfrm>
            <a:off x="2411413" y="4437063"/>
            <a:ext cx="215900" cy="360362"/>
          </a:xfrm>
          <a:prstGeom prst="downArrow">
            <a:avLst>
              <a:gd name="adj1" fmla="val 50000"/>
              <a:gd name="adj2" fmla="val 5007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 sz="1800">
              <a:ea typeface="黑体" panose="02010609060101010101" pitchFamily="49" charset="-122"/>
            </a:endParaRPr>
          </a:p>
        </p:txBody>
      </p:sp>
      <p:sp>
        <p:nvSpPr>
          <p:cNvPr id="23" name="右箭头 22"/>
          <p:cNvSpPr>
            <a:spLocks noChangeArrowheads="1"/>
          </p:cNvSpPr>
          <p:nvPr/>
        </p:nvSpPr>
        <p:spPr bwMode="auto">
          <a:xfrm>
            <a:off x="611188" y="5445125"/>
            <a:ext cx="360362" cy="215900"/>
          </a:xfrm>
          <a:prstGeom prst="rightArrow">
            <a:avLst>
              <a:gd name="adj1" fmla="val 50000"/>
              <a:gd name="adj2" fmla="val 5007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 sz="1800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1690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2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52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52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52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52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内容占位符 2"/>
          <p:cNvSpPr>
            <a:spLocks noGrp="1"/>
          </p:cNvSpPr>
          <p:nvPr>
            <p:ph idx="1"/>
          </p:nvPr>
        </p:nvSpPr>
        <p:spPr>
          <a:xfrm>
            <a:off x="612648" y="1600200"/>
            <a:ext cx="8153400" cy="485313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kumimoji="0" lang="zh-CN" altLang="en-US" dirty="0">
                <a:latin typeface="+mn-ea"/>
                <a:cs typeface="Times New Roman" charset="0"/>
              </a:rPr>
              <a:t>问题</a:t>
            </a:r>
            <a:r>
              <a:rPr kumimoji="0" lang="en-US" altLang="zh-CN" dirty="0">
                <a:latin typeface="+mn-ea"/>
                <a:cs typeface="Times New Roman" charset="0"/>
              </a:rPr>
              <a:t>1</a:t>
            </a:r>
            <a:r>
              <a:rPr kumimoji="0" lang="zh-CN" altLang="en-US" dirty="0">
                <a:latin typeface="+mn-ea"/>
                <a:cs typeface="Times New Roman" charset="0"/>
              </a:rPr>
              <a:t>：关系</a:t>
            </a:r>
            <a:r>
              <a:rPr lang="zh-CN" altLang="en-US" dirty="0">
                <a:latin typeface="+mn-ea"/>
                <a:cs typeface="Times New Roman" charset="0"/>
              </a:rPr>
              <a:t>具有哪些重要</a:t>
            </a:r>
            <a:r>
              <a:rPr kumimoji="0" lang="zh-CN" altLang="en-US" dirty="0">
                <a:latin typeface="+mn-ea"/>
                <a:cs typeface="Times New Roman" charset="0"/>
              </a:rPr>
              <a:t>性质？</a:t>
            </a:r>
            <a:endParaRPr kumimoji="0" lang="en-US" altLang="zh-CN" dirty="0">
              <a:latin typeface="+mn-ea"/>
              <a:cs typeface="Times New Roman" charset="0"/>
            </a:endParaRPr>
          </a:p>
          <a:p>
            <a:pPr lvl="1">
              <a:lnSpc>
                <a:spcPct val="120000"/>
              </a:lnSpc>
            </a:pPr>
            <a:r>
              <a:rPr kumimoji="0" lang="zh-CN" altLang="en-US" sz="2400" dirty="0">
                <a:solidFill>
                  <a:srgbClr val="2E2E99"/>
                </a:solidFill>
                <a:latin typeface="+mn-ea"/>
                <a:cs typeface="Times New Roman" charset="0"/>
              </a:rPr>
              <a:t>自反性、对称性</a:t>
            </a:r>
            <a:r>
              <a:rPr kumimoji="0" lang="en-US" altLang="zh-CN" sz="2400" dirty="0">
                <a:solidFill>
                  <a:srgbClr val="2E2E99"/>
                </a:solidFill>
                <a:latin typeface="+mn-ea"/>
                <a:cs typeface="Times New Roman" charset="0"/>
              </a:rPr>
              <a:t>/</a:t>
            </a:r>
            <a:r>
              <a:rPr lang="zh-CN" altLang="en-US" sz="2400" dirty="0">
                <a:solidFill>
                  <a:srgbClr val="2E2E99"/>
                </a:solidFill>
                <a:latin typeface="+mn-ea"/>
                <a:cs typeface="Times New Roman" charset="0"/>
              </a:rPr>
              <a:t>反</a:t>
            </a:r>
            <a:r>
              <a:rPr kumimoji="0" lang="zh-CN" altLang="en-US" sz="2400" dirty="0">
                <a:solidFill>
                  <a:srgbClr val="2E2E99"/>
                </a:solidFill>
                <a:latin typeface="+mn-ea"/>
                <a:cs typeface="Times New Roman" charset="0"/>
              </a:rPr>
              <a:t>对称性、传递性</a:t>
            </a:r>
            <a:endParaRPr kumimoji="0" lang="en-US" altLang="zh-CN" sz="2400" dirty="0">
              <a:solidFill>
                <a:srgbClr val="2E2E99"/>
              </a:solidFill>
              <a:latin typeface="+mn-ea"/>
              <a:cs typeface="Times New Roman" charset="0"/>
            </a:endParaRPr>
          </a:p>
          <a:p>
            <a:pPr>
              <a:lnSpc>
                <a:spcPct val="90000"/>
              </a:lnSpc>
              <a:spcBef>
                <a:spcPct val="60000"/>
              </a:spcBef>
            </a:pPr>
            <a:r>
              <a:rPr lang="zh-CN" altLang="en-US" dirty="0">
                <a:latin typeface="+mn-ea"/>
              </a:rPr>
              <a:t>问题</a:t>
            </a:r>
            <a:r>
              <a:rPr lang="en-US" altLang="zh-CN" dirty="0">
                <a:latin typeface="+mn-ea"/>
              </a:rPr>
              <a:t>2</a:t>
            </a:r>
            <a:r>
              <a:rPr lang="zh-CN" altLang="en-US" dirty="0">
                <a:latin typeface="+mn-ea"/>
              </a:rPr>
              <a:t>：如何计算关系的闭包？</a:t>
            </a:r>
            <a:endParaRPr lang="en-US" altLang="zh-CN" dirty="0">
              <a:latin typeface="+mn-ea"/>
            </a:endParaRPr>
          </a:p>
          <a:p>
            <a:pPr lvl="1">
              <a:lnSpc>
                <a:spcPct val="90000"/>
              </a:lnSpc>
              <a:spcBef>
                <a:spcPct val="6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  <a:cs typeface="Times New Roman" charset="0"/>
              </a:rPr>
              <a:t>自反闭包</a:t>
            </a:r>
            <a:r>
              <a:rPr lang="en-US" altLang="zh-CN" sz="2400" i="1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) = </a:t>
            </a:r>
            <a:r>
              <a:rPr lang="en-US" altLang="zh-CN" sz="2400" i="1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</a:t>
            </a:r>
            <a:r>
              <a:rPr lang="en-US" altLang="zh-CN" sz="2400" i="1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sz="2400" i="1" baseline="-250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 </a:t>
            </a:r>
            <a:r>
              <a:rPr lang="zh-CN" altLang="en-US" sz="2400" dirty="0">
                <a:solidFill>
                  <a:srgbClr val="2E2E99"/>
                </a:solidFill>
                <a:latin typeface="+mn-ea"/>
                <a:cs typeface="Times New Roman" charset="0"/>
              </a:rPr>
              <a:t>、对称闭包</a:t>
            </a:r>
            <a:r>
              <a:rPr lang="en-US" altLang="zh-CN" sz="2400" i="1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s</a:t>
            </a:r>
            <a:r>
              <a:rPr lang="en-US" altLang="zh-CN" sz="24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) = </a:t>
            </a:r>
            <a:r>
              <a:rPr lang="en-US" altLang="zh-CN" sz="2400" i="1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</a:t>
            </a:r>
            <a:r>
              <a:rPr lang="en-US" altLang="zh-CN" sz="2400" i="1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 baseline="300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-1 </a:t>
            </a:r>
            <a:r>
              <a:rPr lang="zh-CN" altLang="en-US" sz="2400" dirty="0">
                <a:solidFill>
                  <a:srgbClr val="2E2E99"/>
                </a:solidFill>
                <a:latin typeface="+mn-ea"/>
                <a:cs typeface="Times New Roman" charset="0"/>
              </a:rPr>
              <a:t>、传递闭包的</a:t>
            </a:r>
            <a:r>
              <a:rPr lang="en-US" altLang="zh-CN" sz="2400" dirty="0" err="1">
                <a:solidFill>
                  <a:srgbClr val="2E2E99"/>
                </a:solidFill>
                <a:latin typeface="+mn-ea"/>
                <a:cs typeface="Times New Roman" charset="0"/>
              </a:rPr>
              <a:t>Warshall</a:t>
            </a:r>
            <a:r>
              <a:rPr lang="zh-CN" altLang="en-US" sz="2400" dirty="0">
                <a:solidFill>
                  <a:srgbClr val="2E2E99"/>
                </a:solidFill>
                <a:latin typeface="+mn-ea"/>
                <a:cs typeface="Times New Roman" charset="0"/>
              </a:rPr>
              <a:t>算法</a:t>
            </a:r>
            <a:endParaRPr lang="zh-CN" altLang="en-US" sz="2400" dirty="0">
              <a:solidFill>
                <a:srgbClr val="2E2E99"/>
              </a:solidFill>
              <a:latin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本节小结</a:t>
            </a:r>
          </a:p>
        </p:txBody>
      </p:sp>
    </p:spTree>
    <p:extLst>
      <p:ext uri="{BB962C8B-B14F-4D97-AF65-F5344CB8AC3E}">
        <p14:creationId xmlns:p14="http://schemas.microsoft.com/office/powerpoint/2010/main" val="4454018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j-ea"/>
              </a:rPr>
              <a:t>作业</a:t>
            </a:r>
          </a:p>
        </p:txBody>
      </p:sp>
      <p:sp>
        <p:nvSpPr>
          <p:cNvPr id="86018" name="内容占位符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679950"/>
          </a:xfrm>
        </p:spPr>
        <p:txBody>
          <a:bodyPr/>
          <a:lstStyle/>
          <a:p>
            <a:pPr eaLnBrk="1" hangingPunct="1"/>
            <a:r>
              <a:rPr lang="zh-CN" altLang="en-US" sz="3200" b="1" dirty="0">
                <a:latin typeface="+mn-ea"/>
                <a:cs typeface="Times New Roman" panose="02020603050405020304" pitchFamily="18" charset="0"/>
              </a:rPr>
              <a:t>见课程网站</a:t>
            </a:r>
            <a:endParaRPr lang="en-US" altLang="zh-CN" sz="2800" b="1" u="sng" dirty="0">
              <a:latin typeface="+mn-ea"/>
              <a:cs typeface="Times New Roman" panose="02020603050405020304" pitchFamily="18" charset="0"/>
            </a:endParaRPr>
          </a:p>
          <a:p>
            <a:pPr lvl="1" eaLnBrk="1" hangingPunct="1"/>
            <a:endParaRPr lang="en-US" altLang="zh-CN" sz="2400" b="1" u="sng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134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关系的定义（回顾）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>
                <a:latin typeface="+mn-ea"/>
              </a:rPr>
              <a:t>若</a:t>
            </a:r>
            <a:r>
              <a:rPr lang="en-US" altLang="zh-CN" i="1" dirty="0">
                <a:latin typeface="+mn-ea"/>
              </a:rPr>
              <a:t>A, B</a:t>
            </a:r>
            <a:r>
              <a:rPr lang="zh-CN" altLang="en-US" dirty="0">
                <a:latin typeface="+mn-ea"/>
              </a:rPr>
              <a:t>是集合</a:t>
            </a:r>
            <a:r>
              <a:rPr lang="en-US" altLang="zh-CN" dirty="0">
                <a:latin typeface="+mn-ea"/>
              </a:rPr>
              <a:t>, </a:t>
            </a:r>
            <a:r>
              <a:rPr lang="zh-CN" altLang="en-US" dirty="0">
                <a:solidFill>
                  <a:srgbClr val="FF0000"/>
                </a:solidFill>
                <a:latin typeface="+mn-ea"/>
                <a:sym typeface="Symbol" charset="0"/>
              </a:rPr>
              <a:t>从</a:t>
            </a:r>
            <a:r>
              <a:rPr lang="en-US" altLang="zh-CN" i="1" dirty="0">
                <a:solidFill>
                  <a:srgbClr val="FF0000"/>
                </a:solidFill>
                <a:latin typeface="+mn-ea"/>
                <a:sym typeface="Symbol" charset="0"/>
              </a:rPr>
              <a:t>A</a:t>
            </a:r>
            <a:r>
              <a:rPr lang="zh-CN" altLang="en-US" dirty="0">
                <a:solidFill>
                  <a:srgbClr val="FF0000"/>
                </a:solidFill>
                <a:latin typeface="+mn-ea"/>
                <a:sym typeface="Symbol" charset="0"/>
              </a:rPr>
              <a:t>到</a:t>
            </a:r>
            <a:r>
              <a:rPr lang="en-US" altLang="zh-CN" i="1" dirty="0">
                <a:solidFill>
                  <a:srgbClr val="FF0000"/>
                </a:solidFill>
                <a:latin typeface="+mn-ea"/>
                <a:sym typeface="Symbol" charset="0"/>
              </a:rPr>
              <a:t>B</a:t>
            </a:r>
            <a:r>
              <a:rPr lang="zh-CN" altLang="en-US" dirty="0">
                <a:solidFill>
                  <a:srgbClr val="FF0000"/>
                </a:solidFill>
                <a:latin typeface="+mn-ea"/>
                <a:sym typeface="Symbol" charset="0"/>
              </a:rPr>
              <a:t>的一个关系</a:t>
            </a:r>
            <a:r>
              <a:rPr lang="zh-CN" altLang="en-US" dirty="0">
                <a:latin typeface="+mn-ea"/>
                <a:sym typeface="Symbol" charset="0"/>
              </a:rPr>
              <a:t>是</a:t>
            </a:r>
            <a:r>
              <a:rPr lang="en-US" altLang="zh-CN" i="1" dirty="0">
                <a:latin typeface="+mn-ea"/>
              </a:rPr>
              <a:t>A</a:t>
            </a:r>
            <a:r>
              <a:rPr lang="en-US" altLang="zh-CN" dirty="0">
                <a:latin typeface="+mn-ea"/>
                <a:sym typeface="Symbol" charset="0"/>
              </a:rPr>
              <a:t></a:t>
            </a:r>
            <a:r>
              <a:rPr lang="en-US" altLang="zh-CN" i="1" dirty="0">
                <a:latin typeface="+mn-ea"/>
                <a:sym typeface="Symbol" charset="0"/>
              </a:rPr>
              <a:t>B</a:t>
            </a:r>
            <a:r>
              <a:rPr lang="zh-CN" altLang="en-US" dirty="0">
                <a:latin typeface="+mn-ea"/>
                <a:sym typeface="Symbol" charset="0"/>
              </a:rPr>
              <a:t>的一个子集</a:t>
            </a:r>
            <a:r>
              <a:rPr lang="en-US" altLang="zh-CN" dirty="0">
                <a:latin typeface="+mn-ea"/>
                <a:sym typeface="Symbol" charset="0"/>
              </a:rPr>
              <a:t>.</a:t>
            </a:r>
          </a:p>
          <a:p>
            <a:pPr lvl="1"/>
            <a:r>
              <a:rPr lang="zh-CN" altLang="en-US" dirty="0">
                <a:latin typeface="+mn-ea"/>
              </a:rPr>
              <a:t>集合</a:t>
            </a:r>
            <a:r>
              <a:rPr lang="en-US" altLang="zh-CN" dirty="0">
                <a:latin typeface="+mn-ea"/>
              </a:rPr>
              <a:t>, </a:t>
            </a:r>
            <a:r>
              <a:rPr lang="zh-CN" altLang="en-US" dirty="0">
                <a:latin typeface="+mn-ea"/>
              </a:rPr>
              <a:t>可以是空集</a:t>
            </a:r>
          </a:p>
          <a:p>
            <a:pPr lvl="1"/>
            <a:r>
              <a:rPr lang="zh-CN" altLang="en-US" dirty="0">
                <a:latin typeface="+mn-ea"/>
              </a:rPr>
              <a:t>集合的元素是有序对</a:t>
            </a:r>
            <a:endParaRPr lang="en-US" altLang="zh-CN" dirty="0">
              <a:latin typeface="+mn-ea"/>
            </a:endParaRPr>
          </a:p>
          <a:p>
            <a:r>
              <a:rPr lang="zh-CN" altLang="en-US" dirty="0">
                <a:latin typeface="+mn-ea"/>
                <a:sym typeface="Symbol" charset="0"/>
              </a:rPr>
              <a:t>若</a:t>
            </a:r>
            <a:r>
              <a:rPr lang="en-US" altLang="zh-CN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=</a:t>
            </a:r>
            <a:r>
              <a:rPr lang="en-US" altLang="zh-CN" i="1" dirty="0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zh-CN" altLang="en-US" dirty="0">
                <a:latin typeface="+mn-ea"/>
                <a:sym typeface="Symbol" charset="0"/>
              </a:rPr>
              <a:t>： 称为“</a:t>
            </a:r>
            <a:r>
              <a:rPr lang="zh-CN" altLang="en-US" dirty="0">
                <a:solidFill>
                  <a:srgbClr val="FF0000"/>
                </a:solidFill>
                <a:latin typeface="+mn-ea"/>
                <a:sym typeface="Symbol" charset="0"/>
              </a:rPr>
              <a:t>集合</a:t>
            </a:r>
            <a:r>
              <a:rPr lang="en-US" altLang="zh-CN" i="1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A</a:t>
            </a:r>
            <a:r>
              <a:rPr lang="zh-CN" altLang="en-US" dirty="0">
                <a:solidFill>
                  <a:srgbClr val="FF0000"/>
                </a:solidFill>
                <a:latin typeface="+mn-ea"/>
                <a:sym typeface="Symbol" charset="0"/>
              </a:rPr>
              <a:t>上的（二元）关系</a:t>
            </a:r>
            <a:r>
              <a:rPr lang="zh-CN" altLang="en-US" dirty="0">
                <a:latin typeface="+mn-ea"/>
                <a:sym typeface="Symbol" charset="0"/>
              </a:rPr>
              <a:t>”</a:t>
            </a:r>
          </a:p>
          <a:p>
            <a:endParaRPr lang="en-US" altLang="zh-CN" dirty="0">
              <a:latin typeface="+mn-ea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3130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关系的表示（回顾）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sz="2800" dirty="0">
                <a:latin typeface="+mn-ea"/>
                <a:cs typeface="Times New Roman" charset="0"/>
              </a:rPr>
              <a:t>假设</a:t>
            </a:r>
            <a:r>
              <a:rPr lang="en-US" altLang="zh-CN" sz="2800" i="1" dirty="0">
                <a:latin typeface="+mn-ea"/>
                <a:cs typeface="Times New Roman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</a:rPr>
              <a:t>={</a:t>
            </a:r>
            <a:r>
              <a:rPr lang="en-US" altLang="zh-CN" sz="2800" i="1" dirty="0" err="1">
                <a:latin typeface="+mn-ea"/>
                <a:cs typeface="Times New Roman" charset="0"/>
              </a:rPr>
              <a:t>a,b,c,d</a:t>
            </a:r>
            <a:r>
              <a:rPr lang="en-US" altLang="zh-CN" sz="2800" dirty="0">
                <a:latin typeface="+mn-ea"/>
                <a:cs typeface="Times New Roman" charset="0"/>
              </a:rPr>
              <a:t>}, </a:t>
            </a:r>
            <a:r>
              <a:rPr lang="en-US" altLang="zh-CN" sz="2800" i="1" dirty="0">
                <a:latin typeface="+mn-ea"/>
                <a:cs typeface="Times New Roman" charset="0"/>
              </a:rPr>
              <a:t>B</a:t>
            </a:r>
            <a:r>
              <a:rPr lang="en-US" altLang="zh-CN" sz="2800" dirty="0">
                <a:latin typeface="+mn-ea"/>
                <a:cs typeface="Times New Roman" charset="0"/>
              </a:rPr>
              <a:t>={</a:t>
            </a:r>
            <a:r>
              <a:rPr lang="en-US" altLang="zh-CN" sz="2800" i="1" dirty="0">
                <a:latin typeface="+mn-ea"/>
                <a:cs typeface="Times New Roman" charset="0"/>
              </a:rPr>
              <a:t>α,β,γ</a:t>
            </a:r>
            <a:r>
              <a:rPr lang="en-US" altLang="zh-CN" sz="2800" dirty="0">
                <a:latin typeface="+mn-ea"/>
                <a:cs typeface="Times New Roman" charset="0"/>
              </a:rPr>
              <a:t>}  // </a:t>
            </a:r>
            <a:r>
              <a:rPr lang="zh-CN" altLang="en-US" sz="2800" dirty="0">
                <a:latin typeface="+mn-ea"/>
                <a:cs typeface="Times New Roman" charset="0"/>
              </a:rPr>
              <a:t>假设为有限集合</a:t>
            </a:r>
            <a:endParaRPr lang="en-US" altLang="zh-CN" sz="2800" dirty="0">
              <a:latin typeface="+mn-ea"/>
              <a:cs typeface="Times New Roman" charset="0"/>
            </a:endParaRPr>
          </a:p>
          <a:p>
            <a:pPr algn="just">
              <a:lnSpc>
                <a:spcPct val="90000"/>
              </a:lnSpc>
              <a:spcBef>
                <a:spcPct val="50000"/>
              </a:spcBef>
            </a:pPr>
            <a:r>
              <a:rPr lang="zh-CN" altLang="en-US" sz="2800" dirty="0">
                <a:latin typeface="+mn-ea"/>
                <a:cs typeface="Times New Roman" charset="0"/>
              </a:rPr>
              <a:t>集合表示</a:t>
            </a:r>
            <a:r>
              <a:rPr lang="en-US" altLang="zh-CN" sz="2800" dirty="0">
                <a:latin typeface="+mn-ea"/>
                <a:cs typeface="Times New Roman" charset="0"/>
              </a:rPr>
              <a:t>: R</a:t>
            </a:r>
            <a:r>
              <a:rPr lang="en-US" altLang="zh-CN" sz="28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800" dirty="0">
                <a:latin typeface="+mn-ea"/>
                <a:cs typeface="Times New Roman" charset="0"/>
              </a:rPr>
              <a:t>={(</a:t>
            </a:r>
            <a:r>
              <a:rPr lang="en-US" altLang="zh-CN" sz="2800" i="1" dirty="0">
                <a:latin typeface="+mn-ea"/>
                <a:cs typeface="Times New Roman" charset="0"/>
              </a:rPr>
              <a:t>a, β</a:t>
            </a:r>
            <a:r>
              <a:rPr lang="en-US" altLang="zh-CN" sz="2800" dirty="0">
                <a:latin typeface="+mn-ea"/>
                <a:cs typeface="Times New Roman" charset="0"/>
              </a:rPr>
              <a:t>), (</a:t>
            </a:r>
            <a:r>
              <a:rPr lang="en-US" altLang="zh-CN" sz="2800" i="1" dirty="0">
                <a:latin typeface="+mn-ea"/>
                <a:cs typeface="Times New Roman" charset="0"/>
              </a:rPr>
              <a:t>b, α</a:t>
            </a:r>
            <a:r>
              <a:rPr lang="en-US" altLang="zh-CN" sz="2800" dirty="0">
                <a:latin typeface="+mn-ea"/>
                <a:cs typeface="Times New Roman" charset="0"/>
              </a:rPr>
              <a:t>), (</a:t>
            </a:r>
            <a:r>
              <a:rPr lang="en-US" altLang="zh-CN" sz="2800" i="1" dirty="0">
                <a:latin typeface="+mn-ea"/>
                <a:cs typeface="Times New Roman" charset="0"/>
              </a:rPr>
              <a:t>c, α</a:t>
            </a:r>
            <a:r>
              <a:rPr lang="en-US" altLang="zh-CN" sz="2800" dirty="0">
                <a:latin typeface="+mn-ea"/>
                <a:cs typeface="Times New Roman" charset="0"/>
              </a:rPr>
              <a:t>),(</a:t>
            </a:r>
            <a:r>
              <a:rPr lang="en-US" altLang="zh-CN" sz="2800" i="1" dirty="0">
                <a:latin typeface="+mn-ea"/>
                <a:cs typeface="Times New Roman" charset="0"/>
              </a:rPr>
              <a:t>c, γ</a:t>
            </a:r>
            <a:r>
              <a:rPr lang="en-US" altLang="zh-CN" sz="2800" dirty="0">
                <a:latin typeface="+mn-ea"/>
                <a:cs typeface="Times New Roman" charset="0"/>
              </a:rPr>
              <a:t>)}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</a:pPr>
            <a:endParaRPr lang="en-US" altLang="zh-CN" sz="1800" dirty="0">
              <a:latin typeface="+mn-ea"/>
              <a:cs typeface="Times New Roman" charset="0"/>
            </a:endParaRPr>
          </a:p>
          <a:p>
            <a:pPr algn="just">
              <a:lnSpc>
                <a:spcPct val="90000"/>
              </a:lnSpc>
              <a:buNone/>
            </a:pPr>
            <a:r>
              <a:rPr lang="en-US" altLang="zh-CN" sz="2800" dirty="0">
                <a:latin typeface="+mn-ea"/>
                <a:cs typeface="Times New Roman" charset="0"/>
              </a:rPr>
              <a:t>       0-1</a:t>
            </a:r>
            <a:r>
              <a:rPr lang="zh-CN" altLang="en-US" sz="2800" dirty="0">
                <a:latin typeface="+mn-ea"/>
                <a:cs typeface="Times New Roman" charset="0"/>
              </a:rPr>
              <a:t>矩阵                   </a:t>
            </a:r>
            <a:r>
              <a:rPr lang="en-US" altLang="zh-CN" sz="2800" dirty="0">
                <a:latin typeface="+mn-ea"/>
                <a:cs typeface="Times New Roman" charset="0"/>
              </a:rPr>
              <a:t>		</a:t>
            </a:r>
            <a:r>
              <a:rPr lang="zh-CN" altLang="en-US" sz="2800" dirty="0">
                <a:latin typeface="+mn-ea"/>
                <a:cs typeface="Times New Roman" charset="0"/>
              </a:rPr>
              <a:t>有向图</a:t>
            </a:r>
          </a:p>
          <a:p>
            <a:endParaRPr lang="zh-CN" altLang="en-US" dirty="0">
              <a:latin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5</a:t>
            </a:fld>
            <a:endParaRPr lang="zh-CN" altLang="en-US" dirty="0"/>
          </a:p>
        </p:txBody>
      </p:sp>
      <p:grpSp>
        <p:nvGrpSpPr>
          <p:cNvPr id="5" name="组合 29"/>
          <p:cNvGrpSpPr>
            <a:grpSpLocks/>
          </p:cNvGrpSpPr>
          <p:nvPr/>
        </p:nvGrpSpPr>
        <p:grpSpPr bwMode="auto">
          <a:xfrm>
            <a:off x="684213" y="3789363"/>
            <a:ext cx="2438400" cy="2743200"/>
            <a:chOff x="1219200" y="3886200"/>
            <a:chExt cx="2438400" cy="2743200"/>
          </a:xfrm>
        </p:grpSpPr>
        <p:sp>
          <p:nvSpPr>
            <p:cNvPr id="6" name="Oval 20" descr="信纸"/>
            <p:cNvSpPr>
              <a:spLocks noChangeArrowheads="1"/>
            </p:cNvSpPr>
            <p:nvPr/>
          </p:nvSpPr>
          <p:spPr bwMode="auto">
            <a:xfrm>
              <a:off x="1219200" y="3886200"/>
              <a:ext cx="2438400" cy="2743200"/>
            </a:xfrm>
            <a:prstGeom prst="ellips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graphicFrame>
          <p:nvGraphicFramePr>
            <p:cNvPr id="7" name="Object 17"/>
            <p:cNvGraphicFramePr>
              <a:graphicFrameLocks noChangeAspect="1"/>
            </p:cNvGraphicFramePr>
            <p:nvPr/>
          </p:nvGraphicFramePr>
          <p:xfrm>
            <a:off x="1905000" y="4648200"/>
            <a:ext cx="1295400" cy="160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1" name="Equation" r:id="rId4" imgW="685800" imgH="914400" progId="Equation.3">
                    <p:embed/>
                  </p:oleObj>
                </mc:Choice>
                <mc:Fallback>
                  <p:oleObj name="Equation" r:id="rId4" imgW="685800" imgH="914400" progId="Equation.3">
                    <p:embed/>
                    <p:pic>
                      <p:nvPicPr>
                        <p:cNvPr id="7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5000" y="4648200"/>
                          <a:ext cx="1295400" cy="1600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 Box 18"/>
            <p:cNvSpPr txBox="1">
              <a:spLocks noChangeArrowheads="1"/>
            </p:cNvSpPr>
            <p:nvPr/>
          </p:nvSpPr>
          <p:spPr bwMode="auto">
            <a:xfrm>
              <a:off x="1600200" y="4648200"/>
              <a:ext cx="457200" cy="1508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a</a:t>
              </a:r>
            </a:p>
            <a:p>
              <a:pPr eaLnBrk="1" hangingPunct="1">
                <a:spcBef>
                  <a:spcPct val="2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b</a:t>
              </a:r>
            </a:p>
            <a:p>
              <a:pPr eaLnBrk="1" hangingPunct="1">
                <a:spcBef>
                  <a:spcPct val="2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c</a:t>
              </a:r>
            </a:p>
            <a:p>
              <a:pPr eaLnBrk="1" hangingPunct="1">
                <a:spcBef>
                  <a:spcPct val="2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d</a:t>
              </a:r>
            </a:p>
          </p:txBody>
        </p:sp>
        <p:sp>
          <p:nvSpPr>
            <p:cNvPr id="9" name="Text Box 19"/>
            <p:cNvSpPr txBox="1">
              <a:spLocks noChangeArrowheads="1"/>
            </p:cNvSpPr>
            <p:nvPr/>
          </p:nvSpPr>
          <p:spPr bwMode="auto">
            <a:xfrm>
              <a:off x="1981200" y="4267200"/>
              <a:ext cx="1447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  <a:sym typeface="Symbol" charset="0"/>
                </a:rPr>
                <a:t>        </a:t>
              </a:r>
              <a:endParaRPr kumimoji="1" lang="en-US" altLang="zh-CN" sz="2000" b="1" i="1">
                <a:latin typeface="Times New Roman" charset="0"/>
                <a:ea typeface="黑体" charset="0"/>
                <a:cs typeface="黑体" charset="0"/>
              </a:endParaRPr>
            </a:p>
          </p:txBody>
        </p:sp>
      </p:grpSp>
      <p:grpSp>
        <p:nvGrpSpPr>
          <p:cNvPr id="10" name="组合 30"/>
          <p:cNvGrpSpPr>
            <a:grpSpLocks/>
          </p:cNvGrpSpPr>
          <p:nvPr/>
        </p:nvGrpSpPr>
        <p:grpSpPr bwMode="auto">
          <a:xfrm>
            <a:off x="4499992" y="3799682"/>
            <a:ext cx="3276600" cy="2514600"/>
            <a:chOff x="4419600" y="4038600"/>
            <a:chExt cx="3276600" cy="2514600"/>
          </a:xfrm>
        </p:grpSpPr>
        <p:sp>
          <p:nvSpPr>
            <p:cNvPr id="11" name="Oval 29"/>
            <p:cNvSpPr>
              <a:spLocks noChangeArrowheads="1"/>
            </p:cNvSpPr>
            <p:nvPr/>
          </p:nvSpPr>
          <p:spPr bwMode="auto">
            <a:xfrm>
              <a:off x="6324600" y="4267200"/>
              <a:ext cx="1143000" cy="182880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rgbClr val="33CC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2" name="Oval 28"/>
            <p:cNvSpPr>
              <a:spLocks noChangeArrowheads="1"/>
            </p:cNvSpPr>
            <p:nvPr/>
          </p:nvSpPr>
          <p:spPr bwMode="auto">
            <a:xfrm>
              <a:off x="4419600" y="4038600"/>
              <a:ext cx="990600" cy="226695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3" name="Oval 21"/>
            <p:cNvSpPr>
              <a:spLocks noChangeArrowheads="1"/>
            </p:cNvSpPr>
            <p:nvPr/>
          </p:nvSpPr>
          <p:spPr bwMode="auto">
            <a:xfrm>
              <a:off x="4953000" y="4343400"/>
              <a:ext cx="107950" cy="10795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4" name="Oval 22"/>
            <p:cNvSpPr>
              <a:spLocks noChangeArrowheads="1"/>
            </p:cNvSpPr>
            <p:nvPr/>
          </p:nvSpPr>
          <p:spPr bwMode="auto">
            <a:xfrm>
              <a:off x="4724400" y="4648200"/>
              <a:ext cx="107950" cy="10795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5" name="Oval 23"/>
            <p:cNvSpPr>
              <a:spLocks noChangeArrowheads="1"/>
            </p:cNvSpPr>
            <p:nvPr/>
          </p:nvSpPr>
          <p:spPr bwMode="auto">
            <a:xfrm>
              <a:off x="4876800" y="5867400"/>
              <a:ext cx="107950" cy="10795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6" name="Oval 24"/>
            <p:cNvSpPr>
              <a:spLocks noChangeArrowheads="1"/>
            </p:cNvSpPr>
            <p:nvPr/>
          </p:nvSpPr>
          <p:spPr bwMode="auto">
            <a:xfrm>
              <a:off x="4800600" y="5334000"/>
              <a:ext cx="107950" cy="10795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7" name="Oval 25"/>
            <p:cNvSpPr>
              <a:spLocks noChangeArrowheads="1"/>
            </p:cNvSpPr>
            <p:nvPr/>
          </p:nvSpPr>
          <p:spPr bwMode="auto">
            <a:xfrm>
              <a:off x="6934200" y="4572000"/>
              <a:ext cx="107950" cy="10795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8" name="Oval 26"/>
            <p:cNvSpPr>
              <a:spLocks noChangeArrowheads="1"/>
            </p:cNvSpPr>
            <p:nvPr/>
          </p:nvSpPr>
          <p:spPr bwMode="auto">
            <a:xfrm>
              <a:off x="6477000" y="5181600"/>
              <a:ext cx="107950" cy="10795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9" name="Oval 27"/>
            <p:cNvSpPr>
              <a:spLocks noChangeArrowheads="1"/>
            </p:cNvSpPr>
            <p:nvPr/>
          </p:nvSpPr>
          <p:spPr bwMode="auto">
            <a:xfrm>
              <a:off x="6934200" y="5638800"/>
              <a:ext cx="107950" cy="10795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20" name="Text Box 30"/>
            <p:cNvSpPr txBox="1">
              <a:spLocks noChangeArrowheads="1"/>
            </p:cNvSpPr>
            <p:nvPr/>
          </p:nvSpPr>
          <p:spPr bwMode="auto">
            <a:xfrm>
              <a:off x="4724400" y="40386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a</a:t>
              </a:r>
            </a:p>
          </p:txBody>
        </p:sp>
        <p:sp>
          <p:nvSpPr>
            <p:cNvPr id="21" name="Text Box 31"/>
            <p:cNvSpPr txBox="1">
              <a:spLocks noChangeArrowheads="1"/>
            </p:cNvSpPr>
            <p:nvPr/>
          </p:nvSpPr>
          <p:spPr bwMode="auto">
            <a:xfrm>
              <a:off x="4648200" y="58674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d</a:t>
              </a:r>
            </a:p>
          </p:txBody>
        </p:sp>
        <p:sp>
          <p:nvSpPr>
            <p:cNvPr id="22" name="Text Box 32"/>
            <p:cNvSpPr txBox="1">
              <a:spLocks noChangeArrowheads="1"/>
            </p:cNvSpPr>
            <p:nvPr/>
          </p:nvSpPr>
          <p:spPr bwMode="auto">
            <a:xfrm>
              <a:off x="4572000" y="52578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c</a:t>
              </a:r>
            </a:p>
          </p:txBody>
        </p:sp>
        <p:sp>
          <p:nvSpPr>
            <p:cNvPr id="23" name="Text Box 33"/>
            <p:cNvSpPr txBox="1">
              <a:spLocks noChangeArrowheads="1"/>
            </p:cNvSpPr>
            <p:nvPr/>
          </p:nvSpPr>
          <p:spPr bwMode="auto">
            <a:xfrm>
              <a:off x="4572000" y="46482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b</a:t>
              </a:r>
            </a:p>
          </p:txBody>
        </p:sp>
        <p:sp>
          <p:nvSpPr>
            <p:cNvPr id="24" name="Text Box 34"/>
            <p:cNvSpPr txBox="1">
              <a:spLocks noChangeArrowheads="1"/>
            </p:cNvSpPr>
            <p:nvPr/>
          </p:nvSpPr>
          <p:spPr bwMode="auto">
            <a:xfrm>
              <a:off x="7010400" y="44958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  <a:sym typeface="Symbol" charset="0"/>
                </a:rPr>
                <a:t></a:t>
              </a:r>
              <a:endParaRPr kumimoji="1" lang="en-US" altLang="zh-CN" sz="2000" b="1" i="1">
                <a:latin typeface="Times New Roman" charset="0"/>
                <a:ea typeface="黑体" charset="0"/>
                <a:cs typeface="黑体" charset="0"/>
              </a:endParaRPr>
            </a:p>
          </p:txBody>
        </p:sp>
        <p:sp>
          <p:nvSpPr>
            <p:cNvPr id="25" name="Text Box 35"/>
            <p:cNvSpPr txBox="1">
              <a:spLocks noChangeArrowheads="1"/>
            </p:cNvSpPr>
            <p:nvPr/>
          </p:nvSpPr>
          <p:spPr bwMode="auto">
            <a:xfrm>
              <a:off x="6553200" y="50292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  <a:sym typeface="Symbol" charset="0"/>
                </a:rPr>
                <a:t></a:t>
              </a:r>
              <a:endParaRPr kumimoji="1" lang="en-US" altLang="zh-CN" sz="2000" b="1" i="1">
                <a:latin typeface="Times New Roman" charset="0"/>
                <a:ea typeface="黑体" charset="0"/>
                <a:cs typeface="黑体" charset="0"/>
              </a:endParaRPr>
            </a:p>
          </p:txBody>
        </p:sp>
        <p:sp>
          <p:nvSpPr>
            <p:cNvPr id="26" name="Text Box 36"/>
            <p:cNvSpPr txBox="1">
              <a:spLocks noChangeArrowheads="1"/>
            </p:cNvSpPr>
            <p:nvPr/>
          </p:nvSpPr>
          <p:spPr bwMode="auto">
            <a:xfrm>
              <a:off x="6858000" y="56388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  <a:sym typeface="Symbol" charset="0"/>
                </a:rPr>
                <a:t></a:t>
              </a:r>
              <a:endParaRPr kumimoji="1" lang="en-US" altLang="zh-CN" sz="2000" b="1" i="1">
                <a:latin typeface="Times New Roman" charset="0"/>
                <a:ea typeface="黑体" charset="0"/>
                <a:cs typeface="黑体" charset="0"/>
              </a:endParaRPr>
            </a:p>
          </p:txBody>
        </p:sp>
        <p:sp>
          <p:nvSpPr>
            <p:cNvPr id="27" name="Line 37"/>
            <p:cNvSpPr>
              <a:spLocks noChangeShapeType="1"/>
            </p:cNvSpPr>
            <p:nvPr/>
          </p:nvSpPr>
          <p:spPr bwMode="auto">
            <a:xfrm>
              <a:off x="5029200" y="4419600"/>
              <a:ext cx="144780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8" name="Line 38"/>
            <p:cNvSpPr>
              <a:spLocks noChangeShapeType="1"/>
            </p:cNvSpPr>
            <p:nvPr/>
          </p:nvSpPr>
          <p:spPr bwMode="auto">
            <a:xfrm flipV="1">
              <a:off x="4829175" y="4643438"/>
              <a:ext cx="2100263" cy="57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9" name="Line 39"/>
            <p:cNvSpPr>
              <a:spLocks noChangeShapeType="1"/>
            </p:cNvSpPr>
            <p:nvPr/>
          </p:nvSpPr>
          <p:spPr bwMode="auto">
            <a:xfrm flipV="1">
              <a:off x="4914900" y="4686300"/>
              <a:ext cx="2057400" cy="700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0" name="Line 40"/>
            <p:cNvSpPr>
              <a:spLocks noChangeShapeType="1"/>
            </p:cNvSpPr>
            <p:nvPr/>
          </p:nvSpPr>
          <p:spPr bwMode="auto">
            <a:xfrm>
              <a:off x="4914900" y="5400675"/>
              <a:ext cx="2014538" cy="271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1" name="Text Box 41"/>
            <p:cNvSpPr txBox="1">
              <a:spLocks noChangeArrowheads="1"/>
            </p:cNvSpPr>
            <p:nvPr/>
          </p:nvSpPr>
          <p:spPr bwMode="auto">
            <a:xfrm>
              <a:off x="5181600" y="6096000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charset="0"/>
                  <a:ea typeface="黑体" charset="0"/>
                  <a:cs typeface="黑体" charset="0"/>
                </a:rPr>
                <a:t>A</a:t>
              </a:r>
            </a:p>
          </p:txBody>
        </p:sp>
        <p:sp>
          <p:nvSpPr>
            <p:cNvPr id="32" name="Text Box 42"/>
            <p:cNvSpPr txBox="1">
              <a:spLocks noChangeArrowheads="1"/>
            </p:cNvSpPr>
            <p:nvPr/>
          </p:nvSpPr>
          <p:spPr bwMode="auto">
            <a:xfrm>
              <a:off x="7162800" y="6019800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charset="0"/>
                  <a:ea typeface="黑体" charset="0"/>
                  <a:cs typeface="黑体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5635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关系的性质：自反性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ct val="30000"/>
              </a:spcBef>
            </a:pPr>
            <a:r>
              <a:rPr lang="zh-CN" altLang="en-US" sz="2800" dirty="0">
                <a:latin typeface="+mn-ea"/>
                <a:cs typeface="Times New Roman" charset="0"/>
              </a:rPr>
              <a:t>集合</a:t>
            </a:r>
            <a:r>
              <a:rPr lang="en-US" altLang="zh-CN" sz="2800" i="1" dirty="0">
                <a:latin typeface="+mn-ea"/>
                <a:cs typeface="Times New Roman" charset="0"/>
              </a:rPr>
              <a:t>A</a:t>
            </a:r>
            <a:r>
              <a:rPr lang="zh-CN" altLang="en-US" sz="2800" dirty="0">
                <a:latin typeface="+mn-ea"/>
                <a:cs typeface="Times New Roman" charset="0"/>
              </a:rPr>
              <a:t>上的关系</a:t>
            </a:r>
            <a:r>
              <a:rPr lang="en-US" altLang="zh-CN" sz="2800" dirty="0">
                <a:latin typeface="+mn-ea"/>
                <a:cs typeface="Times New Roman" charset="0"/>
              </a:rPr>
              <a:t> </a:t>
            </a:r>
            <a:r>
              <a:rPr lang="en-US" altLang="zh-CN" sz="2800" i="1" dirty="0">
                <a:latin typeface="+mn-ea"/>
                <a:cs typeface="Times New Roman" charset="0"/>
              </a:rPr>
              <a:t>R</a:t>
            </a:r>
            <a:r>
              <a:rPr lang="en-US" altLang="zh-CN" sz="2800" dirty="0">
                <a:latin typeface="+mn-ea"/>
                <a:cs typeface="Times New Roman" charset="0"/>
              </a:rPr>
              <a:t> </a:t>
            </a:r>
            <a:r>
              <a:rPr lang="zh-CN" altLang="en-US" sz="2800" dirty="0">
                <a:latin typeface="+mn-ea"/>
                <a:cs typeface="Times New Roman" charset="0"/>
              </a:rPr>
              <a:t>是</a:t>
            </a:r>
            <a:r>
              <a:rPr lang="en-US" altLang="zh-CN" sz="2800" dirty="0">
                <a:latin typeface="+mn-ea"/>
                <a:cs typeface="Times New Roman" charset="0"/>
              </a:rPr>
              <a:t>:</a:t>
            </a:r>
          </a:p>
          <a:p>
            <a:pPr lvl="1">
              <a:spcBef>
                <a:spcPct val="3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+mn-ea"/>
              </a:rPr>
              <a:t>自反的</a:t>
            </a:r>
            <a:r>
              <a:rPr lang="en-US" altLang="zh-CN" sz="2400" dirty="0">
                <a:solidFill>
                  <a:srgbClr val="FF0000"/>
                </a:solidFill>
                <a:latin typeface="+mn-ea"/>
                <a:cs typeface="Times New Roman" charset="0"/>
              </a:rPr>
              <a:t> reflexive</a:t>
            </a:r>
            <a:r>
              <a:rPr lang="zh-CN" altLang="en-US" sz="2400" dirty="0">
                <a:latin typeface="+mn-ea"/>
              </a:rPr>
              <a:t>：定义为：对所有的</a:t>
            </a:r>
            <a:r>
              <a:rPr lang="en-US" altLang="zh-CN" sz="2400" dirty="0">
                <a:latin typeface="+mn-ea"/>
                <a:cs typeface="Times New Roman" charset="0"/>
              </a:rPr>
              <a:t> </a:t>
            </a:r>
            <a:r>
              <a:rPr lang="en-US" altLang="zh-CN" sz="2400" i="1" dirty="0" err="1">
                <a:latin typeface="+mn-ea"/>
                <a:cs typeface="Times New Roman" charset="0"/>
              </a:rPr>
              <a:t>a</a:t>
            </a:r>
            <a:r>
              <a:rPr lang="en-US" altLang="zh-CN" sz="24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i="1" dirty="0" err="1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, (</a:t>
            </a:r>
            <a:r>
              <a:rPr lang="en-US" altLang="zh-CN" sz="2400" i="1" dirty="0" err="1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400" dirty="0" err="1">
                <a:latin typeface="+mn-ea"/>
                <a:cs typeface="Times New Roman" charset="0"/>
                <a:sym typeface="Symbol" charset="0"/>
              </a:rPr>
              <a:t>,</a:t>
            </a:r>
            <a:r>
              <a:rPr lang="en-US" altLang="zh-CN" sz="2400" i="1" dirty="0" err="1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)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  <a:endParaRPr lang="en-US" altLang="zh-CN" sz="2400" dirty="0">
              <a:latin typeface="+mn-ea"/>
              <a:cs typeface="Times New Roman" charset="0"/>
              <a:sym typeface="Symbol" charset="0"/>
            </a:endParaRPr>
          </a:p>
          <a:p>
            <a:pPr lvl="1">
              <a:spcBef>
                <a:spcPct val="3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+mn-ea"/>
                <a:sym typeface="Symbol" charset="0"/>
              </a:rPr>
              <a:t>反自反的</a:t>
            </a:r>
            <a:r>
              <a:rPr lang="en-US" altLang="zh-CN" sz="2400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 </a:t>
            </a:r>
            <a:r>
              <a:rPr lang="en-US" altLang="zh-CN" sz="2400" dirty="0" err="1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irreflexive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：</a:t>
            </a:r>
            <a:r>
              <a:rPr lang="zh-CN" altLang="en-US" sz="2400" dirty="0">
                <a:latin typeface="+mn-ea"/>
                <a:sym typeface="Symbol" charset="0"/>
              </a:rPr>
              <a:t>定义为：对所有的</a:t>
            </a:r>
            <a:r>
              <a:rPr lang="en-US" altLang="zh-CN" sz="2400" i="1" dirty="0" err="1">
                <a:latin typeface="+mn-ea"/>
                <a:cs typeface="Times New Roman" charset="0"/>
              </a:rPr>
              <a:t>a</a:t>
            </a:r>
            <a:r>
              <a:rPr lang="en-US" altLang="zh-CN" sz="24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i="1" dirty="0" err="1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, (</a:t>
            </a:r>
            <a:r>
              <a:rPr lang="en-US" altLang="zh-CN" sz="2400" i="1" dirty="0" err="1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400" dirty="0" err="1">
                <a:latin typeface="+mn-ea"/>
                <a:cs typeface="Times New Roman" charset="0"/>
                <a:sym typeface="Symbol" charset="0"/>
              </a:rPr>
              <a:t>,</a:t>
            </a:r>
            <a:r>
              <a:rPr lang="en-US" altLang="zh-CN" sz="2400" i="1" dirty="0" err="1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)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</a:p>
          <a:p>
            <a:pPr lvl="1" algn="ctr">
              <a:spcBef>
                <a:spcPct val="30000"/>
              </a:spcBef>
              <a:buFont typeface="Wingdings" charset="0"/>
              <a:buNone/>
            </a:pPr>
            <a:r>
              <a:rPr lang="zh-CN" altLang="en-US" sz="2400" dirty="0">
                <a:solidFill>
                  <a:srgbClr val="CC3300"/>
                </a:solidFill>
                <a:latin typeface="+mn-ea"/>
                <a:cs typeface="楷体_GB2312" charset="0"/>
                <a:sym typeface="Symbol" charset="0"/>
              </a:rPr>
              <a:t>注意区分</a:t>
            </a:r>
            <a:r>
              <a:rPr lang="en-US" altLang="zh-CN" sz="2400" dirty="0">
                <a:solidFill>
                  <a:srgbClr val="CC3300"/>
                </a:solidFill>
                <a:latin typeface="+mn-ea"/>
                <a:cs typeface="Times New Roman" charset="0"/>
                <a:sym typeface="Symbol" charset="0"/>
              </a:rPr>
              <a:t>”</a:t>
            </a:r>
            <a:r>
              <a:rPr lang="zh-CN" altLang="en-US" sz="2400" dirty="0">
                <a:solidFill>
                  <a:srgbClr val="CC3300"/>
                </a:solidFill>
                <a:latin typeface="+mn-ea"/>
                <a:cs typeface="楷体_GB2312" charset="0"/>
                <a:sym typeface="Symbol" charset="0"/>
              </a:rPr>
              <a:t>非</a:t>
            </a:r>
            <a:r>
              <a:rPr lang="en-US" altLang="zh-CN" sz="2400" dirty="0">
                <a:solidFill>
                  <a:srgbClr val="CC3300"/>
                </a:solidFill>
                <a:latin typeface="+mn-ea"/>
                <a:cs typeface="Times New Roman" charset="0"/>
                <a:sym typeface="Symbol" charset="0"/>
              </a:rPr>
              <a:t>”</a:t>
            </a:r>
            <a:r>
              <a:rPr lang="zh-CN" altLang="en-US" sz="2400" dirty="0">
                <a:solidFill>
                  <a:srgbClr val="CC3300"/>
                </a:solidFill>
                <a:latin typeface="+mn-ea"/>
                <a:cs typeface="楷体_GB2312" charset="0"/>
                <a:sym typeface="Symbol" charset="0"/>
              </a:rPr>
              <a:t>与</a:t>
            </a:r>
            <a:r>
              <a:rPr lang="en-US" altLang="zh-CN" sz="2400" dirty="0">
                <a:solidFill>
                  <a:srgbClr val="CC3300"/>
                </a:solidFill>
                <a:latin typeface="+mn-ea"/>
                <a:cs typeface="Times New Roman" charset="0"/>
                <a:sym typeface="Symbol" charset="0"/>
              </a:rPr>
              <a:t>”</a:t>
            </a:r>
            <a:r>
              <a:rPr lang="zh-CN" altLang="en-US" sz="2400" dirty="0">
                <a:solidFill>
                  <a:srgbClr val="CC3300"/>
                </a:solidFill>
                <a:latin typeface="+mn-ea"/>
                <a:cs typeface="楷体_GB2312" charset="0"/>
                <a:sym typeface="Symbol" charset="0"/>
              </a:rPr>
              <a:t>反</a:t>
            </a:r>
            <a:r>
              <a:rPr lang="en-US" altLang="zh-CN" sz="2400" dirty="0">
                <a:solidFill>
                  <a:srgbClr val="CC3300"/>
                </a:solidFill>
                <a:latin typeface="+mn-ea"/>
                <a:cs typeface="Times New Roman" charset="0"/>
                <a:sym typeface="Symbol" charset="0"/>
              </a:rPr>
              <a:t>”</a:t>
            </a:r>
          </a:p>
          <a:p>
            <a:pPr>
              <a:spcBef>
                <a:spcPct val="30000"/>
              </a:spcBef>
            </a:pPr>
            <a:r>
              <a:rPr lang="zh-CN" altLang="en-US" sz="2800" dirty="0">
                <a:latin typeface="+mn-ea"/>
                <a:cs typeface="Times New Roman" charset="0"/>
                <a:sym typeface="Symbol" charset="0"/>
              </a:rPr>
              <a:t>设 </a:t>
            </a:r>
            <a:r>
              <a:rPr lang="en-US" altLang="zh-CN" sz="28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  <a:sym typeface="Symbol" charset="0"/>
              </a:rPr>
              <a:t>={1,2,3}, </a:t>
            </a:r>
            <a:r>
              <a:rPr lang="en-US" altLang="zh-CN" sz="28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lang="en-US" altLang="zh-CN" sz="2800" dirty="0">
                <a:latin typeface="+mn-ea"/>
                <a:cs typeface="Times New Roman" charset="0"/>
                <a:sym typeface="Symbol" charset="0"/>
              </a:rPr>
              <a:t></a:t>
            </a:r>
            <a:r>
              <a:rPr lang="en-US" altLang="zh-CN" sz="28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lang="en-US" altLang="zh-CN" sz="2800" i="1" dirty="0">
                <a:latin typeface="+mn-ea"/>
                <a:cs typeface="Times New Roman" charset="0"/>
                <a:sym typeface="Symbol" charset="0"/>
              </a:rPr>
              <a:t>A</a:t>
            </a:r>
            <a:endParaRPr lang="en-US" altLang="zh-CN" sz="2800" dirty="0">
              <a:latin typeface="+mn-ea"/>
              <a:cs typeface="Times New Roman" charset="0"/>
              <a:sym typeface="Symbol" charset="0"/>
            </a:endParaRPr>
          </a:p>
          <a:p>
            <a:pPr lvl="1">
              <a:spcBef>
                <a:spcPct val="30000"/>
              </a:spcBef>
            </a:pP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{</a:t>
            </a:r>
            <a:r>
              <a:rPr lang="en-US" altLang="zh-CN" sz="2400" dirty="0">
                <a:solidFill>
                  <a:srgbClr val="000099"/>
                </a:solidFill>
                <a:latin typeface="+mn-ea"/>
                <a:cs typeface="Times New Roman" charset="0"/>
                <a:sym typeface="Symbol" charset="0"/>
              </a:rPr>
              <a:t>(1,1)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, (1,3), </a:t>
            </a:r>
            <a:r>
              <a:rPr lang="en-US" altLang="zh-CN" sz="2400" dirty="0">
                <a:solidFill>
                  <a:srgbClr val="000099"/>
                </a:solidFill>
                <a:latin typeface="+mn-ea"/>
                <a:cs typeface="Times New Roman" charset="0"/>
                <a:sym typeface="Symbol" charset="0"/>
              </a:rPr>
              <a:t>(2,2)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, (2,1), </a:t>
            </a:r>
            <a:r>
              <a:rPr lang="en-US" altLang="zh-CN" sz="2400" dirty="0">
                <a:solidFill>
                  <a:srgbClr val="000099"/>
                </a:solidFill>
                <a:latin typeface="+mn-ea"/>
                <a:cs typeface="Times New Roman" charset="0"/>
                <a:sym typeface="Symbol" charset="0"/>
              </a:rPr>
              <a:t>(3,3)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} </a:t>
            </a:r>
            <a:r>
              <a:rPr lang="zh-CN" altLang="en-US" sz="2400" dirty="0">
                <a:latin typeface="+mn-ea"/>
                <a:sym typeface="Symbol" charset="0"/>
              </a:rPr>
              <a:t>是自反的</a:t>
            </a:r>
          </a:p>
          <a:p>
            <a:pPr lvl="1">
              <a:spcBef>
                <a:spcPct val="30000"/>
              </a:spcBef>
            </a:pP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{(1,2), (2,3), (3,1)} </a:t>
            </a:r>
            <a:r>
              <a:rPr lang="zh-CN" altLang="en-US" sz="2400" dirty="0">
                <a:latin typeface="+mn-ea"/>
                <a:sym typeface="Symbol" charset="0"/>
              </a:rPr>
              <a:t>是反自反的</a:t>
            </a:r>
          </a:p>
          <a:p>
            <a:pPr lvl="1">
              <a:spcBef>
                <a:spcPct val="30000"/>
              </a:spcBef>
            </a:pP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{(1,2), </a:t>
            </a:r>
            <a:r>
              <a:rPr lang="en-US" altLang="zh-CN" sz="2400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(2,2)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, (2,3),( 3,1)} </a:t>
            </a:r>
            <a:r>
              <a:rPr lang="zh-CN" altLang="en-US" sz="2400" dirty="0">
                <a:latin typeface="+mn-ea"/>
                <a:sym typeface="Symbol" charset="0"/>
              </a:rPr>
              <a:t>既不是自反的，也不是反自反的</a:t>
            </a:r>
            <a:endParaRPr lang="en-US" altLang="zh-CN" sz="2400" i="1" dirty="0">
              <a:latin typeface="+mn-ea"/>
              <a:cs typeface="Times New Roman" charset="0"/>
              <a:sym typeface="Symbol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114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关系的性质：自反性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7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121" y="1844824"/>
            <a:ext cx="7752454" cy="4113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794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773238"/>
            <a:ext cx="8137525" cy="41036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kumimoji="0" lang="en-US" altLang="zh-CN" sz="28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是 </a:t>
            </a:r>
            <a:r>
              <a:rPr kumimoji="0" lang="en-US" altLang="zh-CN" sz="28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上的自反关系  </a:t>
            </a:r>
            <a:r>
              <a:rPr kumimoji="0" lang="en-US" altLang="zh-CN" sz="2800" dirty="0">
                <a:latin typeface="+mn-ea"/>
                <a:cs typeface="楷体_GB2312" charset="0"/>
                <a:sym typeface="Symbol" charset="0"/>
              </a:rPr>
              <a:t> 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en-US" altLang="zh-CN" sz="2800" i="1" dirty="0">
                <a:latin typeface="+mn-ea"/>
                <a:cs typeface="Times New Roman" charset="0"/>
                <a:sym typeface="Symbol" charset="0"/>
              </a:rPr>
              <a:t>I</a:t>
            </a:r>
            <a:r>
              <a:rPr kumimoji="0" lang="en-US" altLang="zh-CN" sz="2800" i="1" baseline="-25000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</a:t>
            </a:r>
            <a:r>
              <a:rPr kumimoji="0" lang="en-US" altLang="zh-CN" sz="28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,</a:t>
            </a:r>
          </a:p>
          <a:p>
            <a:pPr lvl="1" algn="ctr">
              <a:lnSpc>
                <a:spcPct val="90000"/>
              </a:lnSpc>
              <a:buFont typeface="Wingdings" charset="0"/>
              <a:buNone/>
            </a:pP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zh-CN" altLang="en-US" sz="2400" dirty="0">
                <a:solidFill>
                  <a:srgbClr val="CC3300"/>
                </a:solidFill>
                <a:latin typeface="+mn-ea"/>
                <a:sym typeface="Symbol" charset="0"/>
              </a:rPr>
              <a:t>这里</a:t>
            </a:r>
            <a:r>
              <a:rPr kumimoji="0" lang="en-US" altLang="zh-CN" sz="2400" i="1" dirty="0">
                <a:solidFill>
                  <a:srgbClr val="CC3300"/>
                </a:solidFill>
                <a:latin typeface="+mn-ea"/>
                <a:cs typeface="Times New Roman" charset="0"/>
                <a:sym typeface="Symbol" charset="0"/>
              </a:rPr>
              <a:t>I</a:t>
            </a:r>
            <a:r>
              <a:rPr kumimoji="0" lang="en-US" altLang="zh-CN" sz="2400" i="1" baseline="-25000" dirty="0">
                <a:solidFill>
                  <a:srgbClr val="CC3300"/>
                </a:solidFill>
                <a:latin typeface="+mn-ea"/>
                <a:cs typeface="Times New Roman" charset="0"/>
                <a:sym typeface="Symbol" charset="0"/>
              </a:rPr>
              <a:t>A</a:t>
            </a:r>
            <a:r>
              <a:rPr kumimoji="0" lang="zh-CN" altLang="en-US" sz="2400" dirty="0">
                <a:solidFill>
                  <a:srgbClr val="CC3300"/>
                </a:solidFill>
                <a:latin typeface="+mn-ea"/>
                <a:sym typeface="Symbol" charset="0"/>
              </a:rPr>
              <a:t>是集合</a:t>
            </a:r>
            <a:r>
              <a:rPr kumimoji="0" lang="en-US" altLang="zh-CN" sz="2400" dirty="0">
                <a:solidFill>
                  <a:srgbClr val="CC3300"/>
                </a:solidFill>
                <a:latin typeface="+mn-ea"/>
                <a:cs typeface="Times New Roman" charset="0"/>
                <a:sym typeface="Symbol" charset="0"/>
              </a:rPr>
              <a:t>A</a:t>
            </a:r>
            <a:r>
              <a:rPr kumimoji="0" lang="zh-CN" altLang="en-US" sz="2400" dirty="0">
                <a:solidFill>
                  <a:srgbClr val="CC3300"/>
                </a:solidFill>
                <a:latin typeface="+mn-ea"/>
                <a:sym typeface="Symbol" charset="0"/>
              </a:rPr>
              <a:t>上的恒等关系</a:t>
            </a:r>
            <a:r>
              <a:rPr kumimoji="0" lang="en-US" altLang="zh-CN" sz="2400" dirty="0">
                <a:solidFill>
                  <a:srgbClr val="CC3300"/>
                </a:solidFill>
                <a:latin typeface="+mn-ea"/>
                <a:cs typeface="Times New Roman" charset="0"/>
                <a:sym typeface="Symbol" charset="0"/>
              </a:rPr>
              <a:t>,</a:t>
            </a:r>
            <a:r>
              <a:rPr kumimoji="0" lang="zh-CN" altLang="en-US" sz="2400" dirty="0">
                <a:solidFill>
                  <a:srgbClr val="CC3300"/>
                </a:solidFill>
                <a:latin typeface="+mn-ea"/>
                <a:sym typeface="Symbol" charset="0"/>
              </a:rPr>
              <a:t>即</a:t>
            </a:r>
            <a:r>
              <a:rPr kumimoji="0" lang="en-US" altLang="zh-CN" sz="2400" dirty="0">
                <a:solidFill>
                  <a:srgbClr val="CC3300"/>
                </a:solidFill>
                <a:latin typeface="+mn-ea"/>
                <a:cs typeface="Times New Roman" charset="0"/>
                <a:sym typeface="Symbol" charset="0"/>
              </a:rPr>
              <a:t>: </a:t>
            </a:r>
            <a:r>
              <a:rPr kumimoji="0" lang="en-US" altLang="zh-CN" sz="2400" i="1" dirty="0">
                <a:solidFill>
                  <a:srgbClr val="CC3300"/>
                </a:solidFill>
                <a:latin typeface="+mn-ea"/>
                <a:cs typeface="Times New Roman" charset="0"/>
                <a:sym typeface="Symbol" charset="0"/>
              </a:rPr>
              <a:t>I</a:t>
            </a:r>
            <a:r>
              <a:rPr kumimoji="0" lang="en-US" altLang="zh-CN" sz="2400" i="1" baseline="-25000" dirty="0">
                <a:solidFill>
                  <a:srgbClr val="CC3300"/>
                </a:solidFill>
                <a:latin typeface="+mn-ea"/>
                <a:cs typeface="Times New Roman" charset="0"/>
                <a:sym typeface="Symbol" charset="0"/>
              </a:rPr>
              <a:t>A</a:t>
            </a:r>
            <a:r>
              <a:rPr kumimoji="0" lang="en-US" altLang="zh-CN" sz="2400" i="1" dirty="0">
                <a:solidFill>
                  <a:srgbClr val="CC3300"/>
                </a:solidFill>
                <a:latin typeface="+mn-ea"/>
                <a:cs typeface="Times New Roman" charset="0"/>
                <a:sym typeface="Symbol" charset="0"/>
              </a:rPr>
              <a:t>=</a:t>
            </a:r>
            <a:r>
              <a:rPr kumimoji="0" lang="en-US" altLang="zh-CN" sz="2400" dirty="0">
                <a:solidFill>
                  <a:srgbClr val="CC3300"/>
                </a:solidFill>
                <a:latin typeface="+mn-ea"/>
                <a:cs typeface="Times New Roman" charset="0"/>
                <a:sym typeface="Symbol" charset="0"/>
              </a:rPr>
              <a:t>{(</a:t>
            </a:r>
            <a:r>
              <a:rPr kumimoji="0" lang="en-US" altLang="zh-CN" sz="2400" i="1" dirty="0" err="1">
                <a:solidFill>
                  <a:srgbClr val="CC3300"/>
                </a:solidFill>
                <a:latin typeface="+mn-ea"/>
                <a:cs typeface="Times New Roman" charset="0"/>
                <a:sym typeface="Symbol" charset="0"/>
              </a:rPr>
              <a:t>a</a:t>
            </a:r>
            <a:r>
              <a:rPr kumimoji="0" lang="en-US" altLang="zh-CN" sz="2400" dirty="0" err="1">
                <a:solidFill>
                  <a:srgbClr val="CC3300"/>
                </a:solidFill>
                <a:latin typeface="+mn-ea"/>
                <a:cs typeface="Times New Roman" charset="0"/>
                <a:sym typeface="Symbol" charset="0"/>
              </a:rPr>
              <a:t>,</a:t>
            </a:r>
            <a:r>
              <a:rPr kumimoji="0" lang="en-US" altLang="zh-CN" sz="2400" i="1" dirty="0" err="1">
                <a:solidFill>
                  <a:srgbClr val="CC3300"/>
                </a:solidFill>
                <a:latin typeface="+mn-ea"/>
                <a:cs typeface="Times New Roman" charset="0"/>
                <a:sym typeface="Symbol" charset="0"/>
              </a:rPr>
              <a:t>a</a:t>
            </a:r>
            <a:r>
              <a:rPr kumimoji="0" lang="en-US" altLang="zh-CN" sz="2400" dirty="0">
                <a:solidFill>
                  <a:srgbClr val="CC3300"/>
                </a:solidFill>
                <a:latin typeface="+mn-ea"/>
                <a:cs typeface="Times New Roman" charset="0"/>
                <a:sym typeface="Symbol" charset="0"/>
              </a:rPr>
              <a:t>)| </a:t>
            </a:r>
            <a:r>
              <a:rPr kumimoji="0" lang="en-US" altLang="zh-CN" sz="2400" i="1" dirty="0" err="1">
                <a:solidFill>
                  <a:srgbClr val="CC3300"/>
                </a:solidFill>
                <a:latin typeface="+mn-ea"/>
                <a:cs typeface="Times New Roman" charset="0"/>
                <a:sym typeface="Symbol" charset="0"/>
              </a:rPr>
              <a:t>a</a:t>
            </a:r>
            <a:r>
              <a:rPr kumimoji="0" lang="en-US" altLang="zh-CN" sz="2400" dirty="0" err="1">
                <a:solidFill>
                  <a:srgbClr val="CC3300"/>
                </a:solidFill>
                <a:latin typeface="+mn-ea"/>
                <a:cs typeface="Times New Roman" charset="0"/>
                <a:sym typeface="Symbol" charset="0"/>
              </a:rPr>
              <a:t></a:t>
            </a:r>
            <a:r>
              <a:rPr kumimoji="0" lang="en-US" altLang="zh-CN" sz="2400" i="1" dirty="0" err="1">
                <a:solidFill>
                  <a:srgbClr val="CC3300"/>
                </a:solidFill>
                <a:latin typeface="+mn-ea"/>
                <a:cs typeface="Times New Roman" charset="0"/>
                <a:sym typeface="Symbol" charset="0"/>
              </a:rPr>
              <a:t>A</a:t>
            </a:r>
            <a:r>
              <a:rPr kumimoji="0" lang="en-US" altLang="zh-CN" sz="2400" dirty="0">
                <a:solidFill>
                  <a:srgbClr val="CC3300"/>
                </a:solidFill>
                <a:latin typeface="+mn-ea"/>
                <a:cs typeface="Times New Roman" charset="0"/>
                <a:sym typeface="Symbol" charset="0"/>
              </a:rPr>
              <a:t> }</a:t>
            </a:r>
          </a:p>
          <a:p>
            <a:pPr lvl="1">
              <a:spcBef>
                <a:spcPct val="60000"/>
              </a:spcBef>
              <a:buFont typeface="Wingdings" charset="0"/>
              <a:buNone/>
            </a:pPr>
            <a:endParaRPr kumimoji="0" lang="en-US" altLang="zh-CN" sz="2400" dirty="0">
              <a:latin typeface="+mn-ea"/>
              <a:cs typeface="宋体" charset="0"/>
              <a:sym typeface="Symbol" charset="0"/>
            </a:endParaRPr>
          </a:p>
          <a:p>
            <a:pPr lvl="1">
              <a:spcBef>
                <a:spcPct val="60000"/>
              </a:spcBef>
              <a:buFont typeface="Wingdings" charset="0"/>
              <a:buNone/>
            </a:pP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直接根据定义证明：</a:t>
            </a:r>
          </a:p>
          <a:p>
            <a:pPr lvl="1">
              <a:spcBef>
                <a:spcPct val="40000"/>
              </a:spcBef>
            </a:pP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 只需证明：对任意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kumimoji="0" lang="en-US" altLang="zh-CN" sz="2400" i="1" dirty="0" err="1">
                <a:latin typeface="+mn-ea"/>
                <a:cs typeface="Times New Roman" charset="0"/>
                <a:sym typeface="Symbol" charset="0"/>
              </a:rPr>
              <a:t>a,b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)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 ，若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kumimoji="0" lang="en-US" altLang="zh-CN" sz="2400" i="1" dirty="0" err="1">
                <a:latin typeface="+mn-ea"/>
                <a:cs typeface="Times New Roman" charset="0"/>
                <a:sym typeface="Symbol" charset="0"/>
              </a:rPr>
              <a:t>a,b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)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I</a:t>
            </a:r>
            <a:r>
              <a:rPr kumimoji="0" lang="en-US" altLang="zh-CN" sz="2400" baseline="-25000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, 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则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kumimoji="0" lang="en-US" altLang="zh-CN" sz="2400" i="1" dirty="0" err="1">
                <a:latin typeface="+mn-ea"/>
                <a:cs typeface="Times New Roman" charset="0"/>
                <a:sym typeface="Symbol" charset="0"/>
              </a:rPr>
              <a:t>a,b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)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</a:p>
          <a:p>
            <a:pPr lvl="1">
              <a:spcBef>
                <a:spcPct val="40000"/>
              </a:spcBef>
            </a:pP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 只需证明：对任意的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, 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若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, 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则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kumimoji="0" lang="en-US" altLang="zh-CN" sz="2400" i="1" dirty="0" err="1">
                <a:latin typeface="+mn-ea"/>
                <a:cs typeface="Times New Roman" charset="0"/>
                <a:sym typeface="Symbol" charset="0"/>
              </a:rPr>
              <a:t>a,a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)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</a:p>
          <a:p>
            <a:pPr lvl="1">
              <a:spcBef>
                <a:spcPct val="40000"/>
              </a:spcBef>
            </a:pPr>
            <a:endParaRPr kumimoji="0" lang="zh-CN" altLang="en-US" dirty="0">
              <a:latin typeface="黑体" charset="0"/>
              <a:ea typeface="宋体" charset="0"/>
              <a:cs typeface="宋体" charset="0"/>
              <a:sym typeface="Symbol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关系的性质：自反性</a:t>
            </a:r>
          </a:p>
        </p:txBody>
      </p:sp>
    </p:spTree>
    <p:extLst>
      <p:ext uri="{BB962C8B-B14F-4D97-AF65-F5344CB8AC3E}">
        <p14:creationId xmlns:p14="http://schemas.microsoft.com/office/powerpoint/2010/main" val="155747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关系的性质：对称性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ct val="35000"/>
              </a:spcBef>
            </a:pPr>
            <a:r>
              <a:rPr lang="zh-CN" altLang="en-US" sz="2800" dirty="0">
                <a:latin typeface="+mn-ea"/>
                <a:cs typeface="Times New Roman" charset="0"/>
              </a:rPr>
              <a:t>集合</a:t>
            </a:r>
            <a:r>
              <a:rPr lang="en-US" altLang="zh-CN" sz="2800" i="1" dirty="0">
                <a:latin typeface="+mn-ea"/>
                <a:cs typeface="Times New Roman" charset="0"/>
              </a:rPr>
              <a:t>A</a:t>
            </a:r>
            <a:r>
              <a:rPr lang="zh-CN" altLang="en-US" sz="2800" dirty="0">
                <a:latin typeface="+mn-ea"/>
                <a:cs typeface="Times New Roman" charset="0"/>
              </a:rPr>
              <a:t>上的关系</a:t>
            </a:r>
            <a:r>
              <a:rPr lang="en-US" altLang="zh-CN" sz="2800" i="1" dirty="0">
                <a:latin typeface="+mn-ea"/>
                <a:cs typeface="Times New Roman" charset="0"/>
              </a:rPr>
              <a:t>R</a:t>
            </a:r>
            <a:r>
              <a:rPr lang="zh-CN" altLang="en-US" sz="2800" dirty="0">
                <a:latin typeface="+mn-ea"/>
                <a:cs typeface="Times New Roman" charset="0"/>
              </a:rPr>
              <a:t>是</a:t>
            </a:r>
            <a:r>
              <a:rPr lang="en-US" altLang="zh-CN" sz="2800" dirty="0">
                <a:latin typeface="+mn-ea"/>
                <a:cs typeface="Times New Roman" charset="0"/>
              </a:rPr>
              <a:t>: </a:t>
            </a:r>
          </a:p>
          <a:p>
            <a:pPr lvl="1">
              <a:spcBef>
                <a:spcPct val="35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+mn-ea"/>
              </a:rPr>
              <a:t>对称的</a:t>
            </a:r>
            <a:r>
              <a:rPr lang="en-US" altLang="zh-CN" sz="2400" dirty="0">
                <a:solidFill>
                  <a:srgbClr val="FF0000"/>
                </a:solidFill>
                <a:latin typeface="+mn-ea"/>
                <a:cs typeface="Times New Roman" charset="0"/>
              </a:rPr>
              <a:t> symmetric</a:t>
            </a:r>
            <a:r>
              <a:rPr lang="en-US" altLang="zh-CN" sz="2400" dirty="0">
                <a:latin typeface="+mn-ea"/>
                <a:cs typeface="Times New Roman" charset="0"/>
              </a:rPr>
              <a:t>：</a:t>
            </a:r>
            <a:r>
              <a:rPr lang="zh-CN" altLang="en-US" sz="2400" dirty="0">
                <a:latin typeface="+mn-ea"/>
              </a:rPr>
              <a:t>定义为：若</a:t>
            </a:r>
            <a:r>
              <a:rPr lang="en-US" altLang="zh-CN" sz="2400" dirty="0">
                <a:latin typeface="+mn-ea"/>
                <a:cs typeface="Times New Roman" charset="0"/>
              </a:rPr>
              <a:t> (</a:t>
            </a:r>
            <a:r>
              <a:rPr lang="en-US" altLang="zh-CN" sz="2400" i="1" dirty="0" err="1">
                <a:latin typeface="+mn-ea"/>
                <a:cs typeface="Times New Roman" charset="0"/>
              </a:rPr>
              <a:t>a</a:t>
            </a:r>
            <a:r>
              <a:rPr lang="en-US" altLang="zh-CN" sz="2400" dirty="0" err="1">
                <a:latin typeface="+mn-ea"/>
                <a:cs typeface="Times New Roman" charset="0"/>
              </a:rPr>
              <a:t>,</a:t>
            </a:r>
            <a:r>
              <a:rPr lang="en-US" altLang="zh-CN" sz="2400" i="1" dirty="0" err="1">
                <a:latin typeface="+mn-ea"/>
                <a:cs typeface="Times New Roman" charset="0"/>
              </a:rPr>
              <a:t>b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, </a:t>
            </a:r>
            <a:r>
              <a:rPr lang="zh-CN" altLang="en-US" sz="2400" dirty="0">
                <a:latin typeface="+mn-ea"/>
                <a:sym typeface="Symbol" charset="0"/>
              </a:rPr>
              <a:t>则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 (</a:t>
            </a:r>
            <a:r>
              <a:rPr lang="en-US" altLang="zh-CN" sz="2400" i="1" dirty="0" err="1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sz="2400" dirty="0" err="1">
                <a:latin typeface="+mn-ea"/>
                <a:cs typeface="Times New Roman" charset="0"/>
                <a:sym typeface="Symbol" charset="0"/>
              </a:rPr>
              <a:t>,</a:t>
            </a:r>
            <a:r>
              <a:rPr lang="en-US" altLang="zh-CN" sz="2400" i="1" dirty="0" err="1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)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  <a:endParaRPr lang="en-US" altLang="zh-CN" sz="2400" dirty="0">
              <a:latin typeface="+mn-ea"/>
              <a:cs typeface="Times New Roman" charset="0"/>
              <a:sym typeface="Symbol" charset="0"/>
            </a:endParaRPr>
          </a:p>
          <a:p>
            <a:pPr lvl="1">
              <a:spcBef>
                <a:spcPct val="35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+mn-ea"/>
                <a:sym typeface="Symbol" charset="0"/>
              </a:rPr>
              <a:t>反对称的</a:t>
            </a:r>
            <a:r>
              <a:rPr lang="en-US" altLang="zh-CN" sz="2400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 anti-~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：</a:t>
            </a:r>
            <a:r>
              <a:rPr lang="zh-CN" altLang="en-US" sz="2400" dirty="0">
                <a:latin typeface="+mn-ea"/>
                <a:sym typeface="Symbol" charset="0"/>
              </a:rPr>
              <a:t>定义为：若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 err="1">
                <a:latin typeface="+mn-ea"/>
                <a:cs typeface="Times New Roman" charset="0"/>
              </a:rPr>
              <a:t>a</a:t>
            </a:r>
            <a:r>
              <a:rPr lang="en-US" altLang="zh-CN" sz="2400" dirty="0" err="1">
                <a:latin typeface="+mn-ea"/>
                <a:cs typeface="Times New Roman" charset="0"/>
              </a:rPr>
              <a:t>,</a:t>
            </a:r>
            <a:r>
              <a:rPr lang="en-US" altLang="zh-CN" sz="2400" i="1" dirty="0" err="1">
                <a:latin typeface="+mn-ea"/>
                <a:cs typeface="Times New Roman" charset="0"/>
              </a:rPr>
              <a:t>b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lang="zh-CN" altLang="en-US" sz="2400" dirty="0">
                <a:latin typeface="+mn-ea"/>
                <a:sym typeface="Symbol" charset="0"/>
              </a:rPr>
              <a:t>且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lang="en-US" altLang="zh-CN" sz="2400" i="1" dirty="0" err="1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sz="2400" dirty="0" err="1">
                <a:latin typeface="+mn-ea"/>
                <a:cs typeface="Times New Roman" charset="0"/>
                <a:sym typeface="Symbol" charset="0"/>
              </a:rPr>
              <a:t>,</a:t>
            </a:r>
            <a:r>
              <a:rPr lang="en-US" altLang="zh-CN" sz="2400" i="1" dirty="0" err="1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)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R 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，</a:t>
            </a:r>
            <a:r>
              <a:rPr lang="zh-CN" altLang="en-US" sz="2400" dirty="0">
                <a:latin typeface="+mn-ea"/>
                <a:sym typeface="Symbol" charset="0"/>
              </a:rPr>
              <a:t>则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=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b</a:t>
            </a:r>
            <a:endParaRPr lang="en-US" altLang="zh-CN" sz="2400" dirty="0">
              <a:latin typeface="+mn-ea"/>
              <a:cs typeface="Times New Roman" charset="0"/>
              <a:sym typeface="Symbol" charset="0"/>
            </a:endParaRPr>
          </a:p>
          <a:p>
            <a:pPr>
              <a:spcBef>
                <a:spcPct val="35000"/>
              </a:spcBef>
            </a:pPr>
            <a:endParaRPr lang="en-US" altLang="zh-CN" sz="2400" dirty="0">
              <a:latin typeface="+mn-ea"/>
              <a:cs typeface="Times New Roman" charset="0"/>
              <a:sym typeface="Symbol" charset="0"/>
            </a:endParaRPr>
          </a:p>
          <a:p>
            <a:pPr>
              <a:spcBef>
                <a:spcPct val="35000"/>
              </a:spcBef>
            </a:pPr>
            <a:r>
              <a:rPr lang="zh-CN" altLang="en-US" sz="2400" dirty="0">
                <a:latin typeface="+mn-ea"/>
                <a:cs typeface="Times New Roman" charset="0"/>
                <a:sym typeface="Symbol" charset="0"/>
              </a:rPr>
              <a:t>设 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={1,2,3}, 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A</a:t>
            </a:r>
            <a:endParaRPr lang="en-US" altLang="zh-CN" sz="2400" dirty="0">
              <a:latin typeface="+mn-ea"/>
              <a:cs typeface="Times New Roman" charset="0"/>
              <a:sym typeface="Symbol" charset="0"/>
            </a:endParaRPr>
          </a:p>
          <a:p>
            <a:pPr lvl="1">
              <a:spcBef>
                <a:spcPct val="35000"/>
              </a:spcBef>
            </a:pP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{(1,1),(1,2),(1,3),(2,1),(3,1),(3,3)} </a:t>
            </a:r>
            <a:r>
              <a:rPr lang="zh-CN" altLang="en-US" sz="2400" dirty="0">
                <a:latin typeface="+mn-ea"/>
                <a:sym typeface="Symbol" charset="0"/>
              </a:rPr>
              <a:t>是对称的</a:t>
            </a:r>
          </a:p>
          <a:p>
            <a:pPr lvl="1">
              <a:spcBef>
                <a:spcPct val="35000"/>
              </a:spcBef>
            </a:pPr>
            <a:r>
              <a:rPr lang="en-US" altLang="zh-CN" sz="2400" dirty="0">
                <a:solidFill>
                  <a:srgbClr val="3333CC"/>
                </a:solidFill>
                <a:latin typeface="+mn-ea"/>
                <a:cs typeface="Times New Roman" charset="0"/>
                <a:sym typeface="Symbol" charset="0"/>
              </a:rPr>
              <a:t>{(1,2),(2,3),(2,2),(3,1)} </a:t>
            </a:r>
            <a:r>
              <a:rPr lang="zh-CN" altLang="en-US" sz="2400" dirty="0">
                <a:solidFill>
                  <a:srgbClr val="3333CC"/>
                </a:solidFill>
                <a:latin typeface="+mn-ea"/>
                <a:sym typeface="Symbol" charset="0"/>
              </a:rPr>
              <a:t>是反对称的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6904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6849</TotalTime>
  <Words>2207</Words>
  <Application>Microsoft Office PowerPoint</Application>
  <PresentationFormat>全屏显示(4:3)</PresentationFormat>
  <Paragraphs>328</Paragraphs>
  <Slides>39</Slides>
  <Notes>27</Notes>
  <HiddenSlides>0</HiddenSlides>
  <MMClips>0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39</vt:i4>
      </vt:variant>
    </vt:vector>
  </HeadingPairs>
  <TitlesOfParts>
    <vt:vector size="58" baseType="lpstr">
      <vt:lpstr>黑体</vt:lpstr>
      <vt:lpstr>华文仿宋</vt:lpstr>
      <vt:lpstr>华文琥珀</vt:lpstr>
      <vt:lpstr>华文楷体</vt:lpstr>
      <vt:lpstr>楷体_GB2312</vt:lpstr>
      <vt:lpstr>宋体</vt:lpstr>
      <vt:lpstr>Arial</vt:lpstr>
      <vt:lpstr>Book Antiqua</vt:lpstr>
      <vt:lpstr>Calibri</vt:lpstr>
      <vt:lpstr>Cambria Math</vt:lpstr>
      <vt:lpstr>Symbol</vt:lpstr>
      <vt:lpstr>Tahoma</vt:lpstr>
      <vt:lpstr>Times New Roman</vt:lpstr>
      <vt:lpstr>Tw Cen MT</vt:lpstr>
      <vt:lpstr>Wingdings</vt:lpstr>
      <vt:lpstr>Wingdings 2</vt:lpstr>
      <vt:lpstr>中性</vt:lpstr>
      <vt:lpstr>Equation</vt:lpstr>
      <vt:lpstr>公式</vt:lpstr>
      <vt:lpstr>关系的性质</vt:lpstr>
      <vt:lpstr>回顾</vt:lpstr>
      <vt:lpstr>本节提要</vt:lpstr>
      <vt:lpstr>关系的定义（回顾）</vt:lpstr>
      <vt:lpstr>关系的表示（回顾）</vt:lpstr>
      <vt:lpstr>关系的性质：自反性</vt:lpstr>
      <vt:lpstr>关系的性质：自反性</vt:lpstr>
      <vt:lpstr>关系的性质：自反性</vt:lpstr>
      <vt:lpstr>关系的性质：对称性</vt:lpstr>
      <vt:lpstr>关系的性质：对称性</vt:lpstr>
      <vt:lpstr>关系的性质：对称性</vt:lpstr>
      <vt:lpstr>关系的性质：对称性</vt:lpstr>
      <vt:lpstr>关系的性质：传递性</vt:lpstr>
      <vt:lpstr>关系的性质：传递性</vt:lpstr>
      <vt:lpstr>关系的性质：传递性</vt:lpstr>
      <vt:lpstr>例</vt:lpstr>
      <vt:lpstr>一些常用关系的性质</vt:lpstr>
      <vt:lpstr>关系运算与性质的保持</vt:lpstr>
      <vt:lpstr>本节提要</vt:lpstr>
      <vt:lpstr>“闭包”</vt:lpstr>
      <vt:lpstr>关系的闭包：一般概念</vt:lpstr>
      <vt:lpstr>自反闭包的定义</vt:lpstr>
      <vt:lpstr>自反闭包的计算公式</vt:lpstr>
      <vt:lpstr>对称闭包的计算公式</vt:lpstr>
      <vt:lpstr>连通关系</vt:lpstr>
      <vt:lpstr>传递闭包</vt:lpstr>
      <vt:lpstr>例：利用公式证明闭包相等</vt:lpstr>
      <vt:lpstr>例：用定义证明有关闭包的性质</vt:lpstr>
      <vt:lpstr>闭包的存在vs可计算</vt:lpstr>
      <vt:lpstr>有限集合上的传递闭包</vt:lpstr>
      <vt:lpstr>用矩阵乘法计算传递闭包</vt:lpstr>
      <vt:lpstr>例</vt:lpstr>
      <vt:lpstr>求传递闭包的Warshall算法</vt:lpstr>
      <vt:lpstr>求传递闭包的Warshall算法</vt:lpstr>
      <vt:lpstr>Warshall算法</vt:lpstr>
      <vt:lpstr>Warshall算法</vt:lpstr>
      <vt:lpstr>PowerPoint 演示文稿</vt:lpstr>
      <vt:lpstr>本节小结</vt:lpstr>
      <vt:lpstr>作业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247</cp:revision>
  <dcterms:created xsi:type="dcterms:W3CDTF">2016-02-22T01:45:17Z</dcterms:created>
  <dcterms:modified xsi:type="dcterms:W3CDTF">2024-04-15T10:17:42Z</dcterms:modified>
</cp:coreProperties>
</file>