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46"/>
  </p:notesMasterIdLst>
  <p:sldIdLst>
    <p:sldId id="275" r:id="rId2"/>
    <p:sldId id="337" r:id="rId3"/>
    <p:sldId id="306" r:id="rId4"/>
    <p:sldId id="341" r:id="rId5"/>
    <p:sldId id="342" r:id="rId6"/>
    <p:sldId id="343" r:id="rId7"/>
    <p:sldId id="344" r:id="rId8"/>
    <p:sldId id="345" r:id="rId9"/>
    <p:sldId id="346" r:id="rId10"/>
    <p:sldId id="347" r:id="rId11"/>
    <p:sldId id="348" r:id="rId12"/>
    <p:sldId id="349" r:id="rId13"/>
    <p:sldId id="350" r:id="rId14"/>
    <p:sldId id="351" r:id="rId15"/>
    <p:sldId id="352" r:id="rId16"/>
    <p:sldId id="354" r:id="rId17"/>
    <p:sldId id="307" r:id="rId18"/>
    <p:sldId id="308" r:id="rId19"/>
    <p:sldId id="309" r:id="rId20"/>
    <p:sldId id="310" r:id="rId21"/>
    <p:sldId id="336" r:id="rId22"/>
    <p:sldId id="311" r:id="rId23"/>
    <p:sldId id="312" r:id="rId24"/>
    <p:sldId id="313" r:id="rId25"/>
    <p:sldId id="314" r:id="rId26"/>
    <p:sldId id="315" r:id="rId27"/>
    <p:sldId id="316" r:id="rId28"/>
    <p:sldId id="317" r:id="rId29"/>
    <p:sldId id="318" r:id="rId30"/>
    <p:sldId id="319" r:id="rId31"/>
    <p:sldId id="320" r:id="rId32"/>
    <p:sldId id="321" r:id="rId33"/>
    <p:sldId id="322" r:id="rId34"/>
    <p:sldId id="323" r:id="rId35"/>
    <p:sldId id="324" r:id="rId36"/>
    <p:sldId id="325" r:id="rId37"/>
    <p:sldId id="327" r:id="rId38"/>
    <p:sldId id="329" r:id="rId39"/>
    <p:sldId id="330" r:id="rId40"/>
    <p:sldId id="331" r:id="rId41"/>
    <p:sldId id="332" r:id="rId42"/>
    <p:sldId id="333" r:id="rId43"/>
    <p:sldId id="356" r:id="rId44"/>
    <p:sldId id="335" r:id="rId4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AFA28B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88" autoAdjust="0"/>
    <p:restoredTop sz="82927" autoAdjust="0"/>
  </p:normalViewPr>
  <p:slideViewPr>
    <p:cSldViewPr>
      <p:cViewPr varScale="1">
        <p:scale>
          <a:sx n="137" d="100"/>
          <a:sy n="137" d="100"/>
        </p:scale>
        <p:origin x="2372" y="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19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5D12D003-7211-448E-B5DB-F8B4A204C4B2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12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42475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FC51AB7-ABCB-4EF4-929D-B4EF45CCFD58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13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4716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5E61017D-B80D-4E69-959D-59BB3133DDFA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14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85658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B4B7F29-146E-467F-B8B2-C67137A88563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15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72420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57717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dirty="0"/>
              <a:t>Partially ordered set.</a:t>
            </a:r>
            <a:endParaRPr kumimoji="0"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14290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7810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51165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dirty="0"/>
              <a:t>最小元：他比所有人都小；极小元：没人比他更小</a:t>
            </a:r>
            <a:endParaRPr kumimoji="0"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0398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1647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29D51CB-589E-4DDF-9D10-4D11C10A3F8D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4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 dirty="0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56250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054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22904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格的性质：交换律、结合律、幂等律、吸收率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916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5854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kumimoji="0" lang="en-US" altLang="zh-CN" dirty="0"/>
              <a:t>1</a:t>
            </a:r>
            <a:r>
              <a:rPr kumimoji="0" lang="zh-CN" altLang="en-US" dirty="0"/>
              <a:t>是，交并</a:t>
            </a:r>
            <a:r>
              <a:rPr kumimoji="0" lang="en-US" altLang="zh-CN" dirty="0"/>
              <a:t>-&gt;</a:t>
            </a:r>
            <a:r>
              <a:rPr kumimoji="0" lang="zh-CN" altLang="en-US" dirty="0"/>
              <a:t>幂集格</a:t>
            </a:r>
            <a:endParaRPr kumimoji="0" lang="en-US" altLang="zh-CN" dirty="0"/>
          </a:p>
          <a:p>
            <a:pPr eaLnBrk="1" hangingPunct="1"/>
            <a:r>
              <a:rPr kumimoji="0" lang="en-US" altLang="zh-CN" dirty="0"/>
              <a:t>2</a:t>
            </a:r>
            <a:r>
              <a:rPr kumimoji="0" lang="zh-CN" altLang="en-US" dirty="0"/>
              <a:t>是，</a:t>
            </a:r>
            <a:r>
              <a:rPr kumimoji="0" lang="en-US" altLang="zh-CN" dirty="0"/>
              <a:t>max{</a:t>
            </a:r>
            <a:r>
              <a:rPr kumimoji="0" lang="en-US" altLang="zh-CN" dirty="0" err="1"/>
              <a:t>x,y</a:t>
            </a:r>
            <a:r>
              <a:rPr kumimoji="0" lang="en-US" altLang="zh-CN" dirty="0"/>
              <a:t>},min{</a:t>
            </a:r>
            <a:r>
              <a:rPr kumimoji="0" lang="en-US" altLang="zh-CN" dirty="0" err="1"/>
              <a:t>x,y</a:t>
            </a:r>
            <a:r>
              <a:rPr kumimoji="0" lang="en-US" altLang="zh-CN" dirty="0"/>
              <a:t>}</a:t>
            </a:r>
          </a:p>
          <a:p>
            <a:pPr eaLnBrk="1" hangingPunct="1"/>
            <a:r>
              <a:rPr kumimoji="0" lang="en-US" altLang="zh-CN" dirty="0"/>
              <a:t>3</a:t>
            </a:r>
            <a:r>
              <a:rPr kumimoji="0" lang="zh-CN" altLang="en-US" dirty="0"/>
              <a:t>皆不是：</a:t>
            </a:r>
            <a:r>
              <a:rPr kumimoji="0" lang="en-US" altLang="zh-CN" dirty="0"/>
              <a:t>ab</a:t>
            </a:r>
            <a:r>
              <a:rPr kumimoji="0" lang="zh-CN" altLang="en-US" dirty="0"/>
              <a:t>无最大下界，</a:t>
            </a:r>
            <a:r>
              <a:rPr kumimoji="0" lang="en-US" altLang="zh-CN" dirty="0" err="1"/>
              <a:t>bd</a:t>
            </a:r>
            <a:r>
              <a:rPr kumimoji="0" lang="zh-CN" altLang="en-US" dirty="0"/>
              <a:t>无最小上界，</a:t>
            </a:r>
            <a:r>
              <a:rPr kumimoji="0" lang="en-US" altLang="zh-CN" dirty="0" err="1"/>
              <a:t>bc</a:t>
            </a:r>
            <a:r>
              <a:rPr kumimoji="0" lang="zh-CN" altLang="en-US" dirty="0"/>
              <a:t>无最小上界，</a:t>
            </a:r>
            <a:r>
              <a:rPr kumimoji="0" lang="en-US" altLang="zh-CN" dirty="0"/>
              <a:t>ag</a:t>
            </a:r>
            <a:r>
              <a:rPr kumimoji="0" lang="zh-CN" altLang="en-US" dirty="0"/>
              <a:t>无最大下界</a:t>
            </a:r>
            <a:endParaRPr kumimoji="0"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5485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00B2725-ADF4-4715-838E-6F443E229C87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5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426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FB3C72F-B7B9-4020-A6D9-539C6AA1ED1B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6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220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21BB442-813A-405C-8E9A-BE3A50EB6A29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7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4670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A62C1CAC-8037-477E-89EB-8EB6CDF8A2A1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8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6728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A62C1CAC-8037-477E-89EB-8EB6CDF8A2A1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9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kumimoji="0" lang="en-US" altLang="zh-CN" dirty="0">
                <a:ea typeface="黑体" panose="02010609060101010101" pitchFamily="49" charset="-122"/>
              </a:rPr>
              <a:t>0</a:t>
            </a:r>
            <a:r>
              <a:rPr kumimoji="0" lang="zh-CN" altLang="en-US" dirty="0">
                <a:ea typeface="黑体" panose="02010609060101010101" pitchFamily="49" charset="-122"/>
              </a:rPr>
              <a:t>映射到</a:t>
            </a:r>
            <a:r>
              <a:rPr kumimoji="0" lang="en-US" altLang="zh-CN" dirty="0">
                <a:ea typeface="黑体" panose="02010609060101010101" pitchFamily="49" charset="-122"/>
              </a:rPr>
              <a:t>[0]</a:t>
            </a:r>
            <a:r>
              <a:rPr kumimoji="0" lang="zh-CN" altLang="en-US" dirty="0">
                <a:ea typeface="黑体" panose="02010609060101010101" pitchFamily="49" charset="-122"/>
              </a:rPr>
              <a:t>，</a:t>
            </a:r>
            <a:r>
              <a:rPr kumimoji="0" lang="en-US" altLang="zh-CN" dirty="0">
                <a:ea typeface="黑体" panose="02010609060101010101" pitchFamily="49" charset="-122"/>
              </a:rPr>
              <a:t>n</a:t>
            </a:r>
            <a:r>
              <a:rPr kumimoji="0" lang="zh-CN" altLang="en-US" dirty="0">
                <a:ea typeface="黑体" panose="02010609060101010101" pitchFamily="49" charset="-122"/>
              </a:rPr>
              <a:t>映射到</a:t>
            </a:r>
            <a:r>
              <a:rPr kumimoji="0" lang="en-US" altLang="zh-CN" dirty="0">
                <a:ea typeface="黑体" panose="02010609060101010101" pitchFamily="49" charset="-122"/>
              </a:rPr>
              <a:t>[2n-1]</a:t>
            </a:r>
          </a:p>
        </p:txBody>
      </p:sp>
    </p:spTree>
    <p:extLst>
      <p:ext uri="{BB962C8B-B14F-4D97-AF65-F5344CB8AC3E}">
        <p14:creationId xmlns:p14="http://schemas.microsoft.com/office/powerpoint/2010/main" val="29833434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1756B25B-8E1D-48CF-B685-8CDF1C4E97FF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10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 dirty="0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683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B101D514-EA06-4F83-8A0B-C2F8214473F5}" type="slidenum">
              <a:rPr lang="zh-CN" altLang="en-US" sz="1200">
                <a:latin typeface="Tahoma" panose="020B0604030504040204" pitchFamily="34" charset="0"/>
                <a:ea typeface="黑体" panose="02010609060101010101" pitchFamily="49" charset="-122"/>
              </a:rPr>
              <a:pPr/>
              <a:t>11</a:t>
            </a:fld>
            <a:endParaRPr lang="en-US" altLang="zh-CN" sz="1200"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 dirty="0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8459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9E921B-24E9-4F6B-9E9E-2BD3C87AD0C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09432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z="6000" dirty="0">
                <a:latin typeface="+mj-ea"/>
              </a:rPr>
              <a:t>等价关系与偏序关系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reeform 3"/>
          <p:cNvSpPr>
            <a:spLocks/>
          </p:cNvSpPr>
          <p:nvPr/>
        </p:nvSpPr>
        <p:spPr bwMode="auto">
          <a:xfrm>
            <a:off x="684213" y="2276475"/>
            <a:ext cx="2870200" cy="3635375"/>
          </a:xfrm>
          <a:custGeom>
            <a:avLst/>
            <a:gdLst>
              <a:gd name="T0" fmla="*/ 2147483647 w 1808"/>
              <a:gd name="T1" fmla="*/ 2147483647 h 2290"/>
              <a:gd name="T2" fmla="*/ 2147483647 w 1808"/>
              <a:gd name="T3" fmla="*/ 2147483647 h 2290"/>
              <a:gd name="T4" fmla="*/ 2147483647 w 1808"/>
              <a:gd name="T5" fmla="*/ 2147483647 h 2290"/>
              <a:gd name="T6" fmla="*/ 2147483647 w 1808"/>
              <a:gd name="T7" fmla="*/ 2147483647 h 2290"/>
              <a:gd name="T8" fmla="*/ 2147483647 w 1808"/>
              <a:gd name="T9" fmla="*/ 2147483647 h 2290"/>
              <a:gd name="T10" fmla="*/ 2147483647 w 1808"/>
              <a:gd name="T11" fmla="*/ 2147483647 h 2290"/>
              <a:gd name="T12" fmla="*/ 2147483647 w 1808"/>
              <a:gd name="T13" fmla="*/ 2147483647 h 2290"/>
              <a:gd name="T14" fmla="*/ 2147483647 w 1808"/>
              <a:gd name="T15" fmla="*/ 2147483647 h 2290"/>
              <a:gd name="T16" fmla="*/ 2147483647 w 1808"/>
              <a:gd name="T17" fmla="*/ 2147483647 h 2290"/>
              <a:gd name="T18" fmla="*/ 2147483647 w 1808"/>
              <a:gd name="T19" fmla="*/ 2147483647 h 2290"/>
              <a:gd name="T20" fmla="*/ 2147483647 w 1808"/>
              <a:gd name="T21" fmla="*/ 2147483647 h 2290"/>
              <a:gd name="T22" fmla="*/ 2147483647 w 1808"/>
              <a:gd name="T23" fmla="*/ 2147483647 h 2290"/>
              <a:gd name="T24" fmla="*/ 0 w 1808"/>
              <a:gd name="T25" fmla="*/ 2147483647 h 2290"/>
              <a:gd name="T26" fmla="*/ 2147483647 w 1808"/>
              <a:gd name="T27" fmla="*/ 2147483647 h 2290"/>
              <a:gd name="T28" fmla="*/ 2147483647 w 1808"/>
              <a:gd name="T29" fmla="*/ 2147483647 h 2290"/>
              <a:gd name="T30" fmla="*/ 2147483647 w 1808"/>
              <a:gd name="T31" fmla="*/ 2147483647 h 2290"/>
              <a:gd name="T32" fmla="*/ 2147483647 w 1808"/>
              <a:gd name="T33" fmla="*/ 2147483647 h 2290"/>
              <a:gd name="T34" fmla="*/ 2147483647 w 1808"/>
              <a:gd name="T35" fmla="*/ 2147483647 h 2290"/>
              <a:gd name="T36" fmla="*/ 2147483647 w 1808"/>
              <a:gd name="T37" fmla="*/ 2147483647 h 2290"/>
              <a:gd name="T38" fmla="*/ 2147483647 w 1808"/>
              <a:gd name="T39" fmla="*/ 2147483647 h 2290"/>
              <a:gd name="T40" fmla="*/ 2147483647 w 1808"/>
              <a:gd name="T41" fmla="*/ 2147483647 h 2290"/>
              <a:gd name="T42" fmla="*/ 2147483647 w 1808"/>
              <a:gd name="T43" fmla="*/ 2147483647 h 2290"/>
              <a:gd name="T44" fmla="*/ 2147483647 w 1808"/>
              <a:gd name="T45" fmla="*/ 2147483647 h 2290"/>
              <a:gd name="T46" fmla="*/ 2147483647 w 1808"/>
              <a:gd name="T47" fmla="*/ 2147483647 h 2290"/>
              <a:gd name="T48" fmla="*/ 2147483647 w 1808"/>
              <a:gd name="T49" fmla="*/ 2147483647 h 2290"/>
              <a:gd name="T50" fmla="*/ 2147483647 w 1808"/>
              <a:gd name="T51" fmla="*/ 2147483647 h 2290"/>
              <a:gd name="T52" fmla="*/ 2147483647 w 1808"/>
              <a:gd name="T53" fmla="*/ 2147483647 h 2290"/>
              <a:gd name="T54" fmla="*/ 2147483647 w 1808"/>
              <a:gd name="T55" fmla="*/ 2147483647 h 2290"/>
              <a:gd name="T56" fmla="*/ 2147483647 w 1808"/>
              <a:gd name="T57" fmla="*/ 2147483647 h 2290"/>
              <a:gd name="T58" fmla="*/ 2147483647 w 1808"/>
              <a:gd name="T59" fmla="*/ 2147483647 h 2290"/>
              <a:gd name="T60" fmla="*/ 2147483647 w 1808"/>
              <a:gd name="T61" fmla="*/ 2147483647 h 2290"/>
              <a:gd name="T62" fmla="*/ 2147483647 w 1808"/>
              <a:gd name="T63" fmla="*/ 2147483647 h 2290"/>
              <a:gd name="T64" fmla="*/ 2147483647 w 1808"/>
              <a:gd name="T65" fmla="*/ 2147483647 h 2290"/>
              <a:gd name="T66" fmla="*/ 2147483647 w 1808"/>
              <a:gd name="T67" fmla="*/ 2147483647 h 2290"/>
              <a:gd name="T68" fmla="*/ 2147483647 w 1808"/>
              <a:gd name="T69" fmla="*/ 2147483647 h 2290"/>
              <a:gd name="T70" fmla="*/ 2147483647 w 1808"/>
              <a:gd name="T71" fmla="*/ 2147483647 h 229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808"/>
              <a:gd name="T109" fmla="*/ 0 h 2290"/>
              <a:gd name="T110" fmla="*/ 1808 w 1808"/>
              <a:gd name="T111" fmla="*/ 2290 h 2290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808" h="2290">
                <a:moveTo>
                  <a:pt x="927" y="112"/>
                </a:moveTo>
                <a:cubicBezTo>
                  <a:pt x="836" y="122"/>
                  <a:pt x="773" y="196"/>
                  <a:pt x="693" y="220"/>
                </a:cubicBezTo>
                <a:cubicBezTo>
                  <a:pt x="644" y="235"/>
                  <a:pt x="585" y="247"/>
                  <a:pt x="540" y="256"/>
                </a:cubicBezTo>
                <a:cubicBezTo>
                  <a:pt x="502" y="264"/>
                  <a:pt x="469" y="289"/>
                  <a:pt x="432" y="301"/>
                </a:cubicBezTo>
                <a:cubicBezTo>
                  <a:pt x="420" y="310"/>
                  <a:pt x="409" y="321"/>
                  <a:pt x="396" y="328"/>
                </a:cubicBezTo>
                <a:cubicBezTo>
                  <a:pt x="388" y="333"/>
                  <a:pt x="376" y="330"/>
                  <a:pt x="369" y="337"/>
                </a:cubicBezTo>
                <a:cubicBezTo>
                  <a:pt x="354" y="352"/>
                  <a:pt x="333" y="391"/>
                  <a:pt x="333" y="391"/>
                </a:cubicBezTo>
                <a:cubicBezTo>
                  <a:pt x="309" y="509"/>
                  <a:pt x="331" y="455"/>
                  <a:pt x="270" y="553"/>
                </a:cubicBezTo>
                <a:cubicBezTo>
                  <a:pt x="253" y="580"/>
                  <a:pt x="219" y="592"/>
                  <a:pt x="198" y="616"/>
                </a:cubicBezTo>
                <a:cubicBezTo>
                  <a:pt x="163" y="657"/>
                  <a:pt x="138" y="706"/>
                  <a:pt x="108" y="751"/>
                </a:cubicBezTo>
                <a:cubicBezTo>
                  <a:pt x="37" y="858"/>
                  <a:pt x="21" y="996"/>
                  <a:pt x="9" y="1120"/>
                </a:cubicBezTo>
                <a:cubicBezTo>
                  <a:pt x="18" y="1189"/>
                  <a:pt x="34" y="1209"/>
                  <a:pt x="45" y="1273"/>
                </a:cubicBezTo>
                <a:cubicBezTo>
                  <a:pt x="30" y="1363"/>
                  <a:pt x="41" y="1451"/>
                  <a:pt x="0" y="1534"/>
                </a:cubicBezTo>
                <a:cubicBezTo>
                  <a:pt x="8" y="1716"/>
                  <a:pt x="13" y="1807"/>
                  <a:pt x="81" y="1957"/>
                </a:cubicBezTo>
                <a:cubicBezTo>
                  <a:pt x="85" y="1967"/>
                  <a:pt x="118" y="2038"/>
                  <a:pt x="135" y="2047"/>
                </a:cubicBezTo>
                <a:cubicBezTo>
                  <a:pt x="174" y="2068"/>
                  <a:pt x="221" y="2073"/>
                  <a:pt x="261" y="2092"/>
                </a:cubicBezTo>
                <a:cubicBezTo>
                  <a:pt x="482" y="2198"/>
                  <a:pt x="295" y="2133"/>
                  <a:pt x="387" y="2164"/>
                </a:cubicBezTo>
                <a:cubicBezTo>
                  <a:pt x="430" y="2228"/>
                  <a:pt x="472" y="2275"/>
                  <a:pt x="549" y="2290"/>
                </a:cubicBezTo>
                <a:cubicBezTo>
                  <a:pt x="692" y="2282"/>
                  <a:pt x="833" y="2262"/>
                  <a:pt x="972" y="2227"/>
                </a:cubicBezTo>
                <a:cubicBezTo>
                  <a:pt x="1008" y="2179"/>
                  <a:pt x="1068" y="2046"/>
                  <a:pt x="1116" y="2020"/>
                </a:cubicBezTo>
                <a:cubicBezTo>
                  <a:pt x="1211" y="1968"/>
                  <a:pt x="1246" y="1963"/>
                  <a:pt x="1323" y="1912"/>
                </a:cubicBezTo>
                <a:cubicBezTo>
                  <a:pt x="1345" y="1878"/>
                  <a:pt x="1367" y="1844"/>
                  <a:pt x="1377" y="1804"/>
                </a:cubicBezTo>
                <a:cubicBezTo>
                  <a:pt x="1387" y="1765"/>
                  <a:pt x="1388" y="1707"/>
                  <a:pt x="1422" y="1678"/>
                </a:cubicBezTo>
                <a:cubicBezTo>
                  <a:pt x="1451" y="1653"/>
                  <a:pt x="1479" y="1640"/>
                  <a:pt x="1512" y="1624"/>
                </a:cubicBezTo>
                <a:cubicBezTo>
                  <a:pt x="1527" y="1605"/>
                  <a:pt x="1533" y="1580"/>
                  <a:pt x="1548" y="1561"/>
                </a:cubicBezTo>
                <a:cubicBezTo>
                  <a:pt x="1573" y="1531"/>
                  <a:pt x="1612" y="1509"/>
                  <a:pt x="1638" y="1480"/>
                </a:cubicBezTo>
                <a:cubicBezTo>
                  <a:pt x="1664" y="1451"/>
                  <a:pt x="1724" y="1340"/>
                  <a:pt x="1737" y="1309"/>
                </a:cubicBezTo>
                <a:cubicBezTo>
                  <a:pt x="1765" y="1238"/>
                  <a:pt x="1782" y="1084"/>
                  <a:pt x="1782" y="1084"/>
                </a:cubicBezTo>
                <a:cubicBezTo>
                  <a:pt x="1794" y="897"/>
                  <a:pt x="1808" y="714"/>
                  <a:pt x="1791" y="526"/>
                </a:cubicBezTo>
                <a:cubicBezTo>
                  <a:pt x="1786" y="469"/>
                  <a:pt x="1739" y="415"/>
                  <a:pt x="1719" y="364"/>
                </a:cubicBezTo>
                <a:cubicBezTo>
                  <a:pt x="1716" y="322"/>
                  <a:pt x="1716" y="280"/>
                  <a:pt x="1710" y="238"/>
                </a:cubicBezTo>
                <a:cubicBezTo>
                  <a:pt x="1698" y="158"/>
                  <a:pt x="1604" y="79"/>
                  <a:pt x="1539" y="40"/>
                </a:cubicBezTo>
                <a:cubicBezTo>
                  <a:pt x="1419" y="49"/>
                  <a:pt x="1316" y="42"/>
                  <a:pt x="1197" y="22"/>
                </a:cubicBezTo>
                <a:cubicBezTo>
                  <a:pt x="1185" y="16"/>
                  <a:pt x="1174" y="6"/>
                  <a:pt x="1161" y="4"/>
                </a:cubicBezTo>
                <a:cubicBezTo>
                  <a:pt x="1131" y="0"/>
                  <a:pt x="1098" y="31"/>
                  <a:pt x="1071" y="40"/>
                </a:cubicBezTo>
                <a:cubicBezTo>
                  <a:pt x="1049" y="73"/>
                  <a:pt x="956" y="83"/>
                  <a:pt x="927" y="112"/>
                </a:cubicBezTo>
                <a:close/>
              </a:path>
            </a:pathLst>
          </a:custGeom>
          <a:gradFill rotWithShape="0">
            <a:gsLst>
              <a:gs pos="0">
                <a:srgbClr val="FFFF99"/>
              </a:gs>
              <a:gs pos="100000">
                <a:srgbClr val="767647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CC6600"/>
            </a:solidFill>
            <a:round/>
            <a:headEnd/>
            <a:tailEnd/>
          </a:ln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72707" name="Freeform 4"/>
          <p:cNvSpPr>
            <a:spLocks/>
          </p:cNvSpPr>
          <p:nvPr/>
        </p:nvSpPr>
        <p:spPr bwMode="auto">
          <a:xfrm>
            <a:off x="741363" y="3678238"/>
            <a:ext cx="1771650" cy="447675"/>
          </a:xfrm>
          <a:custGeom>
            <a:avLst/>
            <a:gdLst>
              <a:gd name="T0" fmla="*/ 0 w 1116"/>
              <a:gd name="T1" fmla="*/ 2147483647 h 282"/>
              <a:gd name="T2" fmla="*/ 2147483647 w 1116"/>
              <a:gd name="T3" fmla="*/ 2147483647 h 282"/>
              <a:gd name="T4" fmla="*/ 2147483647 w 1116"/>
              <a:gd name="T5" fmla="*/ 2147483647 h 282"/>
              <a:gd name="T6" fmla="*/ 2147483647 w 1116"/>
              <a:gd name="T7" fmla="*/ 2147483647 h 282"/>
              <a:gd name="T8" fmla="*/ 0 60000 65536"/>
              <a:gd name="T9" fmla="*/ 0 60000 65536"/>
              <a:gd name="T10" fmla="*/ 0 60000 65536"/>
              <a:gd name="T11" fmla="*/ 0 60000 65536"/>
              <a:gd name="T12" fmla="*/ 0 w 1116"/>
              <a:gd name="T13" fmla="*/ 0 h 282"/>
              <a:gd name="T14" fmla="*/ 1116 w 1116"/>
              <a:gd name="T15" fmla="*/ 282 h 28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16" h="282">
                <a:moveTo>
                  <a:pt x="0" y="201"/>
                </a:moveTo>
                <a:cubicBezTo>
                  <a:pt x="128" y="241"/>
                  <a:pt x="257" y="282"/>
                  <a:pt x="369" y="255"/>
                </a:cubicBezTo>
                <a:cubicBezTo>
                  <a:pt x="481" y="228"/>
                  <a:pt x="551" y="78"/>
                  <a:pt x="675" y="39"/>
                </a:cubicBezTo>
                <a:cubicBezTo>
                  <a:pt x="799" y="0"/>
                  <a:pt x="957" y="10"/>
                  <a:pt x="1116" y="2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72708" name="Freeform 5"/>
          <p:cNvSpPr>
            <a:spLocks/>
          </p:cNvSpPr>
          <p:nvPr/>
        </p:nvSpPr>
        <p:spPr bwMode="auto">
          <a:xfrm>
            <a:off x="1390650" y="3902075"/>
            <a:ext cx="993775" cy="1652588"/>
          </a:xfrm>
          <a:custGeom>
            <a:avLst/>
            <a:gdLst>
              <a:gd name="T0" fmla="*/ 2147483647 w 653"/>
              <a:gd name="T1" fmla="*/ 0 h 1077"/>
              <a:gd name="T2" fmla="*/ 2147483647 w 653"/>
              <a:gd name="T3" fmla="*/ 2147483647 h 1077"/>
              <a:gd name="T4" fmla="*/ 2147483647 w 653"/>
              <a:gd name="T5" fmla="*/ 2147483647 h 1077"/>
              <a:gd name="T6" fmla="*/ 2147483647 w 653"/>
              <a:gd name="T7" fmla="*/ 2147483647 h 1077"/>
              <a:gd name="T8" fmla="*/ 2147483647 w 653"/>
              <a:gd name="T9" fmla="*/ 2147483647 h 1077"/>
              <a:gd name="T10" fmla="*/ 2147483647 w 653"/>
              <a:gd name="T11" fmla="*/ 2147483647 h 1077"/>
              <a:gd name="T12" fmla="*/ 2147483647 w 653"/>
              <a:gd name="T13" fmla="*/ 2147483647 h 10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3"/>
              <a:gd name="T22" fmla="*/ 0 h 1077"/>
              <a:gd name="T23" fmla="*/ 653 w 653"/>
              <a:gd name="T24" fmla="*/ 1077 h 10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3" h="1077">
                <a:moveTo>
                  <a:pt x="146" y="0"/>
                </a:moveTo>
                <a:cubicBezTo>
                  <a:pt x="255" y="68"/>
                  <a:pt x="364" y="137"/>
                  <a:pt x="347" y="222"/>
                </a:cubicBezTo>
                <a:cubicBezTo>
                  <a:pt x="330" y="307"/>
                  <a:pt x="82" y="417"/>
                  <a:pt x="41" y="510"/>
                </a:cubicBezTo>
                <a:cubicBezTo>
                  <a:pt x="0" y="603"/>
                  <a:pt x="80" y="699"/>
                  <a:pt x="104" y="780"/>
                </a:cubicBezTo>
                <a:cubicBezTo>
                  <a:pt x="128" y="861"/>
                  <a:pt x="118" y="960"/>
                  <a:pt x="185" y="996"/>
                </a:cubicBezTo>
                <a:cubicBezTo>
                  <a:pt x="252" y="1032"/>
                  <a:pt x="431" y="983"/>
                  <a:pt x="509" y="996"/>
                </a:cubicBezTo>
                <a:cubicBezTo>
                  <a:pt x="587" y="1009"/>
                  <a:pt x="620" y="1043"/>
                  <a:pt x="653" y="107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72709" name="Freeform 6"/>
          <p:cNvSpPr>
            <a:spLocks/>
          </p:cNvSpPr>
          <p:nvPr/>
        </p:nvSpPr>
        <p:spPr bwMode="auto">
          <a:xfrm>
            <a:off x="2043113" y="2301875"/>
            <a:ext cx="1312862" cy="2252663"/>
          </a:xfrm>
          <a:custGeom>
            <a:avLst/>
            <a:gdLst>
              <a:gd name="T0" fmla="*/ 2147483647 w 791"/>
              <a:gd name="T1" fmla="*/ 0 h 1455"/>
              <a:gd name="T2" fmla="*/ 2147483647 w 791"/>
              <a:gd name="T3" fmla="*/ 2147483647 h 1455"/>
              <a:gd name="T4" fmla="*/ 2147483647 w 791"/>
              <a:gd name="T5" fmla="*/ 2147483647 h 1455"/>
              <a:gd name="T6" fmla="*/ 2147483647 w 791"/>
              <a:gd name="T7" fmla="*/ 2147483647 h 1455"/>
              <a:gd name="T8" fmla="*/ 2147483647 w 791"/>
              <a:gd name="T9" fmla="*/ 2147483647 h 1455"/>
              <a:gd name="T10" fmla="*/ 2147483647 w 791"/>
              <a:gd name="T11" fmla="*/ 2147483647 h 1455"/>
              <a:gd name="T12" fmla="*/ 2147483647 w 791"/>
              <a:gd name="T13" fmla="*/ 2147483647 h 145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91"/>
              <a:gd name="T22" fmla="*/ 0 h 1455"/>
              <a:gd name="T23" fmla="*/ 791 w 791"/>
              <a:gd name="T24" fmla="*/ 1455 h 145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91" h="1455">
                <a:moveTo>
                  <a:pt x="248" y="0"/>
                </a:moveTo>
                <a:cubicBezTo>
                  <a:pt x="124" y="192"/>
                  <a:pt x="0" y="384"/>
                  <a:pt x="8" y="528"/>
                </a:cubicBezTo>
                <a:cubicBezTo>
                  <a:pt x="16" y="672"/>
                  <a:pt x="264" y="784"/>
                  <a:pt x="296" y="864"/>
                </a:cubicBezTo>
                <a:cubicBezTo>
                  <a:pt x="328" y="944"/>
                  <a:pt x="200" y="936"/>
                  <a:pt x="200" y="1008"/>
                </a:cubicBezTo>
                <a:cubicBezTo>
                  <a:pt x="200" y="1080"/>
                  <a:pt x="224" y="1240"/>
                  <a:pt x="296" y="1296"/>
                </a:cubicBezTo>
                <a:cubicBezTo>
                  <a:pt x="368" y="1352"/>
                  <a:pt x="550" y="1318"/>
                  <a:pt x="632" y="1344"/>
                </a:cubicBezTo>
                <a:cubicBezTo>
                  <a:pt x="714" y="1370"/>
                  <a:pt x="752" y="1412"/>
                  <a:pt x="791" y="145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72710" name="Freeform 7"/>
          <p:cNvSpPr>
            <a:spLocks/>
          </p:cNvSpPr>
          <p:nvPr/>
        </p:nvSpPr>
        <p:spPr bwMode="auto">
          <a:xfrm>
            <a:off x="2217738" y="2716213"/>
            <a:ext cx="1295400" cy="1095375"/>
          </a:xfrm>
          <a:custGeom>
            <a:avLst/>
            <a:gdLst>
              <a:gd name="T0" fmla="*/ 0 w 834"/>
              <a:gd name="T1" fmla="*/ 0 h 699"/>
              <a:gd name="T2" fmla="*/ 2147483647 w 834"/>
              <a:gd name="T3" fmla="*/ 2147483647 h 699"/>
              <a:gd name="T4" fmla="*/ 2147483647 w 834"/>
              <a:gd name="T5" fmla="*/ 2147483647 h 699"/>
              <a:gd name="T6" fmla="*/ 2147483647 w 834"/>
              <a:gd name="T7" fmla="*/ 2147483647 h 699"/>
              <a:gd name="T8" fmla="*/ 0 60000 65536"/>
              <a:gd name="T9" fmla="*/ 0 60000 65536"/>
              <a:gd name="T10" fmla="*/ 0 60000 65536"/>
              <a:gd name="T11" fmla="*/ 0 60000 65536"/>
              <a:gd name="T12" fmla="*/ 0 w 834"/>
              <a:gd name="T13" fmla="*/ 0 h 699"/>
              <a:gd name="T14" fmla="*/ 834 w 834"/>
              <a:gd name="T15" fmla="*/ 699 h 69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34" h="699">
                <a:moveTo>
                  <a:pt x="0" y="0"/>
                </a:moveTo>
                <a:cubicBezTo>
                  <a:pt x="158" y="35"/>
                  <a:pt x="317" y="71"/>
                  <a:pt x="402" y="159"/>
                </a:cubicBezTo>
                <a:cubicBezTo>
                  <a:pt x="487" y="247"/>
                  <a:pt x="438" y="438"/>
                  <a:pt x="510" y="528"/>
                </a:cubicBezTo>
                <a:cubicBezTo>
                  <a:pt x="582" y="618"/>
                  <a:pt x="708" y="658"/>
                  <a:pt x="834" y="69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72711" name="Freeform 8"/>
          <p:cNvSpPr>
            <a:spLocks/>
          </p:cNvSpPr>
          <p:nvPr/>
        </p:nvSpPr>
        <p:spPr bwMode="auto">
          <a:xfrm>
            <a:off x="827088" y="4897438"/>
            <a:ext cx="614362" cy="542925"/>
          </a:xfrm>
          <a:custGeom>
            <a:avLst/>
            <a:gdLst>
              <a:gd name="T0" fmla="*/ 2147483647 w 387"/>
              <a:gd name="T1" fmla="*/ 0 h 342"/>
              <a:gd name="T2" fmla="*/ 2147483647 w 387"/>
              <a:gd name="T3" fmla="*/ 2147483647 h 342"/>
              <a:gd name="T4" fmla="*/ 2147483647 w 387"/>
              <a:gd name="T5" fmla="*/ 2147483647 h 342"/>
              <a:gd name="T6" fmla="*/ 0 w 387"/>
              <a:gd name="T7" fmla="*/ 2147483647 h 342"/>
              <a:gd name="T8" fmla="*/ 0 60000 65536"/>
              <a:gd name="T9" fmla="*/ 0 60000 65536"/>
              <a:gd name="T10" fmla="*/ 0 60000 65536"/>
              <a:gd name="T11" fmla="*/ 0 60000 65536"/>
              <a:gd name="T12" fmla="*/ 0 w 387"/>
              <a:gd name="T13" fmla="*/ 0 h 342"/>
              <a:gd name="T14" fmla="*/ 387 w 387"/>
              <a:gd name="T15" fmla="*/ 342 h 34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7" h="342">
                <a:moveTo>
                  <a:pt x="387" y="0"/>
                </a:moveTo>
                <a:cubicBezTo>
                  <a:pt x="320" y="55"/>
                  <a:pt x="253" y="110"/>
                  <a:pt x="216" y="162"/>
                </a:cubicBezTo>
                <a:cubicBezTo>
                  <a:pt x="179" y="214"/>
                  <a:pt x="198" y="288"/>
                  <a:pt x="162" y="315"/>
                </a:cubicBezTo>
                <a:cubicBezTo>
                  <a:pt x="126" y="342"/>
                  <a:pt x="25" y="324"/>
                  <a:pt x="0" y="32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72712" name="Text Box 9"/>
          <p:cNvSpPr txBox="1">
            <a:spLocks noChangeArrowheads="1"/>
          </p:cNvSpPr>
          <p:nvPr/>
        </p:nvSpPr>
        <p:spPr bwMode="auto">
          <a:xfrm>
            <a:off x="1350963" y="3006725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i="1">
                <a:latin typeface="+mn-ea"/>
                <a:ea typeface="+mn-ea"/>
              </a:rPr>
              <a:t>A</a:t>
            </a:r>
            <a:r>
              <a:rPr lang="en-US" altLang="zh-CN" baseline="-25000">
                <a:latin typeface="+mn-ea"/>
                <a:ea typeface="+mn-ea"/>
              </a:rPr>
              <a:t>1</a:t>
            </a:r>
            <a:endParaRPr lang="en-US" altLang="zh-CN" i="1">
              <a:latin typeface="+mn-ea"/>
              <a:ea typeface="+mn-ea"/>
            </a:endParaRPr>
          </a:p>
        </p:txBody>
      </p:sp>
      <p:sp>
        <p:nvSpPr>
          <p:cNvPr id="72713" name="Text Box 10"/>
          <p:cNvSpPr txBox="1">
            <a:spLocks noChangeArrowheads="1"/>
          </p:cNvSpPr>
          <p:nvPr/>
        </p:nvSpPr>
        <p:spPr bwMode="auto">
          <a:xfrm>
            <a:off x="2798763" y="2549525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i="1">
                <a:latin typeface="+mn-ea"/>
                <a:ea typeface="+mn-ea"/>
              </a:rPr>
              <a:t>A</a:t>
            </a:r>
            <a:r>
              <a:rPr lang="en-US" altLang="zh-CN" baseline="-25000">
                <a:latin typeface="+mn-ea"/>
                <a:ea typeface="+mn-ea"/>
              </a:rPr>
              <a:t>6</a:t>
            </a:r>
            <a:endParaRPr lang="en-US" altLang="zh-CN" i="1">
              <a:latin typeface="+mn-ea"/>
              <a:ea typeface="+mn-ea"/>
            </a:endParaRPr>
          </a:p>
        </p:txBody>
      </p:sp>
      <p:sp>
        <p:nvSpPr>
          <p:cNvPr id="72714" name="Text Box 11"/>
          <p:cNvSpPr txBox="1">
            <a:spLocks noChangeArrowheads="1"/>
          </p:cNvSpPr>
          <p:nvPr/>
        </p:nvSpPr>
        <p:spPr bwMode="auto">
          <a:xfrm>
            <a:off x="2646363" y="3616325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i="1">
                <a:latin typeface="+mn-ea"/>
                <a:ea typeface="+mn-ea"/>
              </a:rPr>
              <a:t>A</a:t>
            </a:r>
            <a:r>
              <a:rPr lang="en-US" altLang="zh-CN" baseline="-25000">
                <a:latin typeface="+mn-ea"/>
                <a:ea typeface="+mn-ea"/>
              </a:rPr>
              <a:t>5</a:t>
            </a:r>
            <a:endParaRPr lang="en-US" altLang="zh-CN" i="1">
              <a:latin typeface="+mn-ea"/>
              <a:ea typeface="+mn-ea"/>
            </a:endParaRPr>
          </a:p>
        </p:txBody>
      </p:sp>
      <p:sp>
        <p:nvSpPr>
          <p:cNvPr id="72715" name="Text Box 12"/>
          <p:cNvSpPr txBox="1">
            <a:spLocks noChangeArrowheads="1"/>
          </p:cNvSpPr>
          <p:nvPr/>
        </p:nvSpPr>
        <p:spPr bwMode="auto">
          <a:xfrm>
            <a:off x="1960563" y="4454525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i="1">
                <a:latin typeface="+mn-ea"/>
                <a:ea typeface="+mn-ea"/>
              </a:rPr>
              <a:t>A</a:t>
            </a:r>
            <a:r>
              <a:rPr lang="en-US" altLang="zh-CN" baseline="-25000">
                <a:latin typeface="+mn-ea"/>
                <a:ea typeface="+mn-ea"/>
              </a:rPr>
              <a:t>4</a:t>
            </a:r>
            <a:endParaRPr lang="en-US" altLang="zh-CN" i="1">
              <a:latin typeface="+mn-ea"/>
              <a:ea typeface="+mn-ea"/>
            </a:endParaRPr>
          </a:p>
        </p:txBody>
      </p:sp>
      <p:sp>
        <p:nvSpPr>
          <p:cNvPr id="72716" name="Text Box 13"/>
          <p:cNvSpPr txBox="1">
            <a:spLocks noChangeArrowheads="1"/>
          </p:cNvSpPr>
          <p:nvPr/>
        </p:nvSpPr>
        <p:spPr bwMode="auto">
          <a:xfrm>
            <a:off x="1427163" y="5368925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i="1">
                <a:latin typeface="+mn-ea"/>
                <a:ea typeface="+mn-ea"/>
              </a:rPr>
              <a:t>A</a:t>
            </a:r>
            <a:r>
              <a:rPr lang="en-US" altLang="zh-CN" baseline="-25000">
                <a:latin typeface="+mn-ea"/>
                <a:ea typeface="+mn-ea"/>
              </a:rPr>
              <a:t>3</a:t>
            </a:r>
            <a:endParaRPr lang="en-US" altLang="zh-CN" i="1">
              <a:latin typeface="+mn-ea"/>
              <a:ea typeface="+mn-ea"/>
            </a:endParaRPr>
          </a:p>
        </p:txBody>
      </p:sp>
      <p:sp>
        <p:nvSpPr>
          <p:cNvPr id="72717" name="Text Box 14"/>
          <p:cNvSpPr txBox="1">
            <a:spLocks noChangeArrowheads="1"/>
          </p:cNvSpPr>
          <p:nvPr/>
        </p:nvSpPr>
        <p:spPr bwMode="auto">
          <a:xfrm>
            <a:off x="893763" y="4225925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i="1">
                <a:latin typeface="+mn-ea"/>
                <a:ea typeface="+mn-ea"/>
              </a:rPr>
              <a:t>A</a:t>
            </a:r>
            <a:r>
              <a:rPr lang="en-US" altLang="zh-CN" baseline="-25000">
                <a:latin typeface="+mn-ea"/>
                <a:ea typeface="+mn-ea"/>
              </a:rPr>
              <a:t>2</a:t>
            </a:r>
            <a:endParaRPr lang="en-US" altLang="zh-CN" i="1">
              <a:latin typeface="+mn-ea"/>
              <a:ea typeface="+mn-ea"/>
            </a:endParaRPr>
          </a:p>
        </p:txBody>
      </p:sp>
      <p:sp>
        <p:nvSpPr>
          <p:cNvPr id="72718" name="Text Box 15"/>
          <p:cNvSpPr txBox="1">
            <a:spLocks noChangeArrowheads="1"/>
          </p:cNvSpPr>
          <p:nvPr/>
        </p:nvSpPr>
        <p:spPr bwMode="auto">
          <a:xfrm>
            <a:off x="1046163" y="2168525"/>
            <a:ext cx="762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b="1" i="1">
                <a:latin typeface="+mn-ea"/>
                <a:ea typeface="+mn-ea"/>
              </a:rPr>
              <a:t>A</a:t>
            </a:r>
          </a:p>
        </p:txBody>
      </p:sp>
      <p:sp>
        <p:nvSpPr>
          <p:cNvPr id="72719" name="Text Box 16"/>
          <p:cNvSpPr txBox="1">
            <a:spLocks noChangeArrowheads="1"/>
          </p:cNvSpPr>
          <p:nvPr/>
        </p:nvSpPr>
        <p:spPr bwMode="auto">
          <a:xfrm>
            <a:off x="3995738" y="1989138"/>
            <a:ext cx="4572000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b="1" dirty="0">
                <a:latin typeface="+mn-ea"/>
                <a:ea typeface="+mn-ea"/>
              </a:rPr>
              <a:t>集合</a:t>
            </a:r>
            <a:r>
              <a:rPr lang="en-US" altLang="zh-CN" b="1" dirty="0">
                <a:latin typeface="+mn-ea"/>
                <a:ea typeface="+mn-ea"/>
              </a:rPr>
              <a:t>A</a:t>
            </a:r>
            <a:r>
              <a:rPr lang="zh-CN" altLang="en-US" b="1" dirty="0">
                <a:latin typeface="+mn-ea"/>
                <a:ea typeface="+mn-ea"/>
              </a:rPr>
              <a:t>的</a:t>
            </a: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 划分</a:t>
            </a:r>
            <a:r>
              <a:rPr lang="en-US" altLang="zh-CN" b="1" dirty="0">
                <a:latin typeface="+mn-ea"/>
                <a:ea typeface="+mn-ea"/>
              </a:rPr>
              <a:t>, </a:t>
            </a:r>
            <a:r>
              <a:rPr lang="en-US" altLang="zh-CN" b="1" i="1" dirty="0">
                <a:latin typeface="+mn-ea"/>
                <a:ea typeface="+mn-ea"/>
                <a:sym typeface="Symbol" panose="05050102010706020507" pitchFamily="18" charset="2"/>
              </a:rPr>
              <a:t>,</a:t>
            </a:r>
            <a:r>
              <a:rPr lang="en-US" altLang="zh-CN" b="1" dirty="0">
                <a:latin typeface="+mn-ea"/>
                <a:ea typeface="+mn-ea"/>
              </a:rPr>
              <a:t> </a:t>
            </a:r>
            <a:r>
              <a:rPr lang="zh-CN" altLang="en-US" b="1" dirty="0">
                <a:latin typeface="+mn-ea"/>
                <a:ea typeface="+mn-ea"/>
              </a:rPr>
              <a:t>是</a:t>
            </a:r>
            <a:r>
              <a:rPr lang="en-US" altLang="zh-CN" b="1" dirty="0">
                <a:latin typeface="+mn-ea"/>
                <a:ea typeface="+mn-ea"/>
              </a:rPr>
              <a:t>A</a:t>
            </a:r>
            <a:r>
              <a:rPr lang="zh-CN" altLang="en-US" b="1" dirty="0">
                <a:latin typeface="+mn-ea"/>
                <a:ea typeface="+mn-ea"/>
              </a:rPr>
              <a:t>的一组非空子集的集合，即 </a:t>
            </a:r>
            <a:r>
              <a:rPr lang="zh-CN" altLang="en-US" b="1" i="1" dirty="0">
                <a:latin typeface="+mn-ea"/>
                <a:ea typeface="+mn-ea"/>
                <a:sym typeface="Symbol" panose="05050102010706020507" pitchFamily="18" charset="2"/>
              </a:rPr>
              <a:t></a:t>
            </a:r>
            <a:r>
              <a:rPr lang="zh-CN" altLang="en-US" b="1" dirty="0">
                <a:latin typeface="+mn-ea"/>
                <a:ea typeface="+mn-ea"/>
                <a:sym typeface="Symbol" panose="05050102010706020507" pitchFamily="18" charset="2"/>
              </a:rPr>
              <a:t></a:t>
            </a:r>
            <a:r>
              <a:rPr lang="en-US" altLang="zh-CN" b="1" dirty="0">
                <a:latin typeface="+mn-ea"/>
                <a:ea typeface="+mn-ea"/>
                <a:sym typeface="Symbol" panose="05050102010706020507" pitchFamily="18" charset="2"/>
              </a:rPr>
              <a:t>(</a:t>
            </a:r>
            <a:r>
              <a:rPr lang="en-US" altLang="zh-CN" b="1" i="1" dirty="0">
                <a:latin typeface="+mn-ea"/>
                <a:ea typeface="+mn-ea"/>
                <a:sym typeface="Symbol" panose="05050102010706020507" pitchFamily="18" charset="2"/>
              </a:rPr>
              <a:t>A</a:t>
            </a:r>
            <a:r>
              <a:rPr lang="en-US" altLang="zh-CN" b="1" dirty="0">
                <a:latin typeface="+mn-ea"/>
                <a:ea typeface="+mn-ea"/>
                <a:sym typeface="Symbol" panose="05050102010706020507" pitchFamily="18" charset="2"/>
              </a:rPr>
              <a:t>), </a:t>
            </a:r>
            <a:r>
              <a:rPr lang="zh-CN" altLang="en-US" b="1" dirty="0">
                <a:latin typeface="+mn-ea"/>
                <a:ea typeface="+mn-ea"/>
                <a:sym typeface="Symbol" panose="05050102010706020507" pitchFamily="18" charset="2"/>
              </a:rPr>
              <a:t>且满足： </a:t>
            </a:r>
          </a:p>
          <a:p>
            <a:pPr>
              <a:spcBef>
                <a:spcPct val="20000"/>
              </a:spcBef>
            </a:pPr>
            <a:r>
              <a:rPr lang="en-US" altLang="zh-CN" b="1" dirty="0">
                <a:latin typeface="+mn-ea"/>
                <a:ea typeface="+mn-ea"/>
                <a:sym typeface="Symbol" panose="05050102010706020507" pitchFamily="18" charset="2"/>
              </a:rPr>
              <a:t>1. </a:t>
            </a:r>
            <a:r>
              <a:rPr lang="zh-CN" altLang="en-US" b="1" dirty="0">
                <a:latin typeface="+mn-ea"/>
                <a:ea typeface="+mn-ea"/>
                <a:sym typeface="Symbol" panose="05050102010706020507" pitchFamily="18" charset="2"/>
              </a:rPr>
              <a:t>对任意 </a:t>
            </a:r>
            <a:r>
              <a:rPr lang="en-US" altLang="zh-CN" b="1" i="1" dirty="0" err="1">
                <a:latin typeface="+mn-ea"/>
                <a:ea typeface="+mn-ea"/>
                <a:sym typeface="Symbol" panose="05050102010706020507" pitchFamily="18" charset="2"/>
              </a:rPr>
              <a:t>x</a:t>
            </a:r>
            <a:r>
              <a:rPr lang="en-US" altLang="zh-CN" b="1" dirty="0" err="1">
                <a:latin typeface="+mn-ea"/>
                <a:ea typeface="+mn-ea"/>
                <a:sym typeface="Symbol" panose="05050102010706020507" pitchFamily="18" charset="2"/>
              </a:rPr>
              <a:t></a:t>
            </a:r>
            <a:r>
              <a:rPr lang="en-US" altLang="zh-CN" b="1" i="1" dirty="0" err="1">
                <a:latin typeface="+mn-ea"/>
                <a:ea typeface="+mn-ea"/>
                <a:sym typeface="Symbol" panose="05050102010706020507" pitchFamily="18" charset="2"/>
              </a:rPr>
              <a:t>A</a:t>
            </a:r>
            <a:r>
              <a:rPr lang="en-US" altLang="zh-CN" b="1" dirty="0">
                <a:latin typeface="+mn-ea"/>
                <a:ea typeface="+mn-ea"/>
                <a:sym typeface="Symbol" panose="05050102010706020507" pitchFamily="18" charset="2"/>
              </a:rPr>
              <a:t>, </a:t>
            </a:r>
            <a:r>
              <a:rPr lang="zh-CN" altLang="en-US" b="1" dirty="0">
                <a:latin typeface="+mn-ea"/>
                <a:ea typeface="+mn-ea"/>
                <a:sym typeface="Symbol" panose="05050102010706020507" pitchFamily="18" charset="2"/>
              </a:rPr>
              <a:t>存在某个 </a:t>
            </a:r>
            <a:r>
              <a:rPr lang="en-US" altLang="zh-CN" b="1" i="1" dirty="0">
                <a:latin typeface="+mn-ea"/>
                <a:ea typeface="+mn-ea"/>
                <a:sym typeface="Symbol" panose="05050102010706020507" pitchFamily="18" charset="2"/>
              </a:rPr>
              <a:t>A</a:t>
            </a:r>
            <a:r>
              <a:rPr lang="en-US" altLang="zh-CN" b="1" i="1" baseline="-25000" dirty="0">
                <a:latin typeface="+mn-ea"/>
                <a:ea typeface="+mn-ea"/>
                <a:sym typeface="Symbol" panose="05050102010706020507" pitchFamily="18" charset="2"/>
              </a:rPr>
              <a:t>i</a:t>
            </a:r>
            <a:r>
              <a:rPr lang="en-US" altLang="zh-CN" b="1" dirty="0">
                <a:latin typeface="+mn-ea"/>
                <a:ea typeface="+mn-ea"/>
                <a:sym typeface="Symbol" panose="05050102010706020507" pitchFamily="18" charset="2"/>
              </a:rPr>
              <a:t></a:t>
            </a:r>
            <a:r>
              <a:rPr lang="en-US" altLang="zh-CN" b="1" i="1" dirty="0">
                <a:latin typeface="+mn-ea"/>
                <a:ea typeface="+mn-ea"/>
                <a:sym typeface="Symbol" panose="05050102010706020507" pitchFamily="18" charset="2"/>
              </a:rPr>
              <a:t>, </a:t>
            </a:r>
            <a:r>
              <a:rPr lang="zh-CN" altLang="en-US" b="1" dirty="0">
                <a:latin typeface="+mn-ea"/>
                <a:ea typeface="+mn-ea"/>
                <a:sym typeface="Symbol" panose="05050102010706020507" pitchFamily="18" charset="2"/>
              </a:rPr>
              <a:t>使得 </a:t>
            </a:r>
            <a:r>
              <a:rPr lang="en-US" altLang="zh-CN" b="1" i="1" dirty="0" err="1">
                <a:latin typeface="+mn-ea"/>
                <a:ea typeface="+mn-ea"/>
                <a:sym typeface="Symbol" panose="05050102010706020507" pitchFamily="18" charset="2"/>
              </a:rPr>
              <a:t>x</a:t>
            </a:r>
            <a:r>
              <a:rPr lang="en-US" altLang="zh-CN" b="1" dirty="0" err="1">
                <a:latin typeface="+mn-ea"/>
                <a:ea typeface="+mn-ea"/>
                <a:sym typeface="Symbol" panose="05050102010706020507" pitchFamily="18" charset="2"/>
              </a:rPr>
              <a:t></a:t>
            </a:r>
            <a:r>
              <a:rPr lang="en-US" altLang="zh-CN" b="1" i="1" dirty="0" err="1">
                <a:latin typeface="+mn-ea"/>
                <a:ea typeface="+mn-ea"/>
                <a:sym typeface="Symbol" panose="05050102010706020507" pitchFamily="18" charset="2"/>
              </a:rPr>
              <a:t>A</a:t>
            </a:r>
            <a:r>
              <a:rPr lang="en-US" altLang="zh-CN" b="1" i="1" baseline="-25000" dirty="0" err="1">
                <a:latin typeface="+mn-ea"/>
                <a:ea typeface="+mn-ea"/>
                <a:sym typeface="Symbol" panose="05050102010706020507" pitchFamily="18" charset="2"/>
              </a:rPr>
              <a:t>i</a:t>
            </a:r>
            <a:r>
              <a:rPr lang="en-US" altLang="zh-CN" b="1" dirty="0">
                <a:latin typeface="+mn-ea"/>
                <a:ea typeface="+mn-ea"/>
                <a:sym typeface="Symbol" panose="05050102010706020507" pitchFamily="18" charset="2"/>
              </a:rPr>
              <a:t>. </a:t>
            </a:r>
          </a:p>
        </p:txBody>
      </p:sp>
      <p:graphicFrame>
        <p:nvGraphicFramePr>
          <p:cNvPr id="72720" name="Object 17"/>
          <p:cNvGraphicFramePr>
            <a:graphicFrameLocks noChangeAspect="1"/>
          </p:cNvGraphicFramePr>
          <p:nvPr>
            <p:extLst/>
          </p:nvPr>
        </p:nvGraphicFramePr>
        <p:xfrm>
          <a:off x="5076825" y="4076700"/>
          <a:ext cx="17526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Equation" r:id="rId4" imgW="799753" imgH="342751" progId="Equation.3">
                  <p:embed/>
                </p:oleObj>
              </mc:Choice>
              <mc:Fallback>
                <p:oleObj name="Equation" r:id="rId4" imgW="799753" imgH="342751" progId="Equation.3">
                  <p:embed/>
                  <p:pic>
                    <p:nvPicPr>
                      <p:cNvPr id="7272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4076700"/>
                        <a:ext cx="17526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21" name="Text Box 18"/>
          <p:cNvSpPr txBox="1">
            <a:spLocks noChangeArrowheads="1"/>
          </p:cNvSpPr>
          <p:nvPr/>
        </p:nvSpPr>
        <p:spPr bwMode="auto">
          <a:xfrm>
            <a:off x="4040832" y="4724400"/>
            <a:ext cx="4419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b="1" dirty="0">
                <a:latin typeface="+mn-ea"/>
                <a:ea typeface="+mn-ea"/>
              </a:rPr>
              <a:t>2. </a:t>
            </a:r>
            <a:r>
              <a:rPr lang="zh-CN" altLang="en-US" b="1" dirty="0">
                <a:latin typeface="+mn-ea"/>
                <a:ea typeface="+mn-ea"/>
              </a:rPr>
              <a:t>对任意 </a:t>
            </a:r>
            <a:r>
              <a:rPr lang="en-US" altLang="zh-CN" b="1" i="1" dirty="0">
                <a:latin typeface="+mn-ea"/>
                <a:ea typeface="+mn-ea"/>
              </a:rPr>
              <a:t>A</a:t>
            </a:r>
            <a:r>
              <a:rPr lang="en-US" altLang="zh-CN" b="1" baseline="-25000" dirty="0">
                <a:latin typeface="+mn-ea"/>
                <a:ea typeface="+mn-ea"/>
              </a:rPr>
              <a:t>i</a:t>
            </a:r>
            <a:r>
              <a:rPr lang="en-US" altLang="zh-CN" b="1" dirty="0">
                <a:latin typeface="+mn-ea"/>
                <a:ea typeface="+mn-ea"/>
              </a:rPr>
              <a:t>,</a:t>
            </a:r>
            <a:r>
              <a:rPr lang="en-US" altLang="zh-CN" b="1" i="1" dirty="0">
                <a:latin typeface="+mn-ea"/>
                <a:ea typeface="+mn-ea"/>
              </a:rPr>
              <a:t> </a:t>
            </a:r>
            <a:r>
              <a:rPr lang="en-US" altLang="zh-CN" b="1" i="1" dirty="0" err="1">
                <a:latin typeface="+mn-ea"/>
                <a:ea typeface="+mn-ea"/>
              </a:rPr>
              <a:t>A</a:t>
            </a:r>
            <a:r>
              <a:rPr lang="en-US" altLang="zh-CN" b="1" baseline="-25000" dirty="0" err="1">
                <a:latin typeface="+mn-ea"/>
                <a:ea typeface="+mn-ea"/>
              </a:rPr>
              <a:t>j</a:t>
            </a:r>
            <a:r>
              <a:rPr lang="en-US" altLang="zh-CN" b="1" dirty="0">
                <a:latin typeface="+mn-ea"/>
                <a:ea typeface="+mn-ea"/>
                <a:sym typeface="Symbol" panose="05050102010706020507" pitchFamily="18" charset="2"/>
              </a:rPr>
              <a:t></a:t>
            </a:r>
            <a:r>
              <a:rPr lang="en-US" altLang="zh-CN" b="1" i="1" dirty="0">
                <a:latin typeface="+mn-ea"/>
                <a:ea typeface="+mn-ea"/>
                <a:sym typeface="Symbol" panose="05050102010706020507" pitchFamily="18" charset="2"/>
              </a:rPr>
              <a:t>,</a:t>
            </a:r>
            <a:r>
              <a:rPr lang="en-US" altLang="zh-CN" b="1" dirty="0">
                <a:latin typeface="+mn-ea"/>
                <a:ea typeface="+mn-ea"/>
              </a:rPr>
              <a:t> </a:t>
            </a:r>
            <a:r>
              <a:rPr lang="zh-CN" altLang="en-US" b="1" dirty="0">
                <a:latin typeface="+mn-ea"/>
                <a:ea typeface="+mn-ea"/>
              </a:rPr>
              <a:t>如果 </a:t>
            </a:r>
            <a:r>
              <a:rPr lang="en-US" altLang="zh-CN" b="1" dirty="0" err="1">
                <a:latin typeface="+mn-ea"/>
                <a:ea typeface="+mn-ea"/>
              </a:rPr>
              <a:t>i</a:t>
            </a:r>
            <a:r>
              <a:rPr lang="en-US" altLang="zh-CN" b="1" dirty="0" err="1">
                <a:latin typeface="+mn-ea"/>
                <a:ea typeface="+mn-ea"/>
                <a:sym typeface="Symbol" panose="05050102010706020507" pitchFamily="18" charset="2"/>
              </a:rPr>
              <a:t>j</a:t>
            </a:r>
            <a:r>
              <a:rPr lang="en-US" altLang="zh-CN" b="1" dirty="0">
                <a:latin typeface="+mn-ea"/>
                <a:ea typeface="+mn-ea"/>
                <a:sym typeface="Symbol" panose="05050102010706020507" pitchFamily="18" charset="2"/>
              </a:rPr>
              <a:t>, </a:t>
            </a:r>
            <a:r>
              <a:rPr lang="zh-CN" altLang="en-US" b="1" dirty="0">
                <a:latin typeface="+mn-ea"/>
                <a:ea typeface="+mn-ea"/>
                <a:sym typeface="Symbol" panose="05050102010706020507" pitchFamily="18" charset="2"/>
              </a:rPr>
              <a:t>则：</a:t>
            </a:r>
            <a:endParaRPr lang="zh-CN" altLang="en-US" b="1" dirty="0">
              <a:latin typeface="+mn-ea"/>
              <a:ea typeface="+mn-ea"/>
            </a:endParaRPr>
          </a:p>
        </p:txBody>
      </p:sp>
      <p:graphicFrame>
        <p:nvGraphicFramePr>
          <p:cNvPr id="72722" name="Object 19"/>
          <p:cNvGraphicFramePr>
            <a:graphicFrameLocks noChangeAspect="1"/>
          </p:cNvGraphicFramePr>
          <p:nvPr>
            <p:extLst/>
          </p:nvPr>
        </p:nvGraphicFramePr>
        <p:xfrm>
          <a:off x="5364163" y="5589588"/>
          <a:ext cx="16002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Equation" r:id="rId6" imgW="698500" imgH="241300" progId="Equation.3">
                  <p:embed/>
                </p:oleObj>
              </mc:Choice>
              <mc:Fallback>
                <p:oleObj name="Equation" r:id="rId6" imgW="698500" imgH="241300" progId="Equation.3">
                  <p:embed/>
                  <p:pic>
                    <p:nvPicPr>
                      <p:cNvPr id="72722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163" y="5589588"/>
                        <a:ext cx="16002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ea"/>
                <a:ea typeface="+mn-ea"/>
              </a:rPr>
              <a:t>集合的划分</a:t>
            </a:r>
          </a:p>
        </p:txBody>
      </p:sp>
    </p:spTree>
    <p:extLst>
      <p:ext uri="{BB962C8B-B14F-4D97-AF65-F5344CB8AC3E}">
        <p14:creationId xmlns:p14="http://schemas.microsoft.com/office/powerpoint/2010/main" val="1797390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3"/>
          <p:cNvSpPr>
            <a:spLocks noGrp="1" noChangeArrowheads="1"/>
          </p:cNvSpPr>
          <p:nvPr>
            <p:ph type="title"/>
          </p:nvPr>
        </p:nvSpPr>
        <p:spPr>
          <a:xfrm>
            <a:off x="611188" y="144240"/>
            <a:ext cx="8001000" cy="1052512"/>
          </a:xfrm>
        </p:spPr>
        <p:txBody>
          <a:bodyPr/>
          <a:lstStyle/>
          <a:p>
            <a:r>
              <a:rPr lang="zh-CN" altLang="en-US" sz="4300" dirty="0">
                <a:latin typeface="+mn-ea"/>
              </a:rPr>
              <a:t>商集即划分</a:t>
            </a:r>
            <a:endParaRPr lang="zh-CN" altLang="en-US" sz="4300" dirty="0">
              <a:latin typeface="+mn-ea"/>
              <a:ea typeface="+mn-ea"/>
            </a:endParaRPr>
          </a:p>
        </p:txBody>
      </p:sp>
      <p:sp>
        <p:nvSpPr>
          <p:cNvPr id="26628" name="Rectangle 4"/>
          <p:cNvSpPr>
            <a:spLocks noGrp="1" noChangeArrowheads="1"/>
          </p:cNvSpPr>
          <p:nvPr>
            <p:ph idx="1"/>
          </p:nvPr>
        </p:nvSpPr>
        <p:spPr>
          <a:xfrm>
            <a:off x="468313" y="1700213"/>
            <a:ext cx="7991475" cy="4465091"/>
          </a:xfrm>
        </p:spPr>
        <p:txBody>
          <a:bodyPr>
            <a:normAutofit/>
          </a:bodyPr>
          <a:lstStyle/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假设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是集合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A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上的等价关系，给定</a:t>
            </a:r>
            <a:r>
              <a:rPr lang="en-US" altLang="zh-CN" sz="2800" i="1" dirty="0" err="1">
                <a:latin typeface="+mn-ea"/>
                <a:cs typeface="Times New Roman" panose="02020603050405020304" pitchFamily="18" charset="0"/>
              </a:rPr>
              <a:t>a</a:t>
            </a:r>
            <a:r>
              <a:rPr lang="en-US" altLang="zh-CN" sz="28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8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是由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 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所诱导的等价类。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Q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={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x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)|</a:t>
            </a:r>
            <a:r>
              <a:rPr lang="en-US" altLang="zh-CN" sz="2800" i="1" dirty="0" err="1">
                <a:latin typeface="+mn-ea"/>
                <a:cs typeface="Times New Roman" panose="02020603050405020304" pitchFamily="18" charset="0"/>
              </a:rPr>
              <a:t>x</a:t>
            </a:r>
            <a:r>
              <a:rPr lang="en-US" altLang="zh-CN" sz="28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8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}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是相应的商集。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即证明：这样的商集即是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A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的一个划分：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400" dirty="0">
                <a:latin typeface="+mn-ea"/>
              </a:rPr>
              <a:t>对任意 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</a:rPr>
              <a:t>a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</a:rPr>
              <a:t>a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(a) 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是自反的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</a:p>
          <a:p>
            <a:pPr lvl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对任意 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</a:rPr>
              <a:t>a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</a:rPr>
              <a:t>b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 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当且仅当  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)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)= 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，即：不相等的等价类必然不相交</a:t>
            </a:r>
            <a:endParaRPr lang="zh-CN" altLang="en-US" sz="2400" dirty="0"/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endParaRPr lang="en-US" altLang="zh-CN" sz="2400" dirty="0">
              <a:latin typeface="+mn-ea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7742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555899"/>
            <a:ext cx="8424862" cy="4897437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40000"/>
              </a:spcBef>
            </a:pPr>
            <a:r>
              <a:rPr lang="zh-CN" altLang="en-US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不相等的等价类必然不相交。换句话说，有公共元素的任意两个等价类必然相等。</a:t>
            </a:r>
          </a:p>
          <a:p>
            <a:pPr eaLnBrk="1" hangingPunct="1">
              <a:lnSpc>
                <a:spcPct val="110000"/>
              </a:lnSpc>
              <a:spcBef>
                <a:spcPct val="40000"/>
              </a:spcBef>
            </a:pPr>
            <a:r>
              <a:rPr lang="zh-CN" altLang="en-US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证明：</a:t>
            </a:r>
          </a:p>
          <a:p>
            <a:pPr lvl="1" eaLnBrk="1" hangingPunct="1">
              <a:lnSpc>
                <a:spcPct val="110000"/>
              </a:lnSpc>
              <a:spcBef>
                <a:spcPct val="40000"/>
              </a:spcBef>
            </a:pPr>
            <a:r>
              <a:rPr lang="zh-CN" altLang="en-US" sz="2400" dirty="0">
                <a:latin typeface="+mn-ea"/>
              </a:rPr>
              <a:t>假设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R(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a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R(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)Ø,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设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c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是一个公共元素。</a:t>
            </a:r>
          </a:p>
          <a:p>
            <a:pPr lvl="1" eaLnBrk="1" hangingPunct="1">
              <a:lnSpc>
                <a:spcPct val="110000"/>
              </a:lnSpc>
              <a:spcBef>
                <a:spcPct val="40000"/>
              </a:spcBef>
            </a:pP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根据等价类的定义，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c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)R, (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c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)R</a:t>
            </a:r>
          </a:p>
          <a:p>
            <a:pPr lvl="1" eaLnBrk="1" hangingPunct="1">
              <a:lnSpc>
                <a:spcPct val="110000"/>
              </a:lnSpc>
              <a:spcBef>
                <a:spcPct val="40000"/>
              </a:spcBef>
            </a:pP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对任意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xR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(a), (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a,x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)R,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由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的传递性和对称性，可得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c,x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)R,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由此可知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b,x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)R,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即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), R(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)R(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</a:p>
          <a:p>
            <a:pPr lvl="1" eaLnBrk="1" hangingPunct="1">
              <a:lnSpc>
                <a:spcPct val="110000"/>
              </a:lnSpc>
              <a:spcBef>
                <a:spcPct val="40000"/>
              </a:spcBef>
            </a:pP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同理可得：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)R(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。因此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: R(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)=R(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274A1480-AFB3-402A-8E7C-15C12CEE8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ea"/>
              </a:rPr>
              <a:t>商集即划分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69275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Freeform 3"/>
          <p:cNvSpPr>
            <a:spLocks/>
          </p:cNvSpPr>
          <p:nvPr/>
        </p:nvSpPr>
        <p:spPr bwMode="auto">
          <a:xfrm>
            <a:off x="914400" y="2590800"/>
            <a:ext cx="2870200" cy="3635375"/>
          </a:xfrm>
          <a:custGeom>
            <a:avLst/>
            <a:gdLst>
              <a:gd name="T0" fmla="*/ 2147483647 w 1808"/>
              <a:gd name="T1" fmla="*/ 2147483647 h 2290"/>
              <a:gd name="T2" fmla="*/ 2147483647 w 1808"/>
              <a:gd name="T3" fmla="*/ 2147483647 h 2290"/>
              <a:gd name="T4" fmla="*/ 2147483647 w 1808"/>
              <a:gd name="T5" fmla="*/ 2147483647 h 2290"/>
              <a:gd name="T6" fmla="*/ 2147483647 w 1808"/>
              <a:gd name="T7" fmla="*/ 2147483647 h 2290"/>
              <a:gd name="T8" fmla="*/ 2147483647 w 1808"/>
              <a:gd name="T9" fmla="*/ 2147483647 h 2290"/>
              <a:gd name="T10" fmla="*/ 2147483647 w 1808"/>
              <a:gd name="T11" fmla="*/ 2147483647 h 2290"/>
              <a:gd name="T12" fmla="*/ 2147483647 w 1808"/>
              <a:gd name="T13" fmla="*/ 2147483647 h 2290"/>
              <a:gd name="T14" fmla="*/ 2147483647 w 1808"/>
              <a:gd name="T15" fmla="*/ 2147483647 h 2290"/>
              <a:gd name="T16" fmla="*/ 2147483647 w 1808"/>
              <a:gd name="T17" fmla="*/ 2147483647 h 2290"/>
              <a:gd name="T18" fmla="*/ 2147483647 w 1808"/>
              <a:gd name="T19" fmla="*/ 2147483647 h 2290"/>
              <a:gd name="T20" fmla="*/ 2147483647 w 1808"/>
              <a:gd name="T21" fmla="*/ 2147483647 h 2290"/>
              <a:gd name="T22" fmla="*/ 2147483647 w 1808"/>
              <a:gd name="T23" fmla="*/ 2147483647 h 2290"/>
              <a:gd name="T24" fmla="*/ 0 w 1808"/>
              <a:gd name="T25" fmla="*/ 2147483647 h 2290"/>
              <a:gd name="T26" fmla="*/ 2147483647 w 1808"/>
              <a:gd name="T27" fmla="*/ 2147483647 h 2290"/>
              <a:gd name="T28" fmla="*/ 2147483647 w 1808"/>
              <a:gd name="T29" fmla="*/ 2147483647 h 2290"/>
              <a:gd name="T30" fmla="*/ 2147483647 w 1808"/>
              <a:gd name="T31" fmla="*/ 2147483647 h 2290"/>
              <a:gd name="T32" fmla="*/ 2147483647 w 1808"/>
              <a:gd name="T33" fmla="*/ 2147483647 h 2290"/>
              <a:gd name="T34" fmla="*/ 2147483647 w 1808"/>
              <a:gd name="T35" fmla="*/ 2147483647 h 2290"/>
              <a:gd name="T36" fmla="*/ 2147483647 w 1808"/>
              <a:gd name="T37" fmla="*/ 2147483647 h 2290"/>
              <a:gd name="T38" fmla="*/ 2147483647 w 1808"/>
              <a:gd name="T39" fmla="*/ 2147483647 h 2290"/>
              <a:gd name="T40" fmla="*/ 2147483647 w 1808"/>
              <a:gd name="T41" fmla="*/ 2147483647 h 2290"/>
              <a:gd name="T42" fmla="*/ 2147483647 w 1808"/>
              <a:gd name="T43" fmla="*/ 2147483647 h 2290"/>
              <a:gd name="T44" fmla="*/ 2147483647 w 1808"/>
              <a:gd name="T45" fmla="*/ 2147483647 h 2290"/>
              <a:gd name="T46" fmla="*/ 2147483647 w 1808"/>
              <a:gd name="T47" fmla="*/ 2147483647 h 2290"/>
              <a:gd name="T48" fmla="*/ 2147483647 w 1808"/>
              <a:gd name="T49" fmla="*/ 2147483647 h 2290"/>
              <a:gd name="T50" fmla="*/ 2147483647 w 1808"/>
              <a:gd name="T51" fmla="*/ 2147483647 h 2290"/>
              <a:gd name="T52" fmla="*/ 2147483647 w 1808"/>
              <a:gd name="T53" fmla="*/ 2147483647 h 2290"/>
              <a:gd name="T54" fmla="*/ 2147483647 w 1808"/>
              <a:gd name="T55" fmla="*/ 2147483647 h 2290"/>
              <a:gd name="T56" fmla="*/ 2147483647 w 1808"/>
              <a:gd name="T57" fmla="*/ 2147483647 h 2290"/>
              <a:gd name="T58" fmla="*/ 2147483647 w 1808"/>
              <a:gd name="T59" fmla="*/ 2147483647 h 2290"/>
              <a:gd name="T60" fmla="*/ 2147483647 w 1808"/>
              <a:gd name="T61" fmla="*/ 2147483647 h 2290"/>
              <a:gd name="T62" fmla="*/ 2147483647 w 1808"/>
              <a:gd name="T63" fmla="*/ 2147483647 h 2290"/>
              <a:gd name="T64" fmla="*/ 2147483647 w 1808"/>
              <a:gd name="T65" fmla="*/ 2147483647 h 2290"/>
              <a:gd name="T66" fmla="*/ 2147483647 w 1808"/>
              <a:gd name="T67" fmla="*/ 2147483647 h 2290"/>
              <a:gd name="T68" fmla="*/ 2147483647 w 1808"/>
              <a:gd name="T69" fmla="*/ 2147483647 h 2290"/>
              <a:gd name="T70" fmla="*/ 2147483647 w 1808"/>
              <a:gd name="T71" fmla="*/ 2147483647 h 229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808"/>
              <a:gd name="T109" fmla="*/ 0 h 2290"/>
              <a:gd name="T110" fmla="*/ 1808 w 1808"/>
              <a:gd name="T111" fmla="*/ 2290 h 2290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808" h="2290">
                <a:moveTo>
                  <a:pt x="927" y="112"/>
                </a:moveTo>
                <a:cubicBezTo>
                  <a:pt x="836" y="122"/>
                  <a:pt x="773" y="196"/>
                  <a:pt x="693" y="220"/>
                </a:cubicBezTo>
                <a:cubicBezTo>
                  <a:pt x="644" y="235"/>
                  <a:pt x="585" y="247"/>
                  <a:pt x="540" y="256"/>
                </a:cubicBezTo>
                <a:cubicBezTo>
                  <a:pt x="502" y="264"/>
                  <a:pt x="469" y="289"/>
                  <a:pt x="432" y="301"/>
                </a:cubicBezTo>
                <a:cubicBezTo>
                  <a:pt x="420" y="310"/>
                  <a:pt x="409" y="321"/>
                  <a:pt x="396" y="328"/>
                </a:cubicBezTo>
                <a:cubicBezTo>
                  <a:pt x="388" y="333"/>
                  <a:pt x="376" y="330"/>
                  <a:pt x="369" y="337"/>
                </a:cubicBezTo>
                <a:cubicBezTo>
                  <a:pt x="354" y="352"/>
                  <a:pt x="333" y="391"/>
                  <a:pt x="333" y="391"/>
                </a:cubicBezTo>
                <a:cubicBezTo>
                  <a:pt x="309" y="509"/>
                  <a:pt x="331" y="455"/>
                  <a:pt x="270" y="553"/>
                </a:cubicBezTo>
                <a:cubicBezTo>
                  <a:pt x="253" y="580"/>
                  <a:pt x="219" y="592"/>
                  <a:pt x="198" y="616"/>
                </a:cubicBezTo>
                <a:cubicBezTo>
                  <a:pt x="163" y="657"/>
                  <a:pt x="138" y="706"/>
                  <a:pt x="108" y="751"/>
                </a:cubicBezTo>
                <a:cubicBezTo>
                  <a:pt x="37" y="858"/>
                  <a:pt x="21" y="996"/>
                  <a:pt x="9" y="1120"/>
                </a:cubicBezTo>
                <a:cubicBezTo>
                  <a:pt x="18" y="1189"/>
                  <a:pt x="34" y="1209"/>
                  <a:pt x="45" y="1273"/>
                </a:cubicBezTo>
                <a:cubicBezTo>
                  <a:pt x="30" y="1363"/>
                  <a:pt x="41" y="1451"/>
                  <a:pt x="0" y="1534"/>
                </a:cubicBezTo>
                <a:cubicBezTo>
                  <a:pt x="8" y="1716"/>
                  <a:pt x="13" y="1807"/>
                  <a:pt x="81" y="1957"/>
                </a:cubicBezTo>
                <a:cubicBezTo>
                  <a:pt x="85" y="1967"/>
                  <a:pt x="118" y="2038"/>
                  <a:pt x="135" y="2047"/>
                </a:cubicBezTo>
                <a:cubicBezTo>
                  <a:pt x="174" y="2068"/>
                  <a:pt x="221" y="2073"/>
                  <a:pt x="261" y="2092"/>
                </a:cubicBezTo>
                <a:cubicBezTo>
                  <a:pt x="482" y="2198"/>
                  <a:pt x="295" y="2133"/>
                  <a:pt x="387" y="2164"/>
                </a:cubicBezTo>
                <a:cubicBezTo>
                  <a:pt x="430" y="2228"/>
                  <a:pt x="472" y="2275"/>
                  <a:pt x="549" y="2290"/>
                </a:cubicBezTo>
                <a:cubicBezTo>
                  <a:pt x="692" y="2282"/>
                  <a:pt x="833" y="2262"/>
                  <a:pt x="972" y="2227"/>
                </a:cubicBezTo>
                <a:cubicBezTo>
                  <a:pt x="1008" y="2179"/>
                  <a:pt x="1068" y="2046"/>
                  <a:pt x="1116" y="2020"/>
                </a:cubicBezTo>
                <a:cubicBezTo>
                  <a:pt x="1211" y="1968"/>
                  <a:pt x="1246" y="1963"/>
                  <a:pt x="1323" y="1912"/>
                </a:cubicBezTo>
                <a:cubicBezTo>
                  <a:pt x="1345" y="1878"/>
                  <a:pt x="1367" y="1844"/>
                  <a:pt x="1377" y="1804"/>
                </a:cubicBezTo>
                <a:cubicBezTo>
                  <a:pt x="1387" y="1765"/>
                  <a:pt x="1388" y="1707"/>
                  <a:pt x="1422" y="1678"/>
                </a:cubicBezTo>
                <a:cubicBezTo>
                  <a:pt x="1451" y="1653"/>
                  <a:pt x="1479" y="1640"/>
                  <a:pt x="1512" y="1624"/>
                </a:cubicBezTo>
                <a:cubicBezTo>
                  <a:pt x="1527" y="1605"/>
                  <a:pt x="1533" y="1580"/>
                  <a:pt x="1548" y="1561"/>
                </a:cubicBezTo>
                <a:cubicBezTo>
                  <a:pt x="1573" y="1531"/>
                  <a:pt x="1612" y="1509"/>
                  <a:pt x="1638" y="1480"/>
                </a:cubicBezTo>
                <a:cubicBezTo>
                  <a:pt x="1664" y="1451"/>
                  <a:pt x="1724" y="1340"/>
                  <a:pt x="1737" y="1309"/>
                </a:cubicBezTo>
                <a:cubicBezTo>
                  <a:pt x="1765" y="1238"/>
                  <a:pt x="1782" y="1084"/>
                  <a:pt x="1782" y="1084"/>
                </a:cubicBezTo>
                <a:cubicBezTo>
                  <a:pt x="1794" y="897"/>
                  <a:pt x="1808" y="714"/>
                  <a:pt x="1791" y="526"/>
                </a:cubicBezTo>
                <a:cubicBezTo>
                  <a:pt x="1786" y="469"/>
                  <a:pt x="1739" y="415"/>
                  <a:pt x="1719" y="364"/>
                </a:cubicBezTo>
                <a:cubicBezTo>
                  <a:pt x="1716" y="322"/>
                  <a:pt x="1716" y="280"/>
                  <a:pt x="1710" y="238"/>
                </a:cubicBezTo>
                <a:cubicBezTo>
                  <a:pt x="1698" y="158"/>
                  <a:pt x="1604" y="79"/>
                  <a:pt x="1539" y="40"/>
                </a:cubicBezTo>
                <a:cubicBezTo>
                  <a:pt x="1419" y="49"/>
                  <a:pt x="1316" y="42"/>
                  <a:pt x="1197" y="22"/>
                </a:cubicBezTo>
                <a:cubicBezTo>
                  <a:pt x="1185" y="16"/>
                  <a:pt x="1174" y="6"/>
                  <a:pt x="1161" y="4"/>
                </a:cubicBezTo>
                <a:cubicBezTo>
                  <a:pt x="1131" y="0"/>
                  <a:pt x="1098" y="31"/>
                  <a:pt x="1071" y="40"/>
                </a:cubicBezTo>
                <a:cubicBezTo>
                  <a:pt x="1049" y="73"/>
                  <a:pt x="956" y="83"/>
                  <a:pt x="927" y="112"/>
                </a:cubicBezTo>
                <a:close/>
              </a:path>
            </a:pathLst>
          </a:custGeom>
          <a:gradFill rotWithShape="0">
            <a:gsLst>
              <a:gs pos="0">
                <a:srgbClr val="FFFF99"/>
              </a:gs>
              <a:gs pos="100000">
                <a:srgbClr val="767647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CC6600"/>
            </a:solidFill>
            <a:round/>
            <a:headEnd/>
            <a:tailEnd/>
          </a:ln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78851" name="Freeform 4"/>
          <p:cNvSpPr>
            <a:spLocks/>
          </p:cNvSpPr>
          <p:nvPr/>
        </p:nvSpPr>
        <p:spPr bwMode="auto">
          <a:xfrm>
            <a:off x="971550" y="3992563"/>
            <a:ext cx="1771650" cy="447675"/>
          </a:xfrm>
          <a:custGeom>
            <a:avLst/>
            <a:gdLst>
              <a:gd name="T0" fmla="*/ 0 w 1116"/>
              <a:gd name="T1" fmla="*/ 2147483647 h 282"/>
              <a:gd name="T2" fmla="*/ 2147483647 w 1116"/>
              <a:gd name="T3" fmla="*/ 2147483647 h 282"/>
              <a:gd name="T4" fmla="*/ 2147483647 w 1116"/>
              <a:gd name="T5" fmla="*/ 2147483647 h 282"/>
              <a:gd name="T6" fmla="*/ 2147483647 w 1116"/>
              <a:gd name="T7" fmla="*/ 2147483647 h 282"/>
              <a:gd name="T8" fmla="*/ 0 60000 65536"/>
              <a:gd name="T9" fmla="*/ 0 60000 65536"/>
              <a:gd name="T10" fmla="*/ 0 60000 65536"/>
              <a:gd name="T11" fmla="*/ 0 60000 65536"/>
              <a:gd name="T12" fmla="*/ 0 w 1116"/>
              <a:gd name="T13" fmla="*/ 0 h 282"/>
              <a:gd name="T14" fmla="*/ 1116 w 1116"/>
              <a:gd name="T15" fmla="*/ 282 h 28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16" h="282">
                <a:moveTo>
                  <a:pt x="0" y="201"/>
                </a:moveTo>
                <a:cubicBezTo>
                  <a:pt x="128" y="241"/>
                  <a:pt x="257" y="282"/>
                  <a:pt x="369" y="255"/>
                </a:cubicBezTo>
                <a:cubicBezTo>
                  <a:pt x="481" y="228"/>
                  <a:pt x="551" y="78"/>
                  <a:pt x="675" y="39"/>
                </a:cubicBezTo>
                <a:cubicBezTo>
                  <a:pt x="799" y="0"/>
                  <a:pt x="957" y="10"/>
                  <a:pt x="1116" y="2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78852" name="Freeform 5"/>
          <p:cNvSpPr>
            <a:spLocks/>
          </p:cNvSpPr>
          <p:nvPr/>
        </p:nvSpPr>
        <p:spPr bwMode="auto">
          <a:xfrm>
            <a:off x="1620838" y="4216400"/>
            <a:ext cx="993775" cy="1652588"/>
          </a:xfrm>
          <a:custGeom>
            <a:avLst/>
            <a:gdLst>
              <a:gd name="T0" fmla="*/ 2147483647 w 653"/>
              <a:gd name="T1" fmla="*/ 0 h 1077"/>
              <a:gd name="T2" fmla="*/ 2147483647 w 653"/>
              <a:gd name="T3" fmla="*/ 2147483647 h 1077"/>
              <a:gd name="T4" fmla="*/ 2147483647 w 653"/>
              <a:gd name="T5" fmla="*/ 2147483647 h 1077"/>
              <a:gd name="T6" fmla="*/ 2147483647 w 653"/>
              <a:gd name="T7" fmla="*/ 2147483647 h 1077"/>
              <a:gd name="T8" fmla="*/ 2147483647 w 653"/>
              <a:gd name="T9" fmla="*/ 2147483647 h 1077"/>
              <a:gd name="T10" fmla="*/ 2147483647 w 653"/>
              <a:gd name="T11" fmla="*/ 2147483647 h 1077"/>
              <a:gd name="T12" fmla="*/ 2147483647 w 653"/>
              <a:gd name="T13" fmla="*/ 2147483647 h 10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3"/>
              <a:gd name="T22" fmla="*/ 0 h 1077"/>
              <a:gd name="T23" fmla="*/ 653 w 653"/>
              <a:gd name="T24" fmla="*/ 1077 h 10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3" h="1077">
                <a:moveTo>
                  <a:pt x="146" y="0"/>
                </a:moveTo>
                <a:cubicBezTo>
                  <a:pt x="255" y="68"/>
                  <a:pt x="364" y="137"/>
                  <a:pt x="347" y="222"/>
                </a:cubicBezTo>
                <a:cubicBezTo>
                  <a:pt x="330" y="307"/>
                  <a:pt x="82" y="417"/>
                  <a:pt x="41" y="510"/>
                </a:cubicBezTo>
                <a:cubicBezTo>
                  <a:pt x="0" y="603"/>
                  <a:pt x="80" y="699"/>
                  <a:pt x="104" y="780"/>
                </a:cubicBezTo>
                <a:cubicBezTo>
                  <a:pt x="128" y="861"/>
                  <a:pt x="118" y="960"/>
                  <a:pt x="185" y="996"/>
                </a:cubicBezTo>
                <a:cubicBezTo>
                  <a:pt x="252" y="1032"/>
                  <a:pt x="431" y="983"/>
                  <a:pt x="509" y="996"/>
                </a:cubicBezTo>
                <a:cubicBezTo>
                  <a:pt x="587" y="1009"/>
                  <a:pt x="620" y="1043"/>
                  <a:pt x="653" y="107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78853" name="Freeform 6"/>
          <p:cNvSpPr>
            <a:spLocks/>
          </p:cNvSpPr>
          <p:nvPr/>
        </p:nvSpPr>
        <p:spPr bwMode="auto">
          <a:xfrm>
            <a:off x="2273300" y="2616200"/>
            <a:ext cx="1312863" cy="2252663"/>
          </a:xfrm>
          <a:custGeom>
            <a:avLst/>
            <a:gdLst>
              <a:gd name="T0" fmla="*/ 2147483647 w 791"/>
              <a:gd name="T1" fmla="*/ 0 h 1455"/>
              <a:gd name="T2" fmla="*/ 2147483647 w 791"/>
              <a:gd name="T3" fmla="*/ 2147483647 h 1455"/>
              <a:gd name="T4" fmla="*/ 2147483647 w 791"/>
              <a:gd name="T5" fmla="*/ 2147483647 h 1455"/>
              <a:gd name="T6" fmla="*/ 2147483647 w 791"/>
              <a:gd name="T7" fmla="*/ 2147483647 h 1455"/>
              <a:gd name="T8" fmla="*/ 2147483647 w 791"/>
              <a:gd name="T9" fmla="*/ 2147483647 h 1455"/>
              <a:gd name="T10" fmla="*/ 2147483647 w 791"/>
              <a:gd name="T11" fmla="*/ 2147483647 h 1455"/>
              <a:gd name="T12" fmla="*/ 2147483647 w 791"/>
              <a:gd name="T13" fmla="*/ 2147483647 h 145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91"/>
              <a:gd name="T22" fmla="*/ 0 h 1455"/>
              <a:gd name="T23" fmla="*/ 791 w 791"/>
              <a:gd name="T24" fmla="*/ 1455 h 145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91" h="1455">
                <a:moveTo>
                  <a:pt x="248" y="0"/>
                </a:moveTo>
                <a:cubicBezTo>
                  <a:pt x="124" y="192"/>
                  <a:pt x="0" y="384"/>
                  <a:pt x="8" y="528"/>
                </a:cubicBezTo>
                <a:cubicBezTo>
                  <a:pt x="16" y="672"/>
                  <a:pt x="264" y="784"/>
                  <a:pt x="296" y="864"/>
                </a:cubicBezTo>
                <a:cubicBezTo>
                  <a:pt x="328" y="944"/>
                  <a:pt x="200" y="936"/>
                  <a:pt x="200" y="1008"/>
                </a:cubicBezTo>
                <a:cubicBezTo>
                  <a:pt x="200" y="1080"/>
                  <a:pt x="224" y="1240"/>
                  <a:pt x="296" y="1296"/>
                </a:cubicBezTo>
                <a:cubicBezTo>
                  <a:pt x="368" y="1352"/>
                  <a:pt x="550" y="1318"/>
                  <a:pt x="632" y="1344"/>
                </a:cubicBezTo>
                <a:cubicBezTo>
                  <a:pt x="714" y="1370"/>
                  <a:pt x="752" y="1412"/>
                  <a:pt x="791" y="145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78854" name="Freeform 7"/>
          <p:cNvSpPr>
            <a:spLocks/>
          </p:cNvSpPr>
          <p:nvPr/>
        </p:nvSpPr>
        <p:spPr bwMode="auto">
          <a:xfrm>
            <a:off x="2447925" y="3030538"/>
            <a:ext cx="1295400" cy="1095375"/>
          </a:xfrm>
          <a:custGeom>
            <a:avLst/>
            <a:gdLst>
              <a:gd name="T0" fmla="*/ 0 w 834"/>
              <a:gd name="T1" fmla="*/ 0 h 699"/>
              <a:gd name="T2" fmla="*/ 2147483647 w 834"/>
              <a:gd name="T3" fmla="*/ 2147483647 h 699"/>
              <a:gd name="T4" fmla="*/ 2147483647 w 834"/>
              <a:gd name="T5" fmla="*/ 2147483647 h 699"/>
              <a:gd name="T6" fmla="*/ 2147483647 w 834"/>
              <a:gd name="T7" fmla="*/ 2147483647 h 699"/>
              <a:gd name="T8" fmla="*/ 0 60000 65536"/>
              <a:gd name="T9" fmla="*/ 0 60000 65536"/>
              <a:gd name="T10" fmla="*/ 0 60000 65536"/>
              <a:gd name="T11" fmla="*/ 0 60000 65536"/>
              <a:gd name="T12" fmla="*/ 0 w 834"/>
              <a:gd name="T13" fmla="*/ 0 h 699"/>
              <a:gd name="T14" fmla="*/ 834 w 834"/>
              <a:gd name="T15" fmla="*/ 699 h 69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34" h="699">
                <a:moveTo>
                  <a:pt x="0" y="0"/>
                </a:moveTo>
                <a:cubicBezTo>
                  <a:pt x="158" y="35"/>
                  <a:pt x="317" y="71"/>
                  <a:pt x="402" y="159"/>
                </a:cubicBezTo>
                <a:cubicBezTo>
                  <a:pt x="487" y="247"/>
                  <a:pt x="438" y="438"/>
                  <a:pt x="510" y="528"/>
                </a:cubicBezTo>
                <a:cubicBezTo>
                  <a:pt x="582" y="618"/>
                  <a:pt x="708" y="658"/>
                  <a:pt x="834" y="69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78855" name="Freeform 8"/>
          <p:cNvSpPr>
            <a:spLocks/>
          </p:cNvSpPr>
          <p:nvPr/>
        </p:nvSpPr>
        <p:spPr bwMode="auto">
          <a:xfrm>
            <a:off x="1057275" y="5211763"/>
            <a:ext cx="614363" cy="542925"/>
          </a:xfrm>
          <a:custGeom>
            <a:avLst/>
            <a:gdLst>
              <a:gd name="T0" fmla="*/ 2147483647 w 387"/>
              <a:gd name="T1" fmla="*/ 0 h 342"/>
              <a:gd name="T2" fmla="*/ 2147483647 w 387"/>
              <a:gd name="T3" fmla="*/ 2147483647 h 342"/>
              <a:gd name="T4" fmla="*/ 2147483647 w 387"/>
              <a:gd name="T5" fmla="*/ 2147483647 h 342"/>
              <a:gd name="T6" fmla="*/ 0 w 387"/>
              <a:gd name="T7" fmla="*/ 2147483647 h 342"/>
              <a:gd name="T8" fmla="*/ 0 60000 65536"/>
              <a:gd name="T9" fmla="*/ 0 60000 65536"/>
              <a:gd name="T10" fmla="*/ 0 60000 65536"/>
              <a:gd name="T11" fmla="*/ 0 60000 65536"/>
              <a:gd name="T12" fmla="*/ 0 w 387"/>
              <a:gd name="T13" fmla="*/ 0 h 342"/>
              <a:gd name="T14" fmla="*/ 387 w 387"/>
              <a:gd name="T15" fmla="*/ 342 h 34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7" h="342">
                <a:moveTo>
                  <a:pt x="387" y="0"/>
                </a:moveTo>
                <a:cubicBezTo>
                  <a:pt x="320" y="55"/>
                  <a:pt x="253" y="110"/>
                  <a:pt x="216" y="162"/>
                </a:cubicBezTo>
                <a:cubicBezTo>
                  <a:pt x="179" y="214"/>
                  <a:pt x="198" y="288"/>
                  <a:pt x="162" y="315"/>
                </a:cubicBezTo>
                <a:cubicBezTo>
                  <a:pt x="126" y="342"/>
                  <a:pt x="25" y="324"/>
                  <a:pt x="0" y="32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>
              <a:latin typeface="+mn-ea"/>
            </a:endParaRPr>
          </a:p>
        </p:txBody>
      </p:sp>
      <p:sp>
        <p:nvSpPr>
          <p:cNvPr id="78856" name="Text Box 9"/>
          <p:cNvSpPr txBox="1">
            <a:spLocks noChangeArrowheads="1"/>
          </p:cNvSpPr>
          <p:nvPr/>
        </p:nvSpPr>
        <p:spPr bwMode="auto">
          <a:xfrm>
            <a:off x="1581150" y="332105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i="1">
                <a:latin typeface="+mn-ea"/>
                <a:ea typeface="+mn-ea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latin typeface="+mn-ea"/>
                <a:ea typeface="+mn-ea"/>
                <a:cs typeface="Times New Roman" panose="02020603050405020304" pitchFamily="18" charset="0"/>
              </a:rPr>
              <a:t>1</a:t>
            </a:r>
            <a:endParaRPr lang="en-US" altLang="zh-CN" i="1"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8857" name="Text Box 10"/>
          <p:cNvSpPr txBox="1">
            <a:spLocks noChangeArrowheads="1"/>
          </p:cNvSpPr>
          <p:nvPr/>
        </p:nvSpPr>
        <p:spPr bwMode="auto">
          <a:xfrm>
            <a:off x="3028950" y="286385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i="1">
                <a:latin typeface="+mn-ea"/>
                <a:ea typeface="+mn-ea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latin typeface="+mn-ea"/>
                <a:ea typeface="+mn-ea"/>
                <a:cs typeface="Times New Roman" panose="02020603050405020304" pitchFamily="18" charset="0"/>
              </a:rPr>
              <a:t>6</a:t>
            </a:r>
            <a:endParaRPr lang="en-US" altLang="zh-CN" i="1"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8858" name="Text Box 11"/>
          <p:cNvSpPr txBox="1">
            <a:spLocks noChangeArrowheads="1"/>
          </p:cNvSpPr>
          <p:nvPr/>
        </p:nvSpPr>
        <p:spPr bwMode="auto">
          <a:xfrm>
            <a:off x="2876550" y="393065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i="1">
                <a:latin typeface="+mn-ea"/>
                <a:ea typeface="+mn-ea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latin typeface="+mn-ea"/>
                <a:ea typeface="+mn-ea"/>
                <a:cs typeface="Times New Roman" panose="02020603050405020304" pitchFamily="18" charset="0"/>
              </a:rPr>
              <a:t>5</a:t>
            </a:r>
            <a:endParaRPr lang="en-US" altLang="zh-CN" i="1"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8859" name="Text Box 12"/>
          <p:cNvSpPr txBox="1">
            <a:spLocks noChangeArrowheads="1"/>
          </p:cNvSpPr>
          <p:nvPr/>
        </p:nvSpPr>
        <p:spPr bwMode="auto">
          <a:xfrm>
            <a:off x="2266950" y="484505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i="1">
                <a:latin typeface="+mn-ea"/>
                <a:ea typeface="+mn-ea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latin typeface="+mn-ea"/>
                <a:ea typeface="+mn-ea"/>
                <a:cs typeface="Times New Roman" panose="02020603050405020304" pitchFamily="18" charset="0"/>
              </a:rPr>
              <a:t>4</a:t>
            </a:r>
            <a:endParaRPr lang="en-US" altLang="zh-CN" i="1"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8860" name="Text Box 13"/>
          <p:cNvSpPr txBox="1">
            <a:spLocks noChangeArrowheads="1"/>
          </p:cNvSpPr>
          <p:nvPr/>
        </p:nvSpPr>
        <p:spPr bwMode="auto">
          <a:xfrm>
            <a:off x="1657350" y="568325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i="1">
                <a:latin typeface="+mn-ea"/>
                <a:ea typeface="+mn-ea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latin typeface="+mn-ea"/>
                <a:ea typeface="+mn-ea"/>
                <a:cs typeface="Times New Roman" panose="02020603050405020304" pitchFamily="18" charset="0"/>
              </a:rPr>
              <a:t>3</a:t>
            </a:r>
            <a:endParaRPr lang="en-US" altLang="zh-CN" i="1"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8861" name="Text Box 14"/>
          <p:cNvSpPr txBox="1">
            <a:spLocks noChangeArrowheads="1"/>
          </p:cNvSpPr>
          <p:nvPr/>
        </p:nvSpPr>
        <p:spPr bwMode="auto">
          <a:xfrm>
            <a:off x="1123950" y="454025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i="1">
                <a:latin typeface="+mn-ea"/>
                <a:ea typeface="+mn-ea"/>
                <a:cs typeface="Times New Roman" panose="02020603050405020304" pitchFamily="18" charset="0"/>
              </a:rPr>
              <a:t>A</a:t>
            </a:r>
            <a:r>
              <a:rPr lang="en-US" altLang="zh-CN" baseline="-25000">
                <a:latin typeface="+mn-ea"/>
                <a:ea typeface="+mn-ea"/>
                <a:cs typeface="Times New Roman" panose="02020603050405020304" pitchFamily="18" charset="0"/>
              </a:rPr>
              <a:t>2</a:t>
            </a:r>
            <a:endParaRPr lang="en-US" altLang="zh-CN" i="1"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8862" name="Text Box 15"/>
          <p:cNvSpPr txBox="1">
            <a:spLocks noChangeArrowheads="1"/>
          </p:cNvSpPr>
          <p:nvPr/>
        </p:nvSpPr>
        <p:spPr bwMode="auto">
          <a:xfrm>
            <a:off x="1276350" y="2482850"/>
            <a:ext cx="762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i="1">
                <a:latin typeface="+mn-ea"/>
                <a:ea typeface="+mn-ea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78863" name="Oval 16"/>
          <p:cNvSpPr>
            <a:spLocks noChangeArrowheads="1"/>
          </p:cNvSpPr>
          <p:nvPr/>
        </p:nvSpPr>
        <p:spPr bwMode="auto">
          <a:xfrm>
            <a:off x="2800350" y="5226050"/>
            <a:ext cx="179388" cy="179388"/>
          </a:xfrm>
          <a:prstGeom prst="ellipse">
            <a:avLst/>
          </a:prstGeom>
          <a:solidFill>
            <a:srgbClr val="FF6600"/>
          </a:solidFill>
          <a:ln w="9525">
            <a:solidFill>
              <a:srgbClr val="808000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 sz="1800">
              <a:latin typeface="+mn-ea"/>
              <a:ea typeface="+mn-ea"/>
            </a:endParaRPr>
          </a:p>
        </p:txBody>
      </p:sp>
      <p:sp>
        <p:nvSpPr>
          <p:cNvPr id="78864" name="Oval 17"/>
          <p:cNvSpPr>
            <a:spLocks noChangeArrowheads="1"/>
          </p:cNvSpPr>
          <p:nvPr/>
        </p:nvSpPr>
        <p:spPr bwMode="auto">
          <a:xfrm>
            <a:off x="2038350" y="5378450"/>
            <a:ext cx="179388" cy="179388"/>
          </a:xfrm>
          <a:prstGeom prst="ellipse">
            <a:avLst/>
          </a:prstGeom>
          <a:solidFill>
            <a:srgbClr val="FF6600"/>
          </a:solidFill>
          <a:ln w="9525">
            <a:solidFill>
              <a:srgbClr val="808000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 sz="1800">
              <a:latin typeface="+mn-ea"/>
              <a:ea typeface="+mn-ea"/>
            </a:endParaRPr>
          </a:p>
        </p:txBody>
      </p:sp>
      <p:sp>
        <p:nvSpPr>
          <p:cNvPr id="78865" name="Oval 18"/>
          <p:cNvSpPr>
            <a:spLocks noChangeArrowheads="1"/>
          </p:cNvSpPr>
          <p:nvPr/>
        </p:nvSpPr>
        <p:spPr bwMode="auto">
          <a:xfrm>
            <a:off x="2419350" y="4616450"/>
            <a:ext cx="179388" cy="179388"/>
          </a:xfrm>
          <a:prstGeom prst="ellipse">
            <a:avLst/>
          </a:prstGeom>
          <a:solidFill>
            <a:srgbClr val="FF6600"/>
          </a:solidFill>
          <a:ln w="9525">
            <a:solidFill>
              <a:srgbClr val="808000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 sz="1800">
              <a:latin typeface="+mn-ea"/>
              <a:ea typeface="+mn-ea"/>
            </a:endParaRPr>
          </a:p>
        </p:txBody>
      </p:sp>
      <p:sp>
        <p:nvSpPr>
          <p:cNvPr id="78866" name="Text Box 19"/>
          <p:cNvSpPr txBox="1">
            <a:spLocks noChangeArrowheads="1"/>
          </p:cNvSpPr>
          <p:nvPr/>
        </p:nvSpPr>
        <p:spPr bwMode="auto">
          <a:xfrm>
            <a:off x="2495550" y="461645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i="1">
                <a:latin typeface="+mn-ea"/>
                <a:ea typeface="+mn-ea"/>
                <a:cs typeface="Times New Roman" panose="02020603050405020304" pitchFamily="18" charset="0"/>
              </a:rPr>
              <a:t>x</a:t>
            </a:r>
          </a:p>
        </p:txBody>
      </p:sp>
      <p:sp>
        <p:nvSpPr>
          <p:cNvPr id="78867" name="Text Box 20"/>
          <p:cNvSpPr txBox="1">
            <a:spLocks noChangeArrowheads="1"/>
          </p:cNvSpPr>
          <p:nvPr/>
        </p:nvSpPr>
        <p:spPr bwMode="auto">
          <a:xfrm>
            <a:off x="1809750" y="499745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i="1">
                <a:latin typeface="+mn-ea"/>
                <a:ea typeface="+mn-ea"/>
                <a:cs typeface="Times New Roman" panose="02020603050405020304" pitchFamily="18" charset="0"/>
              </a:rPr>
              <a:t>y</a:t>
            </a:r>
          </a:p>
        </p:txBody>
      </p:sp>
      <p:sp>
        <p:nvSpPr>
          <p:cNvPr id="78868" name="Text Box 21"/>
          <p:cNvSpPr txBox="1">
            <a:spLocks noChangeArrowheads="1"/>
          </p:cNvSpPr>
          <p:nvPr/>
        </p:nvSpPr>
        <p:spPr bwMode="auto">
          <a:xfrm>
            <a:off x="2876550" y="522605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i="1">
                <a:latin typeface="+mn-ea"/>
                <a:ea typeface="+mn-ea"/>
                <a:cs typeface="Times New Roman" panose="02020603050405020304" pitchFamily="18" charset="0"/>
              </a:rPr>
              <a:t>z</a:t>
            </a:r>
          </a:p>
        </p:txBody>
      </p:sp>
      <p:sp>
        <p:nvSpPr>
          <p:cNvPr id="28694" name="Text Box 22"/>
          <p:cNvSpPr txBox="1">
            <a:spLocks noChangeArrowheads="1"/>
          </p:cNvSpPr>
          <p:nvPr/>
        </p:nvSpPr>
        <p:spPr bwMode="auto">
          <a:xfrm>
            <a:off x="4038600" y="2514600"/>
            <a:ext cx="4724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b="1" dirty="0">
                <a:latin typeface="+mn-ea"/>
                <a:ea typeface="+mn-ea"/>
              </a:rPr>
              <a:t>给定 </a:t>
            </a:r>
            <a:r>
              <a:rPr lang="en-US" altLang="zh-CN" b="1" dirty="0">
                <a:latin typeface="+mn-ea"/>
                <a:ea typeface="+mn-ea"/>
                <a:cs typeface="Times New Roman" panose="02020603050405020304" pitchFamily="18" charset="0"/>
              </a:rPr>
              <a:t>A </a:t>
            </a:r>
            <a:r>
              <a:rPr lang="zh-CN" altLang="en-US" b="1" dirty="0">
                <a:latin typeface="+mn-ea"/>
                <a:ea typeface="+mn-ea"/>
              </a:rPr>
              <a:t>上一个划分，可以如下定义</a:t>
            </a:r>
            <a:r>
              <a:rPr lang="en-US" altLang="zh-CN" b="1" dirty="0">
                <a:latin typeface="+mn-ea"/>
                <a:ea typeface="+mn-ea"/>
                <a:cs typeface="Times New Roman" panose="02020603050405020304" pitchFamily="18" charset="0"/>
              </a:rPr>
              <a:t>A </a:t>
            </a:r>
            <a:r>
              <a:rPr lang="zh-CN" altLang="en-US" b="1" dirty="0">
                <a:latin typeface="+mn-ea"/>
                <a:ea typeface="+mn-ea"/>
              </a:rPr>
              <a:t>上的等价关系 </a:t>
            </a:r>
            <a:r>
              <a:rPr lang="en-US" altLang="zh-CN" b="1" i="1" dirty="0">
                <a:latin typeface="+mn-ea"/>
                <a:ea typeface="+mn-ea"/>
                <a:cs typeface="Times New Roman" panose="02020603050405020304" pitchFamily="18" charset="0"/>
              </a:rPr>
              <a:t>R</a:t>
            </a:r>
            <a:r>
              <a:rPr lang="en-US" altLang="zh-CN" b="1" dirty="0">
                <a:latin typeface="+mn-ea"/>
                <a:ea typeface="+mn-ea"/>
                <a:cs typeface="Times New Roman" panose="02020603050405020304" pitchFamily="18" charset="0"/>
              </a:rPr>
              <a:t> :</a:t>
            </a:r>
          </a:p>
          <a:p>
            <a:pPr>
              <a:spcBef>
                <a:spcPct val="50000"/>
              </a:spcBef>
            </a:pPr>
            <a:r>
              <a:rPr lang="en-US" altLang="zh-CN" b="1" dirty="0">
                <a:latin typeface="+mn-ea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</a:t>
            </a:r>
            <a:r>
              <a:rPr lang="en-US" altLang="zh-CN" b="1" i="1" dirty="0" err="1">
                <a:latin typeface="+mn-ea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x,y</a:t>
            </a:r>
            <a:r>
              <a:rPr lang="en-US" altLang="zh-CN" b="1" dirty="0" err="1">
                <a:latin typeface="+mn-ea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b="1" i="1" dirty="0" err="1">
                <a:latin typeface="+mn-ea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b="1" dirty="0">
                <a:latin typeface="+mn-ea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, (</a:t>
            </a:r>
            <a:r>
              <a:rPr lang="en-US" altLang="zh-CN" b="1" i="1" dirty="0" err="1">
                <a:latin typeface="+mn-ea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b="1" dirty="0" err="1">
                <a:latin typeface="+mn-ea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b="1" i="1" dirty="0" err="1">
                <a:latin typeface="+mn-ea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b="1" dirty="0">
                <a:latin typeface="+mn-ea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)</a:t>
            </a:r>
            <a:r>
              <a:rPr lang="en-US" altLang="zh-CN" b="1" i="1" dirty="0">
                <a:latin typeface="+mn-ea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R </a:t>
            </a:r>
            <a:r>
              <a:rPr lang="zh-CN" altLang="en-US" b="1" dirty="0">
                <a:latin typeface="+mn-ea"/>
                <a:ea typeface="+mn-ea"/>
                <a:sym typeface="Symbol" panose="05050102010706020507" pitchFamily="18" charset="2"/>
              </a:rPr>
              <a:t>当且仅当</a:t>
            </a:r>
            <a:r>
              <a:rPr lang="en-US" altLang="zh-CN" b="1" dirty="0">
                <a:latin typeface="+mn-ea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: </a:t>
            </a:r>
          </a:p>
          <a:p>
            <a:pPr>
              <a:spcBef>
                <a:spcPct val="20000"/>
              </a:spcBef>
            </a:pPr>
            <a:r>
              <a:rPr lang="en-US" altLang="zh-CN" b="1" dirty="0">
                <a:latin typeface="+mn-ea"/>
                <a:ea typeface="+mn-ea"/>
                <a:cs typeface="Times New Roman" panose="02020603050405020304" pitchFamily="18" charset="0"/>
              </a:rPr>
              <a:t>    </a:t>
            </a:r>
            <a:r>
              <a:rPr lang="en-US" altLang="zh-CN" b="1" i="1" dirty="0" err="1">
                <a:latin typeface="+mn-ea"/>
                <a:ea typeface="+mn-ea"/>
                <a:cs typeface="Times New Roman" panose="02020603050405020304" pitchFamily="18" charset="0"/>
              </a:rPr>
              <a:t>x</a:t>
            </a:r>
            <a:r>
              <a:rPr lang="en-US" altLang="zh-CN" b="1" dirty="0" err="1">
                <a:latin typeface="+mn-ea"/>
                <a:ea typeface="+mn-ea"/>
                <a:cs typeface="Times New Roman" panose="02020603050405020304" pitchFamily="18" charset="0"/>
              </a:rPr>
              <a:t>,</a:t>
            </a:r>
            <a:r>
              <a:rPr lang="en-US" altLang="zh-CN" b="1" i="1" dirty="0" err="1">
                <a:latin typeface="+mn-ea"/>
                <a:ea typeface="+mn-ea"/>
                <a:cs typeface="Times New Roman" panose="02020603050405020304" pitchFamily="18" charset="0"/>
              </a:rPr>
              <a:t>y</a:t>
            </a:r>
            <a:r>
              <a:rPr lang="en-US" altLang="zh-CN" b="1" dirty="0">
                <a:latin typeface="+mn-ea"/>
                <a:ea typeface="+mn-ea"/>
                <a:cs typeface="Times New Roman" panose="02020603050405020304" pitchFamily="18" charset="0"/>
              </a:rPr>
              <a:t> </a:t>
            </a:r>
            <a:r>
              <a:rPr lang="zh-CN" altLang="en-US" b="1" dirty="0">
                <a:latin typeface="+mn-ea"/>
                <a:ea typeface="+mn-ea"/>
              </a:rPr>
              <a:t>属于该划分中的同一块。</a:t>
            </a:r>
          </a:p>
        </p:txBody>
      </p:sp>
      <p:sp>
        <p:nvSpPr>
          <p:cNvPr id="196631" name="Text Box 23"/>
          <p:cNvSpPr txBox="1">
            <a:spLocks noChangeArrowheads="1"/>
          </p:cNvSpPr>
          <p:nvPr/>
        </p:nvSpPr>
        <p:spPr bwMode="auto">
          <a:xfrm>
            <a:off x="4114800" y="4953000"/>
            <a:ext cx="3657600" cy="12446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99CC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b="1" dirty="0">
                <a:latin typeface="+mn-ea"/>
                <a:ea typeface="+mn-ea"/>
              </a:rPr>
              <a:t>显然，关系 </a:t>
            </a:r>
            <a:r>
              <a:rPr lang="en-US" altLang="zh-CN" b="1" i="1" dirty="0">
                <a:latin typeface="+mn-ea"/>
                <a:ea typeface="+mn-ea"/>
                <a:cs typeface="Times New Roman" panose="02020603050405020304" pitchFamily="18" charset="0"/>
              </a:rPr>
              <a:t>R</a:t>
            </a:r>
            <a:r>
              <a:rPr lang="en-US" altLang="zh-CN" b="1" dirty="0">
                <a:latin typeface="+mn-ea"/>
                <a:ea typeface="+mn-ea"/>
                <a:cs typeface="Times New Roman" panose="02020603050405020304" pitchFamily="18" charset="0"/>
              </a:rPr>
              <a:t> </a:t>
            </a:r>
            <a:r>
              <a:rPr lang="zh-CN" altLang="en-US" b="1" dirty="0">
                <a:latin typeface="+mn-ea"/>
                <a:ea typeface="+mn-ea"/>
              </a:rPr>
              <a:t>满足自反性、对称性、传递性。因此：</a:t>
            </a:r>
            <a:r>
              <a:rPr lang="en-US" altLang="zh-CN" b="1" i="1" dirty="0">
                <a:latin typeface="+mn-ea"/>
                <a:ea typeface="+mn-ea"/>
                <a:cs typeface="Times New Roman" panose="02020603050405020304" pitchFamily="18" charset="0"/>
              </a:rPr>
              <a:t>R</a:t>
            </a:r>
            <a:r>
              <a:rPr lang="en-US" altLang="zh-CN" b="1" dirty="0">
                <a:latin typeface="+mn-ea"/>
                <a:ea typeface="+mn-ea"/>
                <a:cs typeface="Times New Roman" panose="02020603050405020304" pitchFamily="18" charset="0"/>
              </a:rPr>
              <a:t> </a:t>
            </a:r>
            <a:r>
              <a:rPr lang="zh-CN" altLang="en-US" b="1" dirty="0">
                <a:latin typeface="+mn-ea"/>
                <a:ea typeface="+mn-ea"/>
              </a:rPr>
              <a:t>是等价关系。</a:t>
            </a:r>
          </a:p>
        </p:txBody>
      </p:sp>
      <p:grpSp>
        <p:nvGrpSpPr>
          <p:cNvPr id="2" name="组合 25"/>
          <p:cNvGrpSpPr>
            <a:grpSpLocks/>
          </p:cNvGrpSpPr>
          <p:nvPr/>
        </p:nvGrpSpPr>
        <p:grpSpPr bwMode="auto">
          <a:xfrm>
            <a:off x="1657350" y="4267200"/>
            <a:ext cx="2762250" cy="1568450"/>
            <a:chOff x="1657350" y="4267200"/>
            <a:chExt cx="2762250" cy="1568450"/>
          </a:xfrm>
        </p:grpSpPr>
        <p:sp>
          <p:nvSpPr>
            <p:cNvPr id="78872" name="Oval 24"/>
            <p:cNvSpPr>
              <a:spLocks noChangeArrowheads="1"/>
            </p:cNvSpPr>
            <p:nvPr/>
          </p:nvSpPr>
          <p:spPr bwMode="auto">
            <a:xfrm>
              <a:off x="1657350" y="4387850"/>
              <a:ext cx="1752600" cy="1447800"/>
            </a:xfrm>
            <a:prstGeom prst="ellips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 sz="1800">
                <a:latin typeface="+mn-ea"/>
                <a:ea typeface="+mn-ea"/>
              </a:endParaRPr>
            </a:p>
          </p:txBody>
        </p:sp>
        <p:sp>
          <p:nvSpPr>
            <p:cNvPr id="78873" name="Line 25"/>
            <p:cNvSpPr>
              <a:spLocks noChangeShapeType="1"/>
            </p:cNvSpPr>
            <p:nvPr/>
          </p:nvSpPr>
          <p:spPr bwMode="auto">
            <a:xfrm flipH="1">
              <a:off x="2819400" y="4267200"/>
              <a:ext cx="1600200" cy="609600"/>
            </a:xfrm>
            <a:prstGeom prst="line">
              <a:avLst/>
            </a:prstGeom>
            <a:noFill/>
            <a:ln w="22225">
              <a:solidFill>
                <a:srgbClr val="FF6600"/>
              </a:solidFill>
              <a:prstDash val="lgDash"/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>
                <a:latin typeface="+mn-ea"/>
              </a:endParaRPr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ea"/>
              </a:rPr>
              <a:t>根据一个划分定义等价关系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443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94" grpId="0"/>
      <p:bldP spid="1966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3"/>
          <p:cNvSpPr>
            <a:spLocks noGrp="1" noChangeArrowheads="1"/>
          </p:cNvSpPr>
          <p:nvPr>
            <p:ph idx="1"/>
          </p:nvPr>
        </p:nvSpPr>
        <p:spPr>
          <a:xfrm>
            <a:off x="769938" y="1898650"/>
            <a:ext cx="7689850" cy="2825750"/>
          </a:xfrm>
        </p:spPr>
        <p:txBody>
          <a:bodyPr/>
          <a:lstStyle/>
          <a:p>
            <a:pPr algn="just" eaLnBrk="1" hangingPunct="1">
              <a:lnSpc>
                <a:spcPct val="135000"/>
              </a:lnSpc>
              <a:spcBef>
                <a:spcPct val="45000"/>
              </a:spcBef>
            </a:pPr>
            <a:r>
              <a:rPr lang="zh-CN" altLang="en-US" sz="2800">
                <a:latin typeface="+mn-ea"/>
                <a:cs typeface="Times New Roman" panose="02020603050405020304" pitchFamily="18" charset="0"/>
              </a:rPr>
              <a:t>证明：</a:t>
            </a:r>
          </a:p>
          <a:p>
            <a:pPr algn="just" eaLnBrk="1" hangingPunct="1">
              <a:lnSpc>
                <a:spcPct val="135000"/>
              </a:lnSpc>
              <a:spcBef>
                <a:spcPct val="45000"/>
              </a:spcBef>
              <a:buFont typeface="Wingdings" panose="05000000000000000000" pitchFamily="2" charset="2"/>
              <a:buNone/>
            </a:pPr>
            <a:r>
              <a:rPr lang="zh-CN" altLang="en-US" sz="2800">
                <a:latin typeface="+mn-ea"/>
                <a:cs typeface="Times New Roman" panose="02020603050405020304" pitchFamily="18" charset="0"/>
              </a:rPr>
              <a:t>     从</a:t>
            </a:r>
            <a:r>
              <a:rPr lang="en-US" altLang="zh-CN" sz="2800">
                <a:latin typeface="+mn-ea"/>
                <a:cs typeface="Times New Roman" panose="02020603050405020304" pitchFamily="18" charset="0"/>
              </a:rPr>
              <a:t>1,2,...,2000</a:t>
            </a:r>
            <a:r>
              <a:rPr lang="zh-CN" altLang="en-US" sz="2800">
                <a:latin typeface="+mn-ea"/>
                <a:cs typeface="Times New Roman" panose="02020603050405020304" pitchFamily="18" charset="0"/>
              </a:rPr>
              <a:t>中任取</a:t>
            </a:r>
            <a:r>
              <a:rPr lang="en-US" altLang="zh-CN" sz="2800">
                <a:latin typeface="+mn-ea"/>
                <a:cs typeface="Times New Roman" panose="02020603050405020304" pitchFamily="18" charset="0"/>
              </a:rPr>
              <a:t>1001</a:t>
            </a:r>
            <a:r>
              <a:rPr lang="zh-CN" altLang="en-US" sz="2800">
                <a:latin typeface="+mn-ea"/>
                <a:cs typeface="Times New Roman" panose="02020603050405020304" pitchFamily="18" charset="0"/>
              </a:rPr>
              <a:t>个数，其中必有两个数</a:t>
            </a:r>
            <a:r>
              <a:rPr lang="en-US" altLang="zh-CN" sz="2800">
                <a:latin typeface="+mn-ea"/>
                <a:cs typeface="Times New Roman" panose="02020603050405020304" pitchFamily="18" charset="0"/>
              </a:rPr>
              <a:t>x,y</a:t>
            </a:r>
            <a:r>
              <a:rPr lang="zh-CN" altLang="en-US" sz="2800">
                <a:latin typeface="+mn-ea"/>
                <a:cs typeface="Times New Roman" panose="02020603050405020304" pitchFamily="18" charset="0"/>
              </a:rPr>
              <a:t>，满足</a:t>
            </a:r>
            <a:r>
              <a:rPr lang="en-US" altLang="zh-CN" sz="2800">
                <a:latin typeface="+mn-ea"/>
                <a:cs typeface="Times New Roman" panose="02020603050405020304" pitchFamily="18" charset="0"/>
              </a:rPr>
              <a:t>x/y=2</a:t>
            </a:r>
            <a:r>
              <a:rPr lang="en-US" altLang="zh-CN" sz="2800" baseline="30000">
                <a:latin typeface="+mn-ea"/>
                <a:cs typeface="Times New Roman" panose="02020603050405020304" pitchFamily="18" charset="0"/>
              </a:rPr>
              <a:t>k</a:t>
            </a:r>
            <a:r>
              <a:rPr lang="zh-CN" altLang="en-US" sz="2800">
                <a:latin typeface="+mn-ea"/>
                <a:cs typeface="Times New Roman" panose="02020603050405020304" pitchFamily="18" charset="0"/>
              </a:rPr>
              <a:t>。</a:t>
            </a:r>
          </a:p>
          <a:p>
            <a:pPr algn="just" eaLnBrk="1" hangingPunct="1">
              <a:lnSpc>
                <a:spcPct val="135000"/>
              </a:lnSpc>
              <a:spcBef>
                <a:spcPct val="45000"/>
              </a:spcBef>
              <a:buFont typeface="Wingdings" panose="05000000000000000000" pitchFamily="2" charset="2"/>
              <a:buNone/>
            </a:pPr>
            <a:r>
              <a:rPr lang="zh-CN" altLang="en-US" sz="2800">
                <a:latin typeface="+mn-ea"/>
                <a:cs typeface="Times New Roman" panose="02020603050405020304" pitchFamily="18" charset="0"/>
              </a:rPr>
              <a:t>      </a:t>
            </a:r>
            <a:r>
              <a:rPr lang="en-US" altLang="zh-CN" sz="2800">
                <a:solidFill>
                  <a:srgbClr val="CC6600"/>
                </a:solidFill>
                <a:latin typeface="+mn-ea"/>
                <a:cs typeface="Times New Roman" panose="02020603050405020304" pitchFamily="18" charset="0"/>
              </a:rPr>
              <a:t>(k</a:t>
            </a:r>
            <a:r>
              <a:rPr lang="zh-CN" altLang="en-US" sz="2800">
                <a:solidFill>
                  <a:srgbClr val="CC6600"/>
                </a:solidFill>
                <a:latin typeface="+mn-ea"/>
                <a:cs typeface="Times New Roman" panose="02020603050405020304" pitchFamily="18" charset="0"/>
              </a:rPr>
              <a:t>为整数</a:t>
            </a:r>
            <a:r>
              <a:rPr lang="en-US" altLang="zh-CN" sz="2800">
                <a:solidFill>
                  <a:srgbClr val="CC6600"/>
                </a:solidFill>
                <a:latin typeface="+mn-ea"/>
                <a:cs typeface="Times New Roman" panose="02020603050405020304" pitchFamily="18" charset="0"/>
              </a:rPr>
              <a:t>)</a:t>
            </a:r>
            <a:r>
              <a:rPr lang="zh-CN" altLang="en-US" sz="2800">
                <a:latin typeface="+mn-ea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4" name="云形 3"/>
          <p:cNvSpPr>
            <a:spLocks noChangeArrowheads="1"/>
          </p:cNvSpPr>
          <p:nvPr/>
        </p:nvSpPr>
        <p:spPr bwMode="auto">
          <a:xfrm>
            <a:off x="5219700" y="4365625"/>
            <a:ext cx="3600450" cy="2087563"/>
          </a:xfrm>
          <a:custGeom>
            <a:avLst/>
            <a:gdLst>
              <a:gd name="T0" fmla="*/ 3597450 w 43200"/>
              <a:gd name="T1" fmla="*/ 1043782 h 43200"/>
              <a:gd name="T2" fmla="*/ 1800225 w 43200"/>
              <a:gd name="T3" fmla="*/ 2085340 h 43200"/>
              <a:gd name="T4" fmla="*/ 11168 w 43200"/>
              <a:gd name="T5" fmla="*/ 1043782 h 43200"/>
              <a:gd name="T6" fmla="*/ 1800225 w 43200"/>
              <a:gd name="T7" fmla="*/ 119358 h 432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5954 w 43200"/>
              <a:gd name="T13" fmla="*/ 6524 h 43200"/>
              <a:gd name="T14" fmla="*/ 34174 w 43200"/>
              <a:gd name="T15" fmla="*/ 34674 h 432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00" h="43200">
                <a:moveTo>
                  <a:pt x="3900" y="14370"/>
                </a:moveTo>
                <a:lnTo>
                  <a:pt x="3899" y="14370"/>
                </a:lnTo>
                <a:cubicBezTo>
                  <a:pt x="3858" y="13959"/>
                  <a:pt x="3838" y="13545"/>
                  <a:pt x="3838" y="13131"/>
                </a:cubicBezTo>
                <a:cubicBezTo>
                  <a:pt x="3838" y="8055"/>
                  <a:pt x="6861" y="3941"/>
                  <a:pt x="10591" y="3941"/>
                </a:cubicBezTo>
                <a:cubicBezTo>
                  <a:pt x="11791" y="3941"/>
                  <a:pt x="12969" y="4376"/>
                  <a:pt x="14005" y="5201"/>
                </a:cubicBezTo>
                <a:lnTo>
                  <a:pt x="14005" y="5202"/>
                </a:lnTo>
                <a:cubicBezTo>
                  <a:pt x="14930" y="2828"/>
                  <a:pt x="16742" y="1343"/>
                  <a:pt x="18715" y="1343"/>
                </a:cubicBezTo>
                <a:cubicBezTo>
                  <a:pt x="20114" y="1343"/>
                  <a:pt x="21458" y="2093"/>
                  <a:pt x="22456" y="3431"/>
                </a:cubicBezTo>
                <a:lnTo>
                  <a:pt x="22456" y="3432"/>
                </a:lnTo>
                <a:cubicBezTo>
                  <a:pt x="23194" y="1415"/>
                  <a:pt x="24707" y="140"/>
                  <a:pt x="26362" y="140"/>
                </a:cubicBezTo>
                <a:cubicBezTo>
                  <a:pt x="27723" y="140"/>
                  <a:pt x="29007" y="1006"/>
                  <a:pt x="29832" y="2481"/>
                </a:cubicBezTo>
                <a:lnTo>
                  <a:pt x="29832" y="2480"/>
                </a:lnTo>
                <a:cubicBezTo>
                  <a:pt x="30755" y="1002"/>
                  <a:pt x="32110" y="149"/>
                  <a:pt x="33538" y="149"/>
                </a:cubicBezTo>
                <a:cubicBezTo>
                  <a:pt x="35888" y="149"/>
                  <a:pt x="37901" y="2435"/>
                  <a:pt x="38318" y="5575"/>
                </a:cubicBezTo>
                <a:lnTo>
                  <a:pt x="38317" y="5576"/>
                </a:lnTo>
                <a:cubicBezTo>
                  <a:pt x="40639" y="6438"/>
                  <a:pt x="42250" y="9313"/>
                  <a:pt x="42250" y="12594"/>
                </a:cubicBezTo>
                <a:cubicBezTo>
                  <a:pt x="42250" y="13579"/>
                  <a:pt x="42103" y="14554"/>
                  <a:pt x="41818" y="15460"/>
                </a:cubicBezTo>
                <a:lnTo>
                  <a:pt x="41818" y="15459"/>
                </a:lnTo>
                <a:cubicBezTo>
                  <a:pt x="42727" y="17070"/>
                  <a:pt x="43220" y="19044"/>
                  <a:pt x="43220" y="21076"/>
                </a:cubicBezTo>
                <a:cubicBezTo>
                  <a:pt x="43220" y="25663"/>
                  <a:pt x="40741" y="29553"/>
                  <a:pt x="37404" y="30203"/>
                </a:cubicBezTo>
                <a:lnTo>
                  <a:pt x="37403" y="30202"/>
                </a:lnTo>
                <a:cubicBezTo>
                  <a:pt x="37378" y="34523"/>
                  <a:pt x="34795" y="38006"/>
                  <a:pt x="31619" y="38006"/>
                </a:cubicBezTo>
                <a:cubicBezTo>
                  <a:pt x="30535" y="38006"/>
                  <a:pt x="29474" y="37593"/>
                  <a:pt x="28555" y="36813"/>
                </a:cubicBezTo>
                <a:lnTo>
                  <a:pt x="28556" y="36813"/>
                </a:lnTo>
                <a:cubicBezTo>
                  <a:pt x="27694" y="40699"/>
                  <a:pt x="25069" y="43357"/>
                  <a:pt x="22094" y="43357"/>
                </a:cubicBezTo>
                <a:cubicBezTo>
                  <a:pt x="19839" y="43357"/>
                  <a:pt x="17733" y="41821"/>
                  <a:pt x="16480" y="39263"/>
                </a:cubicBezTo>
                <a:lnTo>
                  <a:pt x="16480" y="39264"/>
                </a:lnTo>
                <a:cubicBezTo>
                  <a:pt x="15279" y="40250"/>
                  <a:pt x="13904" y="40770"/>
                  <a:pt x="12503" y="40770"/>
                </a:cubicBezTo>
                <a:cubicBezTo>
                  <a:pt x="9735" y="40770"/>
                  <a:pt x="7180" y="38748"/>
                  <a:pt x="5804" y="35469"/>
                </a:cubicBezTo>
                <a:lnTo>
                  <a:pt x="5803" y="35469"/>
                </a:lnTo>
                <a:cubicBezTo>
                  <a:pt x="5635" y="35496"/>
                  <a:pt x="5465" y="35509"/>
                  <a:pt x="5296" y="35509"/>
                </a:cubicBezTo>
                <a:cubicBezTo>
                  <a:pt x="2888" y="35510"/>
                  <a:pt x="936" y="32860"/>
                  <a:pt x="936" y="29592"/>
                </a:cubicBezTo>
                <a:cubicBezTo>
                  <a:pt x="936" y="28090"/>
                  <a:pt x="1356" y="26644"/>
                  <a:pt x="2112" y="25547"/>
                </a:cubicBezTo>
                <a:lnTo>
                  <a:pt x="2113" y="25547"/>
                </a:lnTo>
                <a:cubicBezTo>
                  <a:pt x="781" y="24481"/>
                  <a:pt x="-36" y="22528"/>
                  <a:pt x="-36" y="20418"/>
                </a:cubicBezTo>
                <a:cubicBezTo>
                  <a:pt x="-36" y="17370"/>
                  <a:pt x="1647" y="14817"/>
                  <a:pt x="3863" y="14504"/>
                </a:cubicBezTo>
                <a:close/>
              </a:path>
              <a:path w="43200" h="43200" fill="none">
                <a:moveTo>
                  <a:pt x="4693" y="26177"/>
                </a:moveTo>
                <a:lnTo>
                  <a:pt x="4693" y="26177"/>
                </a:lnTo>
                <a:cubicBezTo>
                  <a:pt x="4580" y="26189"/>
                  <a:pt x="4468" y="26194"/>
                  <a:pt x="4356" y="26194"/>
                </a:cubicBezTo>
                <a:cubicBezTo>
                  <a:pt x="3584" y="26194"/>
                  <a:pt x="2826" y="25913"/>
                  <a:pt x="2160" y="25379"/>
                </a:cubicBezTo>
                <a:moveTo>
                  <a:pt x="6928" y="34899"/>
                </a:moveTo>
                <a:lnTo>
                  <a:pt x="6927" y="34898"/>
                </a:lnTo>
                <a:cubicBezTo>
                  <a:pt x="6572" y="35091"/>
                  <a:pt x="6200" y="35219"/>
                  <a:pt x="5820" y="35280"/>
                </a:cubicBezTo>
                <a:moveTo>
                  <a:pt x="16478" y="39090"/>
                </a:moveTo>
                <a:lnTo>
                  <a:pt x="16477" y="39090"/>
                </a:lnTo>
                <a:cubicBezTo>
                  <a:pt x="16210" y="38544"/>
                  <a:pt x="15986" y="37960"/>
                  <a:pt x="15809" y="37350"/>
                </a:cubicBezTo>
                <a:moveTo>
                  <a:pt x="28827" y="34751"/>
                </a:moveTo>
                <a:lnTo>
                  <a:pt x="28826" y="34750"/>
                </a:lnTo>
                <a:cubicBezTo>
                  <a:pt x="28787" y="35398"/>
                  <a:pt x="28698" y="36038"/>
                  <a:pt x="28560" y="36660"/>
                </a:cubicBezTo>
                <a:moveTo>
                  <a:pt x="34129" y="22954"/>
                </a:moveTo>
                <a:lnTo>
                  <a:pt x="34128" y="22954"/>
                </a:lnTo>
                <a:cubicBezTo>
                  <a:pt x="36118" y="24271"/>
                  <a:pt x="37381" y="27017"/>
                  <a:pt x="37381" y="30027"/>
                </a:cubicBezTo>
                <a:cubicBezTo>
                  <a:pt x="37381" y="30048"/>
                  <a:pt x="37380" y="30069"/>
                  <a:pt x="37380" y="30090"/>
                </a:cubicBezTo>
                <a:moveTo>
                  <a:pt x="41798" y="15354"/>
                </a:moveTo>
                <a:lnTo>
                  <a:pt x="41798" y="15354"/>
                </a:lnTo>
                <a:cubicBezTo>
                  <a:pt x="41473" y="16386"/>
                  <a:pt x="40978" y="17302"/>
                  <a:pt x="40350" y="18030"/>
                </a:cubicBezTo>
                <a:moveTo>
                  <a:pt x="38324" y="5426"/>
                </a:moveTo>
                <a:lnTo>
                  <a:pt x="38324" y="5425"/>
                </a:lnTo>
                <a:cubicBezTo>
                  <a:pt x="38375" y="5811"/>
                  <a:pt x="38401" y="6202"/>
                  <a:pt x="38401" y="6595"/>
                </a:cubicBezTo>
                <a:cubicBezTo>
                  <a:pt x="38401" y="6626"/>
                  <a:pt x="38400" y="6658"/>
                  <a:pt x="38400" y="6690"/>
                </a:cubicBezTo>
                <a:moveTo>
                  <a:pt x="29078" y="3952"/>
                </a:moveTo>
                <a:lnTo>
                  <a:pt x="29078" y="3952"/>
                </a:lnTo>
                <a:cubicBezTo>
                  <a:pt x="29266" y="3369"/>
                  <a:pt x="29516" y="2826"/>
                  <a:pt x="29820" y="2340"/>
                </a:cubicBezTo>
                <a:moveTo>
                  <a:pt x="22141" y="4720"/>
                </a:moveTo>
                <a:lnTo>
                  <a:pt x="22140" y="4719"/>
                </a:lnTo>
                <a:cubicBezTo>
                  <a:pt x="22217" y="4238"/>
                  <a:pt x="22338" y="3771"/>
                  <a:pt x="22500" y="3330"/>
                </a:cubicBezTo>
                <a:moveTo>
                  <a:pt x="14000" y="5192"/>
                </a:moveTo>
                <a:lnTo>
                  <a:pt x="14000" y="5191"/>
                </a:lnTo>
                <a:cubicBezTo>
                  <a:pt x="14471" y="5568"/>
                  <a:pt x="14908" y="6020"/>
                  <a:pt x="15299" y="6540"/>
                </a:cubicBezTo>
                <a:moveTo>
                  <a:pt x="4127" y="15789"/>
                </a:moveTo>
                <a:lnTo>
                  <a:pt x="4127" y="15788"/>
                </a:lnTo>
                <a:cubicBezTo>
                  <a:pt x="4024" y="15324"/>
                  <a:pt x="3948" y="14850"/>
                  <a:pt x="3900" y="14369"/>
                </a:cubicBezTo>
              </a:path>
            </a:pathLst>
          </a:custGeom>
          <a:gradFill rotWithShape="1">
            <a:gsLst>
              <a:gs pos="0">
                <a:srgbClr val="FFFF90"/>
              </a:gs>
              <a:gs pos="35001">
                <a:srgbClr val="FFFFB2"/>
              </a:gs>
              <a:gs pos="100000">
                <a:srgbClr val="FFFFE0"/>
              </a:gs>
            </a:gsLst>
            <a:lin ang="16200000" scaled="1"/>
          </a:gradFill>
          <a:ln w="9525">
            <a:solidFill>
              <a:srgbClr val="CCCC00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2800">
                <a:latin typeface="+mn-ea"/>
                <a:ea typeface="+mn-ea"/>
              </a:rPr>
              <a:t>想起鸽笼原理没？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ea"/>
              </a:rPr>
              <a:t>利用等价类解题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4123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3"/>
          <p:cNvSpPr>
            <a:spLocks noGrp="1" noChangeArrowheads="1"/>
          </p:cNvSpPr>
          <p:nvPr>
            <p:ph idx="1"/>
          </p:nvPr>
        </p:nvSpPr>
        <p:spPr>
          <a:xfrm>
            <a:off x="474663" y="1700808"/>
            <a:ext cx="8137525" cy="4175125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建立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1000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个集合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, 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每个集合包括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至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2000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之间的一个奇数以及该奇数与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2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的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k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次幂的乘积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, 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但最大不超过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2000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。可以证明这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1000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个集合的集合是集合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{1,2,3,..., 2000}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上的一个划分。注意任意两个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到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2000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之间的正整数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</a:rPr>
              <a:t>x,y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在同一划分块中当且仅当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x/y=2</a:t>
            </a:r>
            <a:r>
              <a:rPr lang="en-US" altLang="zh-CN" sz="2400" baseline="30000" dirty="0">
                <a:latin typeface="+mn-ea"/>
                <a:cs typeface="Times New Roman" panose="02020603050405020304" pitchFamily="18" charset="0"/>
              </a:rPr>
              <a:t>k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。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(k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为整数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。</a:t>
            </a:r>
          </a:p>
          <a:p>
            <a:pPr lvl="1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100" dirty="0">
                <a:latin typeface="+mn-ea"/>
                <a:cs typeface="Times New Roman" panose="02020603050405020304" pitchFamily="18" charset="0"/>
              </a:rPr>
              <a:t>定义集合</a:t>
            </a:r>
            <a:r>
              <a:rPr lang="en-US" altLang="zh-CN" sz="2100" dirty="0">
                <a:latin typeface="+mn-ea"/>
                <a:cs typeface="Times New Roman" panose="02020603050405020304" pitchFamily="18" charset="0"/>
              </a:rPr>
              <a:t>{1,2,3,..., 2000}</a:t>
            </a:r>
            <a:r>
              <a:rPr lang="zh-CN" altLang="en-US" sz="2100" dirty="0">
                <a:latin typeface="+mn-ea"/>
                <a:cs typeface="Times New Roman" panose="02020603050405020304" pitchFamily="18" charset="0"/>
              </a:rPr>
              <a:t>上的一个关系</a:t>
            </a:r>
            <a:r>
              <a:rPr lang="en-US" altLang="zh-CN" sz="21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zh-CN" altLang="en-US" sz="2100" dirty="0">
                <a:latin typeface="+mn-ea"/>
                <a:cs typeface="Times New Roman" panose="02020603050405020304" pitchFamily="18" charset="0"/>
              </a:rPr>
              <a:t>，任意</a:t>
            </a:r>
            <a:r>
              <a:rPr lang="en-US" altLang="zh-CN" sz="2100" dirty="0" err="1">
                <a:latin typeface="+mn-ea"/>
                <a:cs typeface="Times New Roman" panose="02020603050405020304" pitchFamily="18" charset="0"/>
              </a:rPr>
              <a:t>x,y</a:t>
            </a:r>
            <a:r>
              <a:rPr lang="zh-CN" altLang="en-US" sz="2100" dirty="0">
                <a:latin typeface="+mn-ea"/>
                <a:cs typeface="Times New Roman" panose="02020603050405020304" pitchFamily="18" charset="0"/>
              </a:rPr>
              <a:t>，</a:t>
            </a:r>
            <a:r>
              <a:rPr lang="en-US" altLang="zh-CN" sz="2100" dirty="0" err="1">
                <a:latin typeface="+mn-ea"/>
                <a:cs typeface="Times New Roman" panose="02020603050405020304" pitchFamily="18" charset="0"/>
              </a:rPr>
              <a:t>x</a:t>
            </a:r>
            <a:r>
              <a:rPr lang="en-US" altLang="zh-CN" sz="2100" i="1" dirty="0" err="1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100" dirty="0" err="1">
                <a:latin typeface="+mn-ea"/>
                <a:cs typeface="Times New Roman" panose="02020603050405020304" pitchFamily="18" charset="0"/>
              </a:rPr>
              <a:t>y</a:t>
            </a:r>
            <a:r>
              <a:rPr lang="zh-CN" altLang="en-US" sz="2100" dirty="0">
                <a:latin typeface="+mn-ea"/>
                <a:cs typeface="Times New Roman" panose="02020603050405020304" pitchFamily="18" charset="0"/>
              </a:rPr>
              <a:t>当且仅当</a:t>
            </a:r>
            <a:r>
              <a:rPr lang="en-US" altLang="zh-CN" sz="2100" dirty="0">
                <a:latin typeface="+mn-ea"/>
                <a:cs typeface="Times New Roman" panose="02020603050405020304" pitchFamily="18" charset="0"/>
              </a:rPr>
              <a:t>x/y=2</a:t>
            </a:r>
            <a:r>
              <a:rPr lang="en-US" altLang="zh-CN" sz="2100" baseline="30000" dirty="0">
                <a:latin typeface="+mn-ea"/>
                <a:cs typeface="Times New Roman" panose="02020603050405020304" pitchFamily="18" charset="0"/>
              </a:rPr>
              <a:t>k</a:t>
            </a:r>
            <a:r>
              <a:rPr lang="zh-CN" altLang="en-US" sz="2100" dirty="0">
                <a:latin typeface="+mn-ea"/>
                <a:cs typeface="Times New Roman" panose="02020603050405020304" pitchFamily="18" charset="0"/>
              </a:rPr>
              <a:t>。易证这是一个等价关系。其商集即集合上面的划分。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+mn-ea"/>
              </a:rPr>
              <a:t>利用等价类解题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81742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zh-CN" altLang="en-US" dirty="0">
                <a:latin typeface="+mn-ea"/>
                <a:cs typeface="Times New Roman" panose="02020603050405020304" pitchFamily="18" charset="0"/>
              </a:rPr>
              <a:t>：等价关系与等价类</a:t>
            </a:r>
            <a:endParaRPr lang="en-US" altLang="zh-CN" dirty="0">
              <a:latin typeface="+mn-ea"/>
              <a:cs typeface="Times New Roman" panose="02020603050405020304" pitchFamily="18" charset="0"/>
            </a:endParaRPr>
          </a:p>
          <a:p>
            <a:pPr lvl="1"/>
            <a:r>
              <a:rPr lang="zh-CN" altLang="en-US" sz="2400" dirty="0">
                <a:solidFill>
                  <a:srgbClr val="2E2E99"/>
                </a:solidFill>
                <a:latin typeface="+mn-ea"/>
                <a:cs typeface="Times New Roman" charset="0"/>
              </a:rPr>
              <a:t>等价关系：自反、对称、传递；等价关系将元素分成等价类；所有等价类的集合为商集，商集即划分</a:t>
            </a:r>
            <a:endParaRPr lang="zh-CN" altLang="en-US" sz="2400" dirty="0">
              <a:latin typeface="+mn-ea"/>
            </a:endParaRPr>
          </a:p>
          <a:p>
            <a:r>
              <a:rPr lang="en-US" altLang="zh-CN" dirty="0">
                <a:latin typeface="+mn-ea"/>
                <a:cs typeface="Times New Roman" charset="0"/>
              </a:rPr>
              <a:t>2</a:t>
            </a:r>
            <a:r>
              <a:rPr lang="zh-CN" altLang="en-US" dirty="0">
                <a:latin typeface="+mn-ea"/>
                <a:cs typeface="Times New Roman" charset="0"/>
              </a:rPr>
              <a:t>：偏序关系、偏序集及其特殊元素、偏序格</a:t>
            </a:r>
            <a:endParaRPr lang="en-US" altLang="zh-CN" dirty="0">
              <a:latin typeface="+mn-ea"/>
              <a:cs typeface="Times New Roman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263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87" y="1700808"/>
            <a:ext cx="8571719" cy="48284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偏序关系</a:t>
            </a:r>
            <a:r>
              <a:rPr lang="en-US" altLang="zh-CN" dirty="0"/>
              <a:t>(Partial Order)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17</a:t>
            </a:fld>
            <a:endParaRPr lang="zh-CN" altLang="en-US" dirty="0"/>
          </a:p>
        </p:txBody>
      </p:sp>
      <p:pic>
        <p:nvPicPr>
          <p:cNvPr id="6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1D1D81"/>
              </a:clrFrom>
              <a:clrTo>
                <a:srgbClr val="1D1D81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52" y="4873495"/>
            <a:ext cx="7291387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37067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偏序关系（续）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18</a:t>
            </a:fld>
            <a:endParaRPr lang="zh-CN" alt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63" y="1628800"/>
            <a:ext cx="8216900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79452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偏序集</a:t>
            </a:r>
            <a:r>
              <a:rPr lang="en-US" altLang="zh-CN" dirty="0"/>
              <a:t>(</a:t>
            </a:r>
            <a:r>
              <a:rPr lang="en-US" altLang="zh-CN" dirty="0" err="1"/>
              <a:t>poset</a:t>
            </a:r>
            <a:r>
              <a:rPr lang="en-US" altLang="zh-CN" dirty="0"/>
              <a:t>)</a:t>
            </a:r>
            <a:r>
              <a:rPr lang="zh-CN" altLang="en-US" dirty="0"/>
              <a:t>与哈斯图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19</a:t>
            </a:fld>
            <a:endParaRPr lang="zh-CN" altLang="en-US" dirty="0"/>
          </a:p>
        </p:txBody>
      </p:sp>
      <p:grpSp>
        <p:nvGrpSpPr>
          <p:cNvPr id="5" name="组合 1"/>
          <p:cNvGrpSpPr>
            <a:grpSpLocks/>
          </p:cNvGrpSpPr>
          <p:nvPr/>
        </p:nvGrpSpPr>
        <p:grpSpPr bwMode="auto">
          <a:xfrm>
            <a:off x="584075" y="1613272"/>
            <a:ext cx="8380413" cy="4749800"/>
            <a:chOff x="387195" y="1283349"/>
            <a:chExt cx="8380040" cy="4749893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195" y="1283349"/>
              <a:ext cx="8380040" cy="474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矩形 9"/>
            <p:cNvSpPr>
              <a:spLocks noChangeArrowheads="1"/>
            </p:cNvSpPr>
            <p:nvPr/>
          </p:nvSpPr>
          <p:spPr bwMode="auto">
            <a:xfrm>
              <a:off x="7812166" y="1647462"/>
              <a:ext cx="144016" cy="379167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9" name="矩形 10"/>
            <p:cNvSpPr>
              <a:spLocks noChangeArrowheads="1"/>
            </p:cNvSpPr>
            <p:nvPr/>
          </p:nvSpPr>
          <p:spPr bwMode="auto">
            <a:xfrm>
              <a:off x="8388424" y="1646038"/>
              <a:ext cx="144016" cy="379167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0" name="矩形 11"/>
            <p:cNvSpPr>
              <a:spLocks noChangeArrowheads="1"/>
            </p:cNvSpPr>
            <p:nvPr/>
          </p:nvSpPr>
          <p:spPr bwMode="auto">
            <a:xfrm>
              <a:off x="7264289" y="2404401"/>
              <a:ext cx="144016" cy="379167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1" name="矩形 12"/>
            <p:cNvSpPr>
              <a:spLocks noChangeArrowheads="1"/>
            </p:cNvSpPr>
            <p:nvPr/>
          </p:nvSpPr>
          <p:spPr bwMode="auto">
            <a:xfrm>
              <a:off x="7784561" y="2402977"/>
              <a:ext cx="144016" cy="379167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2" name="矩形 13"/>
            <p:cNvSpPr>
              <a:spLocks noChangeArrowheads="1"/>
            </p:cNvSpPr>
            <p:nvPr/>
          </p:nvSpPr>
          <p:spPr bwMode="auto">
            <a:xfrm>
              <a:off x="7013581" y="2801765"/>
              <a:ext cx="144016" cy="379167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3" name="矩形 14"/>
            <p:cNvSpPr>
              <a:spLocks noChangeArrowheads="1"/>
            </p:cNvSpPr>
            <p:nvPr/>
          </p:nvSpPr>
          <p:spPr bwMode="auto">
            <a:xfrm>
              <a:off x="8000391" y="2800341"/>
              <a:ext cx="144016" cy="379167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4246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内容占位符 2"/>
          <p:cNvSpPr>
            <a:spLocks noGrp="1"/>
          </p:cNvSpPr>
          <p:nvPr>
            <p:ph idx="1"/>
          </p:nvPr>
        </p:nvSpPr>
        <p:spPr>
          <a:xfrm>
            <a:off x="612648" y="1600200"/>
            <a:ext cx="8153400" cy="485313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kumimoji="0" lang="zh-CN" altLang="en-US" dirty="0">
                <a:latin typeface="+mn-ea"/>
                <a:cs typeface="Times New Roman" charset="0"/>
              </a:rPr>
              <a:t>问题</a:t>
            </a:r>
            <a:r>
              <a:rPr kumimoji="0" lang="en-US" altLang="zh-CN" dirty="0">
                <a:latin typeface="+mn-ea"/>
                <a:cs typeface="Times New Roman" charset="0"/>
              </a:rPr>
              <a:t>1</a:t>
            </a:r>
            <a:r>
              <a:rPr kumimoji="0" lang="zh-CN" altLang="en-US" dirty="0">
                <a:latin typeface="+mn-ea"/>
                <a:cs typeface="Times New Roman" charset="0"/>
              </a:rPr>
              <a:t>：关系</a:t>
            </a:r>
            <a:r>
              <a:rPr lang="zh-CN" altLang="en-US" dirty="0">
                <a:latin typeface="+mn-ea"/>
                <a:cs typeface="Times New Roman" charset="0"/>
              </a:rPr>
              <a:t>具有哪些重要</a:t>
            </a:r>
            <a:r>
              <a:rPr kumimoji="0" lang="zh-CN" altLang="en-US" dirty="0">
                <a:latin typeface="+mn-ea"/>
                <a:cs typeface="Times New Roman" charset="0"/>
              </a:rPr>
              <a:t>性质？</a:t>
            </a:r>
            <a:endParaRPr kumimoji="0" lang="en-US" altLang="zh-CN" dirty="0">
              <a:latin typeface="+mn-ea"/>
              <a:cs typeface="Times New Roman" charset="0"/>
            </a:endParaRPr>
          </a:p>
          <a:p>
            <a:pPr lvl="1">
              <a:lnSpc>
                <a:spcPct val="120000"/>
              </a:lnSpc>
            </a:pPr>
            <a:r>
              <a:rPr kumimoji="0" lang="zh-CN" altLang="en-US" sz="2400" dirty="0">
                <a:solidFill>
                  <a:srgbClr val="2E2E99"/>
                </a:solidFill>
                <a:latin typeface="+mn-ea"/>
                <a:cs typeface="Times New Roman" charset="0"/>
              </a:rPr>
              <a:t>自反性、对称性</a:t>
            </a:r>
            <a:r>
              <a:rPr kumimoji="0" lang="en-US" altLang="zh-CN" sz="2400" dirty="0">
                <a:solidFill>
                  <a:srgbClr val="2E2E99"/>
                </a:solidFill>
                <a:latin typeface="+mn-ea"/>
                <a:cs typeface="Times New Roman" charset="0"/>
              </a:rPr>
              <a:t>/</a:t>
            </a:r>
            <a:r>
              <a:rPr lang="zh-CN" altLang="en-US" sz="2400" dirty="0">
                <a:solidFill>
                  <a:srgbClr val="2E2E99"/>
                </a:solidFill>
                <a:latin typeface="+mn-ea"/>
                <a:cs typeface="Times New Roman" charset="0"/>
              </a:rPr>
              <a:t>反</a:t>
            </a:r>
            <a:r>
              <a:rPr kumimoji="0" lang="zh-CN" altLang="en-US" sz="2400" dirty="0">
                <a:solidFill>
                  <a:srgbClr val="2E2E99"/>
                </a:solidFill>
                <a:latin typeface="+mn-ea"/>
                <a:cs typeface="Times New Roman" charset="0"/>
              </a:rPr>
              <a:t>对称性、传递性</a:t>
            </a:r>
            <a:endParaRPr kumimoji="0" lang="en-US" altLang="zh-CN" sz="2400" dirty="0">
              <a:solidFill>
                <a:srgbClr val="2E2E99"/>
              </a:solidFill>
              <a:latin typeface="+mn-ea"/>
              <a:cs typeface="Times New Roman" charset="0"/>
            </a:endParaRPr>
          </a:p>
          <a:p>
            <a:pPr>
              <a:lnSpc>
                <a:spcPct val="90000"/>
              </a:lnSpc>
              <a:spcBef>
                <a:spcPct val="60000"/>
              </a:spcBef>
            </a:pPr>
            <a:r>
              <a:rPr lang="zh-CN" altLang="en-US" dirty="0">
                <a:latin typeface="+mn-ea"/>
              </a:rPr>
              <a:t>问题</a:t>
            </a:r>
            <a:r>
              <a:rPr lang="en-US" altLang="zh-CN" dirty="0">
                <a:latin typeface="+mn-ea"/>
              </a:rPr>
              <a:t>2</a:t>
            </a:r>
            <a:r>
              <a:rPr lang="zh-CN" altLang="en-US" dirty="0">
                <a:latin typeface="+mn-ea"/>
              </a:rPr>
              <a:t>：如果计算关系的闭包？</a:t>
            </a:r>
            <a:endParaRPr lang="en-US" altLang="zh-CN" dirty="0">
              <a:latin typeface="+mn-ea"/>
            </a:endParaRPr>
          </a:p>
          <a:p>
            <a:pPr lvl="1">
              <a:lnSpc>
                <a:spcPct val="90000"/>
              </a:lnSpc>
              <a:spcBef>
                <a:spcPct val="6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  <a:cs typeface="Times New Roman" charset="0"/>
              </a:rPr>
              <a:t>自反闭包</a:t>
            </a:r>
            <a:r>
              <a:rPr lang="en-US" altLang="zh-CN" sz="2400" i="1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) = </a:t>
            </a:r>
            <a:r>
              <a:rPr lang="en-US" altLang="zh-CN" sz="2400" i="1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</a:t>
            </a:r>
            <a:r>
              <a:rPr lang="en-US" altLang="zh-CN" sz="2400" i="1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sz="2400" i="1" baseline="-250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A </a:t>
            </a:r>
            <a:r>
              <a:rPr lang="zh-CN" altLang="en-US" sz="2400" dirty="0">
                <a:solidFill>
                  <a:srgbClr val="2E2E99"/>
                </a:solidFill>
                <a:latin typeface="+mn-ea"/>
                <a:cs typeface="Times New Roman" charset="0"/>
              </a:rPr>
              <a:t>、对称闭包</a:t>
            </a:r>
            <a:r>
              <a:rPr lang="en-US" altLang="zh-CN" sz="2400" i="1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s</a:t>
            </a:r>
            <a:r>
              <a:rPr lang="en-US" altLang="zh-CN" sz="24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) = </a:t>
            </a:r>
            <a:r>
              <a:rPr lang="en-US" altLang="zh-CN" sz="2400" i="1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</a:t>
            </a:r>
            <a:r>
              <a:rPr lang="en-US" altLang="zh-CN" sz="2400" i="1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400" baseline="30000" dirty="0">
                <a:solidFill>
                  <a:srgbClr val="2E2E99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-1 </a:t>
            </a:r>
            <a:r>
              <a:rPr lang="zh-CN" altLang="en-US" sz="2400" dirty="0">
                <a:solidFill>
                  <a:srgbClr val="2E2E99"/>
                </a:solidFill>
                <a:latin typeface="+mn-ea"/>
                <a:cs typeface="Times New Roman" charset="0"/>
              </a:rPr>
              <a:t>、传递闭包的</a:t>
            </a:r>
            <a:r>
              <a:rPr lang="en-US" altLang="zh-CN" sz="2400" dirty="0" err="1">
                <a:solidFill>
                  <a:srgbClr val="2E2E99"/>
                </a:solidFill>
                <a:latin typeface="+mn-ea"/>
                <a:cs typeface="Times New Roman" charset="0"/>
              </a:rPr>
              <a:t>Warshall</a:t>
            </a:r>
            <a:r>
              <a:rPr lang="zh-CN" altLang="en-US" sz="2400" dirty="0">
                <a:solidFill>
                  <a:srgbClr val="2E2E99"/>
                </a:solidFill>
                <a:latin typeface="+mn-ea"/>
                <a:cs typeface="Times New Roman" charset="0"/>
              </a:rPr>
              <a:t>算法</a:t>
            </a:r>
            <a:endParaRPr lang="zh-CN" altLang="en-US" sz="2400" dirty="0">
              <a:solidFill>
                <a:srgbClr val="2E2E99"/>
              </a:solidFill>
              <a:latin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</a:p>
        </p:txBody>
      </p:sp>
    </p:spTree>
    <p:extLst>
      <p:ext uri="{BB962C8B-B14F-4D97-AF65-F5344CB8AC3E}">
        <p14:creationId xmlns:p14="http://schemas.microsoft.com/office/powerpoint/2010/main" val="23761338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20</a:t>
            </a:fld>
            <a:endParaRPr lang="zh-CN" altLang="en-US" dirty="0"/>
          </a:p>
        </p:txBody>
      </p:sp>
      <p:sp>
        <p:nvSpPr>
          <p:cNvPr id="5" name="矩形 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14891" y="1484784"/>
            <a:ext cx="7757508" cy="804644"/>
          </a:xfrm>
          <a:prstGeom prst="rect">
            <a:avLst/>
          </a:prstGeom>
          <a:blipFill rotWithShape="0">
            <a:blip r:embed="rId2" cstate="print"/>
            <a:stretch>
              <a:fillRect l="-1885" b="-26515"/>
            </a:stretch>
          </a:blipFill>
        </p:spPr>
        <p:txBody>
          <a:bodyPr/>
          <a:lstStyle/>
          <a:p>
            <a:pPr>
              <a:defRPr/>
            </a:pPr>
            <a:r>
              <a:rPr lang="zh-CN" altLang="en-US">
                <a:noFill/>
              </a:rPr>
              <a:t> 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997200"/>
            <a:ext cx="8928100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75813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例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21</a:t>
            </a:fld>
            <a:endParaRPr lang="zh-CN" altLang="en-US" dirty="0"/>
          </a:p>
        </p:txBody>
      </p:sp>
      <p:grpSp>
        <p:nvGrpSpPr>
          <p:cNvPr id="57" name="组合 56"/>
          <p:cNvGrpSpPr/>
          <p:nvPr/>
        </p:nvGrpSpPr>
        <p:grpSpPr>
          <a:xfrm>
            <a:off x="565381" y="1580998"/>
            <a:ext cx="8475663" cy="4810125"/>
            <a:chOff x="565381" y="1580998"/>
            <a:chExt cx="8475663" cy="4810125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381" y="1580998"/>
              <a:ext cx="8475663" cy="48101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xtLst/>
          </p:spPr>
        </p:pic>
        <p:sp>
          <p:nvSpPr>
            <p:cNvPr id="7" name="矩形 7"/>
            <p:cNvSpPr>
              <a:spLocks noChangeArrowheads="1"/>
            </p:cNvSpPr>
            <p:nvPr/>
          </p:nvSpPr>
          <p:spPr bwMode="auto">
            <a:xfrm>
              <a:off x="2443770" y="5191418"/>
              <a:ext cx="119125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8" name="矩形 9"/>
            <p:cNvSpPr>
              <a:spLocks noChangeArrowheads="1"/>
            </p:cNvSpPr>
            <p:nvPr/>
          </p:nvSpPr>
          <p:spPr bwMode="auto">
            <a:xfrm>
              <a:off x="2853465" y="5191418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9" name="矩形 10"/>
            <p:cNvSpPr>
              <a:spLocks noChangeArrowheads="1"/>
            </p:cNvSpPr>
            <p:nvPr/>
          </p:nvSpPr>
          <p:spPr bwMode="auto">
            <a:xfrm>
              <a:off x="3149592" y="5191981"/>
              <a:ext cx="119125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0" name="矩形 11"/>
            <p:cNvSpPr>
              <a:spLocks noChangeArrowheads="1"/>
            </p:cNvSpPr>
            <p:nvPr/>
          </p:nvSpPr>
          <p:spPr bwMode="auto">
            <a:xfrm>
              <a:off x="3568812" y="5191981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1" name="矩形 12"/>
            <p:cNvSpPr>
              <a:spLocks noChangeArrowheads="1"/>
            </p:cNvSpPr>
            <p:nvPr/>
          </p:nvSpPr>
          <p:spPr bwMode="auto">
            <a:xfrm>
              <a:off x="3857571" y="5196181"/>
              <a:ext cx="119125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2" name="矩形 13"/>
            <p:cNvSpPr>
              <a:spLocks noChangeArrowheads="1"/>
            </p:cNvSpPr>
            <p:nvPr/>
          </p:nvSpPr>
          <p:spPr bwMode="auto">
            <a:xfrm>
              <a:off x="4276791" y="5196181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3" name="矩形 14"/>
            <p:cNvSpPr>
              <a:spLocks noChangeArrowheads="1"/>
            </p:cNvSpPr>
            <p:nvPr/>
          </p:nvSpPr>
          <p:spPr bwMode="auto">
            <a:xfrm>
              <a:off x="4575525" y="5200945"/>
              <a:ext cx="119125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4" name="矩形 15"/>
            <p:cNvSpPr>
              <a:spLocks noChangeArrowheads="1"/>
            </p:cNvSpPr>
            <p:nvPr/>
          </p:nvSpPr>
          <p:spPr bwMode="auto">
            <a:xfrm>
              <a:off x="4994746" y="5200945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5" name="矩形 16"/>
            <p:cNvSpPr>
              <a:spLocks noChangeArrowheads="1"/>
            </p:cNvSpPr>
            <p:nvPr/>
          </p:nvSpPr>
          <p:spPr bwMode="auto">
            <a:xfrm>
              <a:off x="3922099" y="4802775"/>
              <a:ext cx="119125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6" name="矩形 17"/>
            <p:cNvSpPr>
              <a:spLocks noChangeArrowheads="1"/>
            </p:cNvSpPr>
            <p:nvPr/>
          </p:nvSpPr>
          <p:spPr bwMode="auto">
            <a:xfrm>
              <a:off x="4341319" y="4802775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7" name="矩形 18"/>
            <p:cNvSpPr>
              <a:spLocks noChangeArrowheads="1"/>
            </p:cNvSpPr>
            <p:nvPr/>
          </p:nvSpPr>
          <p:spPr bwMode="auto">
            <a:xfrm>
              <a:off x="4539014" y="4798012"/>
              <a:ext cx="119125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8" name="矩形 19"/>
            <p:cNvSpPr>
              <a:spLocks noChangeArrowheads="1"/>
            </p:cNvSpPr>
            <p:nvPr/>
          </p:nvSpPr>
          <p:spPr bwMode="auto">
            <a:xfrm>
              <a:off x="4967761" y="4798012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9" name="矩形 20"/>
            <p:cNvSpPr>
              <a:spLocks noChangeArrowheads="1"/>
            </p:cNvSpPr>
            <p:nvPr/>
          </p:nvSpPr>
          <p:spPr bwMode="auto">
            <a:xfrm>
              <a:off x="5233152" y="4797443"/>
              <a:ext cx="119125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20" name="矩形 21"/>
            <p:cNvSpPr>
              <a:spLocks noChangeArrowheads="1"/>
            </p:cNvSpPr>
            <p:nvPr/>
          </p:nvSpPr>
          <p:spPr bwMode="auto">
            <a:xfrm>
              <a:off x="5661899" y="4797443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21" name="矩形 22"/>
            <p:cNvSpPr>
              <a:spLocks noChangeArrowheads="1"/>
            </p:cNvSpPr>
            <p:nvPr/>
          </p:nvSpPr>
          <p:spPr bwMode="auto">
            <a:xfrm>
              <a:off x="2439006" y="5921636"/>
              <a:ext cx="166757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22" name="矩形 23"/>
            <p:cNvSpPr>
              <a:spLocks noChangeArrowheads="1"/>
            </p:cNvSpPr>
            <p:nvPr/>
          </p:nvSpPr>
          <p:spPr bwMode="auto">
            <a:xfrm>
              <a:off x="2897920" y="5921636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23" name="矩形 24"/>
            <p:cNvSpPr>
              <a:spLocks noChangeArrowheads="1"/>
            </p:cNvSpPr>
            <p:nvPr/>
          </p:nvSpPr>
          <p:spPr bwMode="auto">
            <a:xfrm>
              <a:off x="3187697" y="5911544"/>
              <a:ext cx="119125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24" name="矩形 25"/>
            <p:cNvSpPr>
              <a:spLocks noChangeArrowheads="1"/>
            </p:cNvSpPr>
            <p:nvPr/>
          </p:nvSpPr>
          <p:spPr bwMode="auto">
            <a:xfrm>
              <a:off x="3602155" y="5911544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25" name="矩形 26"/>
            <p:cNvSpPr>
              <a:spLocks noChangeArrowheads="1"/>
            </p:cNvSpPr>
            <p:nvPr/>
          </p:nvSpPr>
          <p:spPr bwMode="auto">
            <a:xfrm>
              <a:off x="3179755" y="4446907"/>
              <a:ext cx="119125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26" name="矩形 27"/>
            <p:cNvSpPr>
              <a:spLocks noChangeArrowheads="1"/>
            </p:cNvSpPr>
            <p:nvPr/>
          </p:nvSpPr>
          <p:spPr bwMode="auto">
            <a:xfrm>
              <a:off x="3608501" y="4446907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27" name="矩形 28"/>
            <p:cNvSpPr>
              <a:spLocks noChangeArrowheads="1"/>
            </p:cNvSpPr>
            <p:nvPr/>
          </p:nvSpPr>
          <p:spPr bwMode="auto">
            <a:xfrm>
              <a:off x="2477678" y="4441698"/>
              <a:ext cx="119125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28" name="矩形 29"/>
            <p:cNvSpPr>
              <a:spLocks noChangeArrowheads="1"/>
            </p:cNvSpPr>
            <p:nvPr/>
          </p:nvSpPr>
          <p:spPr bwMode="auto">
            <a:xfrm>
              <a:off x="2896899" y="4441698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29" name="矩形 30"/>
            <p:cNvSpPr>
              <a:spLocks noChangeArrowheads="1"/>
            </p:cNvSpPr>
            <p:nvPr/>
          </p:nvSpPr>
          <p:spPr bwMode="auto">
            <a:xfrm>
              <a:off x="2450439" y="3724553"/>
              <a:ext cx="119125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30" name="矩形 31"/>
            <p:cNvSpPr>
              <a:spLocks noChangeArrowheads="1"/>
            </p:cNvSpPr>
            <p:nvPr/>
          </p:nvSpPr>
          <p:spPr bwMode="auto">
            <a:xfrm>
              <a:off x="2869011" y="3727354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31" name="矩形 33"/>
            <p:cNvSpPr>
              <a:spLocks noChangeArrowheads="1"/>
            </p:cNvSpPr>
            <p:nvPr/>
          </p:nvSpPr>
          <p:spPr bwMode="auto">
            <a:xfrm>
              <a:off x="3846976" y="3741641"/>
              <a:ext cx="139148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32" name="矩形 34"/>
            <p:cNvSpPr>
              <a:spLocks noChangeArrowheads="1"/>
            </p:cNvSpPr>
            <p:nvPr/>
          </p:nvSpPr>
          <p:spPr bwMode="auto">
            <a:xfrm>
              <a:off x="4281560" y="3751165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33" name="矩形 35"/>
            <p:cNvSpPr>
              <a:spLocks noChangeArrowheads="1"/>
            </p:cNvSpPr>
            <p:nvPr/>
          </p:nvSpPr>
          <p:spPr bwMode="auto">
            <a:xfrm>
              <a:off x="3146734" y="3733604"/>
              <a:ext cx="119125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34" name="矩形 36"/>
            <p:cNvSpPr>
              <a:spLocks noChangeArrowheads="1"/>
            </p:cNvSpPr>
            <p:nvPr/>
          </p:nvSpPr>
          <p:spPr bwMode="auto">
            <a:xfrm>
              <a:off x="3565307" y="3736405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35" name="矩形 37"/>
            <p:cNvSpPr>
              <a:spLocks noChangeArrowheads="1"/>
            </p:cNvSpPr>
            <p:nvPr/>
          </p:nvSpPr>
          <p:spPr bwMode="auto">
            <a:xfrm>
              <a:off x="4568810" y="3748784"/>
              <a:ext cx="119125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36" name="矩形 38"/>
            <p:cNvSpPr>
              <a:spLocks noChangeArrowheads="1"/>
            </p:cNvSpPr>
            <p:nvPr/>
          </p:nvSpPr>
          <p:spPr bwMode="auto">
            <a:xfrm>
              <a:off x="4973684" y="3751585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37" name="矩形 39"/>
            <p:cNvSpPr>
              <a:spLocks noChangeArrowheads="1"/>
            </p:cNvSpPr>
            <p:nvPr/>
          </p:nvSpPr>
          <p:spPr bwMode="auto">
            <a:xfrm>
              <a:off x="2453296" y="3013948"/>
              <a:ext cx="119125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38" name="矩形 40"/>
            <p:cNvSpPr>
              <a:spLocks noChangeArrowheads="1"/>
            </p:cNvSpPr>
            <p:nvPr/>
          </p:nvSpPr>
          <p:spPr bwMode="auto">
            <a:xfrm>
              <a:off x="2862342" y="3011986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39" name="矩形 41"/>
            <p:cNvSpPr>
              <a:spLocks noChangeArrowheads="1"/>
            </p:cNvSpPr>
            <p:nvPr/>
          </p:nvSpPr>
          <p:spPr bwMode="auto">
            <a:xfrm>
              <a:off x="6589686" y="3007223"/>
              <a:ext cx="119125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40" name="矩形 42"/>
            <p:cNvSpPr>
              <a:spLocks noChangeArrowheads="1"/>
            </p:cNvSpPr>
            <p:nvPr/>
          </p:nvSpPr>
          <p:spPr bwMode="auto">
            <a:xfrm>
              <a:off x="6997145" y="3010024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41" name="矩形 43"/>
            <p:cNvSpPr>
              <a:spLocks noChangeArrowheads="1"/>
            </p:cNvSpPr>
            <p:nvPr/>
          </p:nvSpPr>
          <p:spPr bwMode="auto">
            <a:xfrm>
              <a:off x="7296723" y="3010746"/>
              <a:ext cx="112640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42" name="矩形 44"/>
            <p:cNvSpPr>
              <a:spLocks noChangeArrowheads="1"/>
            </p:cNvSpPr>
            <p:nvPr/>
          </p:nvSpPr>
          <p:spPr bwMode="auto">
            <a:xfrm>
              <a:off x="7687515" y="3013547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43" name="矩形 45"/>
            <p:cNvSpPr>
              <a:spLocks noChangeArrowheads="1"/>
            </p:cNvSpPr>
            <p:nvPr/>
          </p:nvSpPr>
          <p:spPr bwMode="auto">
            <a:xfrm>
              <a:off x="4170876" y="3359727"/>
              <a:ext cx="119125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44" name="矩形 46"/>
            <p:cNvSpPr>
              <a:spLocks noChangeArrowheads="1"/>
            </p:cNvSpPr>
            <p:nvPr/>
          </p:nvSpPr>
          <p:spPr bwMode="auto">
            <a:xfrm>
              <a:off x="4586273" y="3362528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45" name="矩形 47"/>
            <p:cNvSpPr>
              <a:spLocks noChangeArrowheads="1"/>
            </p:cNvSpPr>
            <p:nvPr/>
          </p:nvSpPr>
          <p:spPr bwMode="auto">
            <a:xfrm>
              <a:off x="4793000" y="3366869"/>
              <a:ext cx="119125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46" name="矩形 48"/>
            <p:cNvSpPr>
              <a:spLocks noChangeArrowheads="1"/>
            </p:cNvSpPr>
            <p:nvPr/>
          </p:nvSpPr>
          <p:spPr bwMode="auto">
            <a:xfrm>
              <a:off x="5209984" y="3372051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47" name="矩形 49"/>
            <p:cNvSpPr>
              <a:spLocks noChangeArrowheads="1"/>
            </p:cNvSpPr>
            <p:nvPr/>
          </p:nvSpPr>
          <p:spPr bwMode="auto">
            <a:xfrm>
              <a:off x="3905851" y="2628675"/>
              <a:ext cx="119125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48" name="矩形 50"/>
            <p:cNvSpPr>
              <a:spLocks noChangeArrowheads="1"/>
            </p:cNvSpPr>
            <p:nvPr/>
          </p:nvSpPr>
          <p:spPr bwMode="auto">
            <a:xfrm>
              <a:off x="4324423" y="2631476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49" name="矩形 51"/>
            <p:cNvSpPr>
              <a:spLocks noChangeArrowheads="1"/>
            </p:cNvSpPr>
            <p:nvPr/>
          </p:nvSpPr>
          <p:spPr bwMode="auto">
            <a:xfrm>
              <a:off x="1963508" y="1950850"/>
              <a:ext cx="119125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50" name="矩形 52"/>
            <p:cNvSpPr>
              <a:spLocks noChangeArrowheads="1"/>
            </p:cNvSpPr>
            <p:nvPr/>
          </p:nvSpPr>
          <p:spPr bwMode="auto">
            <a:xfrm>
              <a:off x="2382080" y="1953651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51" name="矩形 53"/>
            <p:cNvSpPr>
              <a:spLocks noChangeArrowheads="1"/>
            </p:cNvSpPr>
            <p:nvPr/>
          </p:nvSpPr>
          <p:spPr bwMode="auto">
            <a:xfrm>
              <a:off x="2674093" y="1950850"/>
              <a:ext cx="119125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52" name="矩形 54"/>
            <p:cNvSpPr>
              <a:spLocks noChangeArrowheads="1"/>
            </p:cNvSpPr>
            <p:nvPr/>
          </p:nvSpPr>
          <p:spPr bwMode="auto">
            <a:xfrm>
              <a:off x="3087902" y="1953651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53" name="矩形 55"/>
            <p:cNvSpPr>
              <a:spLocks noChangeArrowheads="1"/>
            </p:cNvSpPr>
            <p:nvPr/>
          </p:nvSpPr>
          <p:spPr bwMode="auto">
            <a:xfrm>
              <a:off x="2581071" y="1585460"/>
              <a:ext cx="119125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54" name="矩形 56"/>
            <p:cNvSpPr>
              <a:spLocks noChangeArrowheads="1"/>
            </p:cNvSpPr>
            <p:nvPr/>
          </p:nvSpPr>
          <p:spPr bwMode="auto">
            <a:xfrm>
              <a:off x="3066891" y="1588261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55" name="矩形 57"/>
            <p:cNvSpPr>
              <a:spLocks noChangeArrowheads="1"/>
            </p:cNvSpPr>
            <p:nvPr/>
          </p:nvSpPr>
          <p:spPr bwMode="auto">
            <a:xfrm>
              <a:off x="3457254" y="1590787"/>
              <a:ext cx="119125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56" name="矩形 58"/>
            <p:cNvSpPr>
              <a:spLocks noChangeArrowheads="1"/>
            </p:cNvSpPr>
            <p:nvPr/>
          </p:nvSpPr>
          <p:spPr bwMode="auto">
            <a:xfrm>
              <a:off x="3923459" y="1593588"/>
              <a:ext cx="135659" cy="28805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8767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例：字典序</a:t>
                </a:r>
                <a:r>
                  <a:rPr lang="en-US" altLang="zh-CN" dirty="0"/>
                  <a:t>(lexicographic order)</a:t>
                </a:r>
                <a:r>
                  <a:rPr lang="zh-CN" altLang="en-US" dirty="0"/>
                  <a:t>与偏序集</a:t>
                </a:r>
                <a:endParaRPr lang="en-US" altLang="zh-CN" dirty="0"/>
              </a:p>
              <a:p>
                <a:pPr lvl="1"/>
                <a:r>
                  <a:rPr lang="zh-CN" altLang="en-US" sz="2800" dirty="0"/>
                  <a:t>给定两个偏序集</a:t>
                </a:r>
                <a14:m>
                  <m:oMath xmlns:m="http://schemas.openxmlformats.org/officeDocument/2006/math">
                    <m:r>
                      <a:rPr lang="en-US" altLang="zh-CN" sz="2800" b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altLang="zh-CN" sz="28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800" b="0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altLang="zh-CN" sz="2800" b="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2800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800" b="0" i="1">
                                <a:latin typeface="Cambria Math" panose="02040503050406030204" pitchFamily="18" charset="0"/>
                              </a:rPr>
                              <m:t>≼</m:t>
                            </m:r>
                          </m:e>
                          <m:sub>
                            <m:r>
                              <a:rPr lang="en-US" altLang="zh-CN" sz="2800" b="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e>
                    </m:d>
                  </m:oMath>
                </a14:m>
                <a:r>
                  <a:rPr lang="zh-CN" altLang="en-US" sz="2800" dirty="0"/>
                  <a:t>与</a:t>
                </a:r>
                <a14:m>
                  <m:oMath xmlns:m="http://schemas.openxmlformats.org/officeDocument/2006/math">
                    <m:r>
                      <a:rPr lang="en-US" altLang="zh-CN" sz="2800" b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2800" b="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800" b="0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altLang="zh-CN" sz="2800" b="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sz="28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0" i="1">
                            <a:latin typeface="Cambria Math" panose="02040503050406030204" pitchFamily="18" charset="0"/>
                          </a:rPr>
                          <m:t>≼</m:t>
                        </m:r>
                      </m:e>
                      <m:sub>
                        <m:r>
                          <a:rPr lang="en-US" altLang="zh-CN" sz="2800" b="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altLang="zh-CN" sz="2800" b="0" i="1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zh-CN" altLang="en-US" sz="2800" dirty="0"/>
                  <a:t>，在</a:t>
                </a:r>
                <a14:m>
                  <m:oMath xmlns:m="http://schemas.openxmlformats.org/officeDocument/2006/math">
                    <m:r>
                      <a:rPr lang="en-US" altLang="zh-CN" sz="2800" b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2800" b="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zh-CN" sz="2800" b="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zh-CN" sz="2800" b="0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altLang="zh-CN" sz="2800" b="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zh-CN" altLang="en-US" sz="2800" dirty="0"/>
                  <a:t>上定义新关系“</a:t>
                </a:r>
                <a14:m>
                  <m:oMath xmlns:m="http://schemas.openxmlformats.org/officeDocument/2006/math">
                    <m:r>
                      <a:rPr lang="en-US" altLang="zh-CN" sz="2800" b="0" i="1">
                        <a:latin typeface="Cambria Math" panose="02040503050406030204" pitchFamily="18" charset="0"/>
                      </a:rPr>
                      <m:t>≼</m:t>
                    </m:r>
                  </m:oMath>
                </a14:m>
                <a:r>
                  <a:rPr lang="zh-CN" altLang="en-US" sz="2800" dirty="0"/>
                  <a:t>”：</a:t>
                </a:r>
                <a:br>
                  <a:rPr lang="en-US" altLang="zh-CN" sz="2800" dirty="0"/>
                </a:b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8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800" b="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altLang="zh-CN" sz="28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sz="2800" b="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en-US" altLang="zh-CN" sz="2800" b="0" i="1">
                        <a:latin typeface="Cambria Math" panose="02040503050406030204" pitchFamily="18" charset="0"/>
                      </a:rPr>
                      <m:t>≼</m:t>
                    </m:r>
                    <m:d>
                      <m:dPr>
                        <m:ctrlPr>
                          <a:rPr lang="en-US" altLang="zh-CN" sz="28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800" b="0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altLang="zh-CN" sz="28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sz="2800" b="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  <m:r>
                      <a:rPr lang="en-US" altLang="zh-CN" sz="2800" b="0" i="1">
                        <a:latin typeface="Cambria Math" panose="02040503050406030204" pitchFamily="18" charset="0"/>
                      </a:rPr>
                      <m:t>⇔</m:t>
                    </m:r>
                    <m:r>
                      <a:rPr lang="en-US" altLang="zh-CN" sz="2800" b="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zh-CN" sz="2800" b="0" i="1">
                        <a:latin typeface="Cambria Math" panose="02040503050406030204" pitchFamily="18" charset="0"/>
                      </a:rPr>
                      <m:t>≺</m:t>
                    </m:r>
                    <m:r>
                      <a:rPr lang="en-US" altLang="zh-CN" sz="2800" b="0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altLang="zh-CN" sz="2800" b="0" i="1">
                        <a:latin typeface="Cambria Math" panose="02040503050406030204" pitchFamily="18" charset="0"/>
                      </a:rPr>
                      <m:t>∨(</m:t>
                    </m:r>
                    <m:r>
                      <a:rPr lang="en-US" altLang="zh-CN" sz="2800" b="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zh-CN" sz="2800" b="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800" b="0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altLang="zh-CN" sz="2800" b="0" i="1">
                        <a:latin typeface="Cambria Math" panose="02040503050406030204" pitchFamily="18" charset="0"/>
                      </a:rPr>
                      <m:t>∧</m:t>
                    </m:r>
                    <m:r>
                      <a:rPr lang="en-US" altLang="zh-CN" sz="2800" b="0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altLang="zh-CN" sz="2800" b="0" i="1">
                        <a:latin typeface="Cambria Math" panose="02040503050406030204" pitchFamily="18" charset="0"/>
                      </a:rPr>
                      <m:t>≼</m:t>
                    </m:r>
                    <m:r>
                      <a:rPr lang="en-US" altLang="zh-CN" sz="2800" b="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altLang="zh-CN" sz="2800" b="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sz="2800" dirty="0"/>
                  <a:t> </a:t>
                </a:r>
              </a:p>
              <a:p>
                <a:endParaRPr lang="en-US" altLang="zh-CN" dirty="0"/>
              </a:p>
              <a:p>
                <a:r>
                  <a:rPr lang="zh-CN" altLang="en-US" dirty="0"/>
                  <a:t>易证，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en-US" altLang="zh-CN" b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altLang="zh-CN" b="0" i="1">
                        <a:latin typeface="Cambria Math" panose="02040503050406030204" pitchFamily="18" charset="0"/>
                      </a:rPr>
                      <m:t>,≼)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zh-CN" altLang="en-US" dirty="0"/>
                  <a:t>是一个偏序集。</a:t>
                </a:r>
                <a:endParaRPr lang="en-US" altLang="zh-CN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449" t="-21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754483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23</a:t>
            </a:fld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39" y="1524699"/>
            <a:ext cx="8571719" cy="482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8962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哈斯图（</a:t>
            </a:r>
            <a:r>
              <a:rPr lang="en-US" altLang="zh-CN" dirty="0" err="1"/>
              <a:t>Hasse</a:t>
            </a:r>
            <a:r>
              <a:rPr lang="en-US" altLang="zh-CN" dirty="0"/>
              <a:t> Diagrams</a:t>
            </a:r>
            <a:r>
              <a:rPr lang="zh-CN" altLang="en-US" dirty="0"/>
              <a:t>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24</a:t>
            </a:fld>
            <a:endParaRPr lang="zh-CN" altLang="en-US" dirty="0"/>
          </a:p>
        </p:txBody>
      </p:sp>
      <p:sp>
        <p:nvSpPr>
          <p:cNvPr id="5" name="Freeform 10"/>
          <p:cNvSpPr>
            <a:spLocks/>
          </p:cNvSpPr>
          <p:nvPr/>
        </p:nvSpPr>
        <p:spPr bwMode="auto">
          <a:xfrm>
            <a:off x="2522538" y="4652963"/>
            <a:ext cx="457200" cy="396875"/>
          </a:xfrm>
          <a:custGeom>
            <a:avLst/>
            <a:gdLst>
              <a:gd name="T0" fmla="*/ 2147483647 w 288"/>
              <a:gd name="T1" fmla="*/ 2147483647 h 250"/>
              <a:gd name="T2" fmla="*/ 2147483647 w 288"/>
              <a:gd name="T3" fmla="*/ 2147483647 h 250"/>
              <a:gd name="T4" fmla="*/ 2147483647 w 288"/>
              <a:gd name="T5" fmla="*/ 2147483647 h 250"/>
              <a:gd name="T6" fmla="*/ 2147483647 w 288"/>
              <a:gd name="T7" fmla="*/ 0 h 250"/>
              <a:gd name="T8" fmla="*/ 0 60000 65536"/>
              <a:gd name="T9" fmla="*/ 0 60000 65536"/>
              <a:gd name="T10" fmla="*/ 0 60000 65536"/>
              <a:gd name="T11" fmla="*/ 0 60000 65536"/>
              <a:gd name="T12" fmla="*/ 0 w 288"/>
              <a:gd name="T13" fmla="*/ 0 h 250"/>
              <a:gd name="T14" fmla="*/ 288 w 288"/>
              <a:gd name="T15" fmla="*/ 250 h 2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8" h="250">
                <a:moveTo>
                  <a:pt x="250" y="46"/>
                </a:moveTo>
                <a:cubicBezTo>
                  <a:pt x="269" y="125"/>
                  <a:pt x="288" y="204"/>
                  <a:pt x="250" y="227"/>
                </a:cubicBezTo>
                <a:cubicBezTo>
                  <a:pt x="212" y="250"/>
                  <a:pt x="46" y="220"/>
                  <a:pt x="23" y="182"/>
                </a:cubicBezTo>
                <a:cubicBezTo>
                  <a:pt x="0" y="144"/>
                  <a:pt x="57" y="72"/>
                  <a:pt x="11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>
            <a:off x="755650" y="3236913"/>
            <a:ext cx="323850" cy="541337"/>
          </a:xfrm>
          <a:custGeom>
            <a:avLst/>
            <a:gdLst>
              <a:gd name="T0" fmla="*/ 2147483647 w 204"/>
              <a:gd name="T1" fmla="*/ 2147483647 h 341"/>
              <a:gd name="T2" fmla="*/ 2147483647 w 204"/>
              <a:gd name="T3" fmla="*/ 2147483647 h 341"/>
              <a:gd name="T4" fmla="*/ 2147483647 w 204"/>
              <a:gd name="T5" fmla="*/ 2147483647 h 341"/>
              <a:gd name="T6" fmla="*/ 2147483647 w 204"/>
              <a:gd name="T7" fmla="*/ 2147483647 h 341"/>
              <a:gd name="T8" fmla="*/ 0 60000 65536"/>
              <a:gd name="T9" fmla="*/ 0 60000 65536"/>
              <a:gd name="T10" fmla="*/ 0 60000 65536"/>
              <a:gd name="T11" fmla="*/ 0 60000 65536"/>
              <a:gd name="T12" fmla="*/ 0 w 204"/>
              <a:gd name="T13" fmla="*/ 0 h 341"/>
              <a:gd name="T14" fmla="*/ 204 w 204"/>
              <a:gd name="T15" fmla="*/ 341 h 3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4" h="341">
                <a:moveTo>
                  <a:pt x="204" y="257"/>
                </a:moveTo>
                <a:cubicBezTo>
                  <a:pt x="125" y="299"/>
                  <a:pt x="46" y="341"/>
                  <a:pt x="23" y="303"/>
                </a:cubicBezTo>
                <a:cubicBezTo>
                  <a:pt x="0" y="265"/>
                  <a:pt x="38" y="60"/>
                  <a:pt x="68" y="30"/>
                </a:cubicBezTo>
                <a:cubicBezTo>
                  <a:pt x="98" y="0"/>
                  <a:pt x="151" y="60"/>
                  <a:pt x="204" y="12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7" name="Freeform 12"/>
          <p:cNvSpPr>
            <a:spLocks/>
          </p:cNvSpPr>
          <p:nvPr/>
        </p:nvSpPr>
        <p:spPr bwMode="auto">
          <a:xfrm>
            <a:off x="2474913" y="2060575"/>
            <a:ext cx="373062" cy="360363"/>
          </a:xfrm>
          <a:custGeom>
            <a:avLst/>
            <a:gdLst>
              <a:gd name="T0" fmla="*/ 2147483647 w 235"/>
              <a:gd name="T1" fmla="*/ 2147483647 h 227"/>
              <a:gd name="T2" fmla="*/ 2147483647 w 235"/>
              <a:gd name="T3" fmla="*/ 2147483647 h 227"/>
              <a:gd name="T4" fmla="*/ 2147483647 w 235"/>
              <a:gd name="T5" fmla="*/ 0 h 227"/>
              <a:gd name="T6" fmla="*/ 2147483647 w 235"/>
              <a:gd name="T7" fmla="*/ 2147483647 h 227"/>
              <a:gd name="T8" fmla="*/ 0 60000 65536"/>
              <a:gd name="T9" fmla="*/ 0 60000 65536"/>
              <a:gd name="T10" fmla="*/ 0 60000 65536"/>
              <a:gd name="T11" fmla="*/ 0 60000 65536"/>
              <a:gd name="T12" fmla="*/ 0 w 235"/>
              <a:gd name="T13" fmla="*/ 0 h 227"/>
              <a:gd name="T14" fmla="*/ 235 w 235"/>
              <a:gd name="T15" fmla="*/ 227 h 22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5" h="227">
                <a:moveTo>
                  <a:pt x="144" y="227"/>
                </a:moveTo>
                <a:cubicBezTo>
                  <a:pt x="72" y="223"/>
                  <a:pt x="0" y="220"/>
                  <a:pt x="8" y="182"/>
                </a:cubicBezTo>
                <a:cubicBezTo>
                  <a:pt x="16" y="144"/>
                  <a:pt x="152" y="0"/>
                  <a:pt x="190" y="0"/>
                </a:cubicBezTo>
                <a:cubicBezTo>
                  <a:pt x="228" y="0"/>
                  <a:pt x="231" y="91"/>
                  <a:pt x="235" y="18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8" name="Group 33"/>
          <p:cNvGrpSpPr>
            <a:grpSpLocks/>
          </p:cNvGrpSpPr>
          <p:nvPr/>
        </p:nvGrpSpPr>
        <p:grpSpPr bwMode="auto">
          <a:xfrm>
            <a:off x="782638" y="2060575"/>
            <a:ext cx="2647950" cy="3003550"/>
            <a:chOff x="1035" y="1388"/>
            <a:chExt cx="1668" cy="1892"/>
          </a:xfrm>
        </p:grpSpPr>
        <p:sp>
          <p:nvSpPr>
            <p:cNvPr id="9" name="Text Box 7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 bwMode="auto">
            <a:xfrm>
              <a:off x="2376" y="2989"/>
              <a:ext cx="278" cy="291"/>
            </a:xfrm>
            <a:prstGeom prst="rect">
              <a:avLst/>
            </a:prstGeom>
            <a:blipFill rotWithShape="0">
              <a:blip r:embed="rId2" cstate="print"/>
              <a:stretch>
                <a:fillRect/>
              </a:stretch>
            </a:blip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r>
                <a:rPr lang="zh-CN" altLang="en-US">
                  <a:noFill/>
                </a:rPr>
                <a:t> </a:t>
              </a:r>
            </a:p>
          </p:txBody>
        </p:sp>
        <p:sp>
          <p:nvSpPr>
            <p:cNvPr id="10" name="Text Box 8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 bwMode="auto">
            <a:xfrm>
              <a:off x="1035" y="2432"/>
              <a:ext cx="274" cy="291"/>
            </a:xfrm>
            <a:prstGeom prst="rect">
              <a:avLst/>
            </a:prstGeom>
            <a:blipFill rotWithShape="0">
              <a:blip r:embed="rId3" cstate="print"/>
              <a:stretch>
                <a:fillRect l="-4167"/>
              </a:stretch>
            </a:blip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r>
                <a:rPr lang="zh-CN" altLang="en-US">
                  <a:noFill/>
                </a:rPr>
                <a:t> </a:t>
              </a:r>
            </a:p>
          </p:txBody>
        </p:sp>
        <p:sp>
          <p:nvSpPr>
            <p:cNvPr id="11" name="Text Box 9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 bwMode="auto">
            <a:xfrm>
              <a:off x="2443" y="1388"/>
              <a:ext cx="260" cy="291"/>
            </a:xfrm>
            <a:prstGeom prst="rect">
              <a:avLst/>
            </a:prstGeom>
            <a:blipFill rotWithShape="0">
              <a:blip r:embed="rId4" cstate="print"/>
              <a:stretch>
                <a:fillRect/>
              </a:stretch>
            </a:blip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r>
                <a:rPr lang="zh-CN" altLang="en-US">
                  <a:noFill/>
                </a:rPr>
                <a:t> </a:t>
              </a:r>
            </a:p>
          </p:txBody>
        </p:sp>
        <p:grpSp>
          <p:nvGrpSpPr>
            <p:cNvPr id="12" name="Group 20"/>
            <p:cNvGrpSpPr>
              <a:grpSpLocks/>
            </p:cNvGrpSpPr>
            <p:nvPr/>
          </p:nvGrpSpPr>
          <p:grpSpPr bwMode="auto">
            <a:xfrm>
              <a:off x="1202" y="1570"/>
              <a:ext cx="1179" cy="1497"/>
              <a:chOff x="1202" y="1570"/>
              <a:chExt cx="1179" cy="1497"/>
            </a:xfrm>
          </p:grpSpPr>
          <p:sp>
            <p:nvSpPr>
              <p:cNvPr id="13" name="Oval 4"/>
              <p:cNvSpPr>
                <a:spLocks noChangeArrowheads="1"/>
              </p:cNvSpPr>
              <p:nvPr/>
            </p:nvSpPr>
            <p:spPr bwMode="auto">
              <a:xfrm>
                <a:off x="2245" y="2930"/>
                <a:ext cx="136" cy="13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 sz="1800">
                  <a:latin typeface="Book Antiqua" panose="02040602050305030304" pitchFamily="18" charset="0"/>
                </a:endParaRPr>
              </a:p>
            </p:txBody>
          </p:sp>
          <p:sp>
            <p:nvSpPr>
              <p:cNvPr id="14" name="Oval 5"/>
              <p:cNvSpPr>
                <a:spLocks noChangeArrowheads="1"/>
              </p:cNvSpPr>
              <p:nvPr/>
            </p:nvSpPr>
            <p:spPr bwMode="auto">
              <a:xfrm>
                <a:off x="1202" y="2250"/>
                <a:ext cx="136" cy="13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 sz="1800">
                  <a:latin typeface="Book Antiqua" panose="02040602050305030304" pitchFamily="18" charset="0"/>
                </a:endParaRPr>
              </a:p>
            </p:txBody>
          </p:sp>
          <p:sp>
            <p:nvSpPr>
              <p:cNvPr id="15" name="Oval 6"/>
              <p:cNvSpPr>
                <a:spLocks noChangeArrowheads="1"/>
              </p:cNvSpPr>
              <p:nvPr/>
            </p:nvSpPr>
            <p:spPr bwMode="auto">
              <a:xfrm>
                <a:off x="2245" y="1570"/>
                <a:ext cx="136" cy="13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 sz="1800">
                  <a:latin typeface="Book Antiqua" panose="02040602050305030304" pitchFamily="18" charset="0"/>
                </a:endParaRPr>
              </a:p>
            </p:txBody>
          </p:sp>
          <p:sp>
            <p:nvSpPr>
              <p:cNvPr id="16" name="Line 13"/>
              <p:cNvSpPr>
                <a:spLocks noChangeShapeType="1"/>
              </p:cNvSpPr>
              <p:nvPr/>
            </p:nvSpPr>
            <p:spPr bwMode="auto">
              <a:xfrm flipH="1" flipV="1">
                <a:off x="1338" y="2341"/>
                <a:ext cx="907" cy="58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7" name="Line 14"/>
              <p:cNvSpPr>
                <a:spLocks noChangeShapeType="1"/>
              </p:cNvSpPr>
              <p:nvPr/>
            </p:nvSpPr>
            <p:spPr bwMode="auto">
              <a:xfrm flipV="1">
                <a:off x="1293" y="1706"/>
                <a:ext cx="952" cy="5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</p:grpSp>
      <p:sp>
        <p:nvSpPr>
          <p:cNvPr id="18" name="Line 15"/>
          <p:cNvSpPr>
            <a:spLocks noChangeShapeType="1"/>
          </p:cNvSpPr>
          <p:nvPr/>
        </p:nvSpPr>
        <p:spPr bwMode="auto">
          <a:xfrm flipV="1">
            <a:off x="2847975" y="2565400"/>
            <a:ext cx="0" cy="1943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4284663" y="1773238"/>
            <a:ext cx="38766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将偏序关系简化为哈斯图：</a:t>
            </a:r>
            <a:endParaRPr kumimoji="1" lang="en-US" altLang="zh-CN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4049713" y="2420938"/>
            <a:ext cx="33004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Char char="•"/>
            </a:pPr>
            <a:r>
              <a:rPr kumimoji="1"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省略所有顶点上的环</a:t>
            </a:r>
            <a:endParaRPr kumimoji="1" lang="en-US" altLang="zh-CN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4033838" y="2997200"/>
            <a:ext cx="48402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Char char="•"/>
            </a:pPr>
            <a:r>
              <a:rPr kumimoji="1"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省略所有因传递关系而引出的边</a:t>
            </a:r>
            <a:endParaRPr kumimoji="1" lang="en-US" altLang="zh-CN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4049713" y="3525838"/>
            <a:ext cx="4492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kumimoji="1"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根据箭头的方向自下而上重排列所有顶点，而后将所有的有向边替换为无向边</a:t>
            </a:r>
            <a:endParaRPr kumimoji="1" lang="en-US" altLang="zh-CN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23" name="Group 32"/>
          <p:cNvGrpSpPr>
            <a:grpSpLocks/>
          </p:cNvGrpSpPr>
          <p:nvPr/>
        </p:nvGrpSpPr>
        <p:grpSpPr bwMode="auto">
          <a:xfrm>
            <a:off x="1719263" y="2206625"/>
            <a:ext cx="650875" cy="2613025"/>
            <a:chOff x="3666" y="2750"/>
            <a:chExt cx="410" cy="1557"/>
          </a:xfrm>
        </p:grpSpPr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3666" y="4165"/>
              <a:ext cx="136" cy="13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800">
                <a:latin typeface="Book Antiqua" panose="02040602050305030304" pitchFamily="18" charset="0"/>
              </a:endParaRPr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3671" y="3521"/>
              <a:ext cx="136" cy="13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800">
                <a:latin typeface="Book Antiqua" panose="02040602050305030304" pitchFamily="18" charset="0"/>
              </a:endParaRPr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3671" y="2804"/>
              <a:ext cx="136" cy="13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800">
                <a:latin typeface="Book Antiqua" panose="02040602050305030304" pitchFamily="18" charset="0"/>
              </a:endParaRPr>
            </a:p>
          </p:txBody>
        </p:sp>
        <p:sp>
          <p:nvSpPr>
            <p:cNvPr id="27" name="Line 27"/>
            <p:cNvSpPr>
              <a:spLocks noChangeShapeType="1"/>
            </p:cNvSpPr>
            <p:nvPr/>
          </p:nvSpPr>
          <p:spPr bwMode="auto">
            <a:xfrm flipV="1">
              <a:off x="3742" y="3657"/>
              <a:ext cx="0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8" name="Line 28"/>
            <p:cNvSpPr>
              <a:spLocks noChangeShapeType="1"/>
            </p:cNvSpPr>
            <p:nvPr/>
          </p:nvSpPr>
          <p:spPr bwMode="auto">
            <a:xfrm flipV="1">
              <a:off x="3742" y="2931"/>
              <a:ext cx="0" cy="5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9" name="Text Box 29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 bwMode="auto">
            <a:xfrm>
              <a:off x="3749" y="4032"/>
              <a:ext cx="278" cy="275"/>
            </a:xfrm>
            <a:prstGeom prst="rect">
              <a:avLst/>
            </a:prstGeom>
            <a:blipFill rotWithShape="0">
              <a:blip r:embed="rId5" cstate="print"/>
              <a:stretch>
                <a:fillRect/>
              </a:stretch>
            </a:blip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r>
                <a:rPr lang="zh-CN" altLang="en-US">
                  <a:noFill/>
                </a:rPr>
                <a:t> </a:t>
              </a:r>
            </a:p>
          </p:txBody>
        </p:sp>
        <p:sp>
          <p:nvSpPr>
            <p:cNvPr id="30" name="Text Box 30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 bwMode="auto">
            <a:xfrm>
              <a:off x="3802" y="3430"/>
              <a:ext cx="274" cy="275"/>
            </a:xfrm>
            <a:prstGeom prst="rect">
              <a:avLst/>
            </a:prstGeom>
            <a:blipFill rotWithShape="0">
              <a:blip r:embed="rId6" cstate="print"/>
              <a:stretch>
                <a:fillRect l="-4167"/>
              </a:stretch>
            </a:blip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r>
                <a:rPr lang="zh-CN" altLang="en-US">
                  <a:noFill/>
                </a:rPr>
                <a:t> </a:t>
              </a:r>
            </a:p>
          </p:txBody>
        </p:sp>
        <p:sp>
          <p:nvSpPr>
            <p:cNvPr id="31" name="Text Box 31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 bwMode="auto">
            <a:xfrm>
              <a:off x="3804" y="2750"/>
              <a:ext cx="260" cy="275"/>
            </a:xfrm>
            <a:prstGeom prst="rect">
              <a:avLst/>
            </a:prstGeom>
            <a:blipFill rotWithShape="0">
              <a:blip r:embed="rId7" cstate="print"/>
              <a:stretch>
                <a:fillRect/>
              </a:stretch>
            </a:blip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r>
                <a:rPr lang="zh-CN" altLang="en-US">
                  <a:noFill/>
                </a:rPr>
                <a:t>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6718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25</a:t>
            </a:fld>
            <a:endParaRPr lang="zh-CN" altLang="en-US" dirty="0"/>
          </a:p>
        </p:txBody>
      </p:sp>
      <p:grpSp>
        <p:nvGrpSpPr>
          <p:cNvPr id="5" name="组合 2"/>
          <p:cNvGrpSpPr>
            <a:grpSpLocks/>
          </p:cNvGrpSpPr>
          <p:nvPr/>
        </p:nvGrpSpPr>
        <p:grpSpPr bwMode="auto">
          <a:xfrm>
            <a:off x="474538" y="1600200"/>
            <a:ext cx="8489950" cy="4789488"/>
            <a:chOff x="330324" y="1245010"/>
            <a:chExt cx="8490148" cy="4789314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324" y="1245010"/>
              <a:ext cx="8490148" cy="4789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矩形 8"/>
            <p:cNvSpPr>
              <a:spLocks noChangeArrowheads="1"/>
            </p:cNvSpPr>
            <p:nvPr/>
          </p:nvSpPr>
          <p:spPr bwMode="auto">
            <a:xfrm>
              <a:off x="1691680" y="1326474"/>
              <a:ext cx="197362" cy="379167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8" name="矩形 9"/>
            <p:cNvSpPr>
              <a:spLocks noChangeArrowheads="1"/>
            </p:cNvSpPr>
            <p:nvPr/>
          </p:nvSpPr>
          <p:spPr bwMode="auto">
            <a:xfrm>
              <a:off x="4962115" y="1326474"/>
              <a:ext cx="181340" cy="379167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9" name="矩形 10"/>
            <p:cNvSpPr>
              <a:spLocks noChangeArrowheads="1"/>
            </p:cNvSpPr>
            <p:nvPr/>
          </p:nvSpPr>
          <p:spPr bwMode="auto">
            <a:xfrm>
              <a:off x="5401412" y="1326474"/>
              <a:ext cx="197362" cy="379167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0" name="矩形 11"/>
            <p:cNvSpPr>
              <a:spLocks noChangeArrowheads="1"/>
            </p:cNvSpPr>
            <p:nvPr/>
          </p:nvSpPr>
          <p:spPr bwMode="auto">
            <a:xfrm>
              <a:off x="7137816" y="1345614"/>
              <a:ext cx="181340" cy="379167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28983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26</a:t>
            </a:fld>
            <a:endParaRPr lang="zh-CN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" y="1519628"/>
            <a:ext cx="8259558" cy="5255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51196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27</a:t>
            </a:fld>
            <a:endParaRPr lang="zh-CN" altLang="en-US" dirty="0"/>
          </a:p>
        </p:txBody>
      </p:sp>
      <p:pic>
        <p:nvPicPr>
          <p:cNvPr id="5" name="Picture 4" descr="File:Hypercubeorder binary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609" y="1516698"/>
            <a:ext cx="3192463" cy="319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File:Hypercubestar binary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172" y="3497898"/>
            <a:ext cx="327660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9" y="1559560"/>
            <a:ext cx="4543425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28867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28</a:t>
            </a:fld>
            <a:endParaRPr lang="zh-CN" altLang="en-US" dirty="0"/>
          </a:p>
        </p:txBody>
      </p:sp>
      <p:pic>
        <p:nvPicPr>
          <p:cNvPr id="5" name="Picture 2" descr="http://upload.wikimedia.org/wikipedia/en/1/12/Poset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34" y="1546403"/>
            <a:ext cx="7938464" cy="5139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47868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29</a:t>
            </a:fld>
            <a:endParaRPr lang="zh-CN" altLang="en-US" dirty="0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612648" y="1597631"/>
            <a:ext cx="7885112" cy="4838700"/>
            <a:chOff x="467544" y="1240985"/>
            <a:chExt cx="7885881" cy="4839172"/>
          </a:xfrm>
        </p:grpSpPr>
        <p:grpSp>
          <p:nvGrpSpPr>
            <p:cNvPr id="6" name="组合 1"/>
            <p:cNvGrpSpPr>
              <a:grpSpLocks/>
            </p:cNvGrpSpPr>
            <p:nvPr/>
          </p:nvGrpSpPr>
          <p:grpSpPr bwMode="auto">
            <a:xfrm>
              <a:off x="467544" y="1240985"/>
              <a:ext cx="7885881" cy="4839172"/>
              <a:chOff x="827584" y="1254435"/>
              <a:chExt cx="7526610" cy="4766853"/>
            </a:xfrm>
          </p:grpSpPr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>
              <a:blip r:embed="rId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584" y="1254435"/>
                <a:ext cx="7526610" cy="47668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矩形 7"/>
              <p:cNvSpPr>
                <a:spLocks noChangeArrowheads="1"/>
              </p:cNvSpPr>
              <p:nvPr/>
            </p:nvSpPr>
            <p:spPr bwMode="auto">
              <a:xfrm>
                <a:off x="2449715" y="1340768"/>
                <a:ext cx="160038" cy="288032"/>
              </a:xfrm>
              <a:prstGeom prst="rect">
                <a:avLst/>
              </a:prstGeom>
              <a:solidFill>
                <a:srgbClr val="AFA28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80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(</a:t>
                </a:r>
                <a:endParaRPr lang="zh-CN" altLang="en-US" sz="180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10" name="矩形 8"/>
              <p:cNvSpPr>
                <a:spLocks noChangeArrowheads="1"/>
              </p:cNvSpPr>
              <p:nvPr/>
            </p:nvSpPr>
            <p:spPr bwMode="auto">
              <a:xfrm>
                <a:off x="2950500" y="1347461"/>
                <a:ext cx="162678" cy="288032"/>
              </a:xfrm>
              <a:prstGeom prst="rect">
                <a:avLst/>
              </a:prstGeom>
              <a:solidFill>
                <a:srgbClr val="AFA28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80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)</a:t>
                </a:r>
                <a:endParaRPr lang="zh-CN" altLang="en-US" sz="180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11" name="矩形 9"/>
              <p:cNvSpPr>
                <a:spLocks noChangeArrowheads="1"/>
              </p:cNvSpPr>
              <p:nvPr/>
            </p:nvSpPr>
            <p:spPr bwMode="auto">
              <a:xfrm>
                <a:off x="2120649" y="5579909"/>
                <a:ext cx="144016" cy="288032"/>
              </a:xfrm>
              <a:prstGeom prst="rect">
                <a:avLst/>
              </a:prstGeom>
              <a:solidFill>
                <a:srgbClr val="AFA28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80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(</a:t>
                </a:r>
                <a:endParaRPr lang="zh-CN" altLang="en-US" sz="180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12" name="矩形 10"/>
              <p:cNvSpPr>
                <a:spLocks noChangeArrowheads="1"/>
              </p:cNvSpPr>
              <p:nvPr/>
            </p:nvSpPr>
            <p:spPr bwMode="auto">
              <a:xfrm>
                <a:off x="2603403" y="5579266"/>
                <a:ext cx="112411" cy="288032"/>
              </a:xfrm>
              <a:prstGeom prst="rect">
                <a:avLst/>
              </a:prstGeom>
              <a:solidFill>
                <a:srgbClr val="AFA28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80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)</a:t>
                </a:r>
                <a:endParaRPr lang="zh-CN" altLang="en-US" sz="180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13" name="矩形 11"/>
              <p:cNvSpPr>
                <a:spLocks noChangeArrowheads="1"/>
              </p:cNvSpPr>
              <p:nvPr/>
            </p:nvSpPr>
            <p:spPr bwMode="auto">
              <a:xfrm>
                <a:off x="2752699" y="5579909"/>
                <a:ext cx="144016" cy="288032"/>
              </a:xfrm>
              <a:prstGeom prst="rect">
                <a:avLst/>
              </a:prstGeom>
              <a:solidFill>
                <a:srgbClr val="AFA28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80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(</a:t>
                </a:r>
                <a:endParaRPr lang="zh-CN" altLang="en-US" sz="180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14" name="矩形 12"/>
              <p:cNvSpPr>
                <a:spLocks noChangeArrowheads="1"/>
              </p:cNvSpPr>
              <p:nvPr/>
            </p:nvSpPr>
            <p:spPr bwMode="auto">
              <a:xfrm>
                <a:off x="3179467" y="5579266"/>
                <a:ext cx="112411" cy="288032"/>
              </a:xfrm>
              <a:prstGeom prst="rect">
                <a:avLst/>
              </a:prstGeom>
              <a:solidFill>
                <a:srgbClr val="AFA28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80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)</a:t>
                </a:r>
                <a:endParaRPr lang="zh-CN" altLang="en-US" sz="180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15" name="矩形 13"/>
              <p:cNvSpPr>
                <a:spLocks noChangeArrowheads="1"/>
              </p:cNvSpPr>
              <p:nvPr/>
            </p:nvSpPr>
            <p:spPr bwMode="auto">
              <a:xfrm>
                <a:off x="3369293" y="5579909"/>
                <a:ext cx="144016" cy="288032"/>
              </a:xfrm>
              <a:prstGeom prst="rect">
                <a:avLst/>
              </a:prstGeom>
              <a:solidFill>
                <a:srgbClr val="AFA28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80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(</a:t>
                </a:r>
                <a:endParaRPr lang="zh-CN" altLang="en-US" sz="180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16" name="矩形 14"/>
              <p:cNvSpPr>
                <a:spLocks noChangeArrowheads="1"/>
              </p:cNvSpPr>
              <p:nvPr/>
            </p:nvSpPr>
            <p:spPr bwMode="auto">
              <a:xfrm>
                <a:off x="3776561" y="5584028"/>
                <a:ext cx="112411" cy="288032"/>
              </a:xfrm>
              <a:prstGeom prst="rect">
                <a:avLst/>
              </a:prstGeom>
              <a:solidFill>
                <a:srgbClr val="AFA28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80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)</a:t>
                </a:r>
                <a:endParaRPr lang="zh-CN" altLang="en-US" sz="180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17" name="矩形 15"/>
              <p:cNvSpPr>
                <a:spLocks noChangeArrowheads="1"/>
              </p:cNvSpPr>
              <p:nvPr/>
            </p:nvSpPr>
            <p:spPr bwMode="auto">
              <a:xfrm>
                <a:off x="3957462" y="5589240"/>
                <a:ext cx="144016" cy="288032"/>
              </a:xfrm>
              <a:prstGeom prst="rect">
                <a:avLst/>
              </a:prstGeom>
              <a:solidFill>
                <a:srgbClr val="AFA28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80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(</a:t>
                </a:r>
                <a:endParaRPr lang="zh-CN" altLang="en-US" sz="180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18" name="矩形 16"/>
              <p:cNvSpPr>
                <a:spLocks noChangeArrowheads="1"/>
              </p:cNvSpPr>
              <p:nvPr/>
            </p:nvSpPr>
            <p:spPr bwMode="auto">
              <a:xfrm>
                <a:off x="4382819" y="5589240"/>
                <a:ext cx="112411" cy="288032"/>
              </a:xfrm>
              <a:prstGeom prst="rect">
                <a:avLst/>
              </a:prstGeom>
              <a:solidFill>
                <a:srgbClr val="AFA28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80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)</a:t>
                </a:r>
                <a:endParaRPr lang="zh-CN" altLang="en-US" sz="180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19" name="矩形 17"/>
              <p:cNvSpPr>
                <a:spLocks noChangeArrowheads="1"/>
              </p:cNvSpPr>
              <p:nvPr/>
            </p:nvSpPr>
            <p:spPr bwMode="auto">
              <a:xfrm>
                <a:off x="4564857" y="5589240"/>
                <a:ext cx="144016" cy="288032"/>
              </a:xfrm>
              <a:prstGeom prst="rect">
                <a:avLst/>
              </a:prstGeom>
              <a:solidFill>
                <a:srgbClr val="AFA28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80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(</a:t>
                </a:r>
                <a:endParaRPr lang="zh-CN" altLang="en-US" sz="180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20" name="矩形 18"/>
              <p:cNvSpPr>
                <a:spLocks noChangeArrowheads="1"/>
              </p:cNvSpPr>
              <p:nvPr/>
            </p:nvSpPr>
            <p:spPr bwMode="auto">
              <a:xfrm>
                <a:off x="4966027" y="5589240"/>
                <a:ext cx="110030" cy="288032"/>
              </a:xfrm>
              <a:prstGeom prst="rect">
                <a:avLst/>
              </a:prstGeom>
              <a:solidFill>
                <a:srgbClr val="AFA28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80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)</a:t>
                </a:r>
                <a:endParaRPr lang="zh-CN" altLang="en-US" sz="180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21" name="矩形 19"/>
              <p:cNvSpPr>
                <a:spLocks noChangeArrowheads="1"/>
              </p:cNvSpPr>
              <p:nvPr/>
            </p:nvSpPr>
            <p:spPr bwMode="auto">
              <a:xfrm>
                <a:off x="5153539" y="5589240"/>
                <a:ext cx="144016" cy="288032"/>
              </a:xfrm>
              <a:prstGeom prst="rect">
                <a:avLst/>
              </a:prstGeom>
              <a:solidFill>
                <a:srgbClr val="AFA28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80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(</a:t>
                </a:r>
                <a:endParaRPr lang="zh-CN" altLang="en-US" sz="180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22" name="矩形 20"/>
              <p:cNvSpPr>
                <a:spLocks noChangeArrowheads="1"/>
              </p:cNvSpPr>
              <p:nvPr/>
            </p:nvSpPr>
            <p:spPr bwMode="auto">
              <a:xfrm>
                <a:off x="5542380" y="5595141"/>
                <a:ext cx="110030" cy="288032"/>
              </a:xfrm>
              <a:prstGeom prst="rect">
                <a:avLst/>
              </a:prstGeom>
              <a:solidFill>
                <a:srgbClr val="AFA28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80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)</a:t>
                </a:r>
                <a:endParaRPr lang="zh-CN" altLang="en-US" sz="180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23" name="矩形 21"/>
              <p:cNvSpPr>
                <a:spLocks noChangeArrowheads="1"/>
              </p:cNvSpPr>
              <p:nvPr/>
            </p:nvSpPr>
            <p:spPr bwMode="auto">
              <a:xfrm>
                <a:off x="5720108" y="5589240"/>
                <a:ext cx="144016" cy="288032"/>
              </a:xfrm>
              <a:prstGeom prst="rect">
                <a:avLst/>
              </a:prstGeom>
              <a:solidFill>
                <a:srgbClr val="AFA28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80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(</a:t>
                </a:r>
                <a:endParaRPr lang="zh-CN" altLang="en-US" sz="180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24" name="矩形 22"/>
              <p:cNvSpPr>
                <a:spLocks noChangeArrowheads="1"/>
              </p:cNvSpPr>
              <p:nvPr/>
            </p:nvSpPr>
            <p:spPr bwMode="auto">
              <a:xfrm>
                <a:off x="6109396" y="5589240"/>
                <a:ext cx="110030" cy="288032"/>
              </a:xfrm>
              <a:prstGeom prst="rect">
                <a:avLst/>
              </a:prstGeom>
              <a:solidFill>
                <a:srgbClr val="AFA28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80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)</a:t>
                </a:r>
                <a:endParaRPr lang="zh-CN" altLang="en-US" sz="180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25" name="矩形 23"/>
              <p:cNvSpPr>
                <a:spLocks noChangeArrowheads="1"/>
              </p:cNvSpPr>
              <p:nvPr/>
            </p:nvSpPr>
            <p:spPr bwMode="auto">
              <a:xfrm>
                <a:off x="6289307" y="5589240"/>
                <a:ext cx="132449" cy="288032"/>
              </a:xfrm>
              <a:prstGeom prst="rect">
                <a:avLst/>
              </a:prstGeom>
              <a:solidFill>
                <a:srgbClr val="AFA28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80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(</a:t>
                </a:r>
                <a:endParaRPr lang="zh-CN" altLang="en-US" sz="180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26" name="矩形 24"/>
              <p:cNvSpPr>
                <a:spLocks noChangeArrowheads="1"/>
              </p:cNvSpPr>
              <p:nvPr/>
            </p:nvSpPr>
            <p:spPr bwMode="auto">
              <a:xfrm>
                <a:off x="6665298" y="5589240"/>
                <a:ext cx="125726" cy="288032"/>
              </a:xfrm>
              <a:prstGeom prst="rect">
                <a:avLst/>
              </a:prstGeom>
              <a:solidFill>
                <a:srgbClr val="AFA28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80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)</a:t>
                </a:r>
                <a:endParaRPr lang="zh-CN" altLang="en-US" sz="180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27" name="矩形 25"/>
              <p:cNvSpPr>
                <a:spLocks noChangeArrowheads="1"/>
              </p:cNvSpPr>
              <p:nvPr/>
            </p:nvSpPr>
            <p:spPr bwMode="auto">
              <a:xfrm>
                <a:off x="6847012" y="5589240"/>
                <a:ext cx="132449" cy="288032"/>
              </a:xfrm>
              <a:prstGeom prst="rect">
                <a:avLst/>
              </a:prstGeom>
              <a:solidFill>
                <a:srgbClr val="AFA28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80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(</a:t>
                </a:r>
                <a:endParaRPr lang="zh-CN" altLang="en-US" sz="180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28" name="矩形 26"/>
              <p:cNvSpPr>
                <a:spLocks noChangeArrowheads="1"/>
              </p:cNvSpPr>
              <p:nvPr/>
            </p:nvSpPr>
            <p:spPr bwMode="auto">
              <a:xfrm>
                <a:off x="7284532" y="5589240"/>
                <a:ext cx="125726" cy="288032"/>
              </a:xfrm>
              <a:prstGeom prst="rect">
                <a:avLst/>
              </a:prstGeom>
              <a:solidFill>
                <a:srgbClr val="AFA28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80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)</a:t>
                </a:r>
                <a:endParaRPr lang="zh-CN" altLang="en-US" sz="180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</p:grpSp>
        <p:sp>
          <p:nvSpPr>
            <p:cNvPr id="7" name="矩形 27"/>
            <p:cNvSpPr>
              <a:spLocks noChangeArrowheads="1"/>
            </p:cNvSpPr>
            <p:nvPr/>
          </p:nvSpPr>
          <p:spPr bwMode="auto">
            <a:xfrm>
              <a:off x="3563888" y="4941168"/>
              <a:ext cx="773112" cy="288925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800">
                <a:latin typeface="Book Antiqua" panose="0204060205030503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2436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zh-CN" altLang="en-US" dirty="0">
                <a:latin typeface="+mn-ea"/>
                <a:cs typeface="Times New Roman" panose="02020603050405020304" pitchFamily="18" charset="0"/>
              </a:rPr>
              <a:t>：等价关系与等价类</a:t>
            </a:r>
            <a:endParaRPr lang="zh-CN" altLang="en-US" dirty="0">
              <a:latin typeface="+mn-ea"/>
            </a:endParaRPr>
          </a:p>
          <a:p>
            <a:r>
              <a:rPr lang="en-US" altLang="zh-CN" dirty="0">
                <a:latin typeface="+mn-ea"/>
                <a:cs typeface="Times New Roman" charset="0"/>
              </a:rPr>
              <a:t>2</a:t>
            </a:r>
            <a:r>
              <a:rPr lang="zh-CN" altLang="en-US" dirty="0">
                <a:latin typeface="+mn-ea"/>
                <a:cs typeface="Times New Roman" charset="0"/>
              </a:rPr>
              <a:t>：偏序关系、偏序集、偏序格</a:t>
            </a:r>
            <a:endParaRPr lang="en-US" altLang="zh-CN" dirty="0">
              <a:latin typeface="+mn-ea"/>
              <a:cs typeface="Times New Roman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7874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偏序集中的特殊元素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30</a:t>
            </a:fld>
            <a:endParaRPr lang="zh-CN" altLang="en-US" dirty="0"/>
          </a:p>
        </p:txBody>
      </p:sp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612648" y="1600200"/>
            <a:ext cx="8413750" cy="4781550"/>
            <a:chOff x="335657" y="1256886"/>
            <a:chExt cx="8412807" cy="4782016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657" y="1256886"/>
              <a:ext cx="8412807" cy="4782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矩形 2"/>
            <p:cNvSpPr>
              <a:spLocks noChangeArrowheads="1"/>
            </p:cNvSpPr>
            <p:nvPr/>
          </p:nvSpPr>
          <p:spPr bwMode="auto">
            <a:xfrm>
              <a:off x="2377076" y="1772816"/>
              <a:ext cx="162678" cy="288032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2993543" y="1779509"/>
              <a:ext cx="162678" cy="288032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322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偏序集中的特殊元素（续）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31</a:t>
            </a:fld>
            <a:endParaRPr lang="zh-CN" altLang="en-US" dirty="0"/>
          </a:p>
        </p:txBody>
      </p:sp>
      <p:grpSp>
        <p:nvGrpSpPr>
          <p:cNvPr id="6" name="组合 1"/>
          <p:cNvGrpSpPr>
            <a:grpSpLocks/>
          </p:cNvGrpSpPr>
          <p:nvPr/>
        </p:nvGrpSpPr>
        <p:grpSpPr bwMode="auto">
          <a:xfrm>
            <a:off x="629096" y="1600200"/>
            <a:ext cx="8407400" cy="4725988"/>
            <a:chOff x="340840" y="1304156"/>
            <a:chExt cx="8407624" cy="472607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840" y="1304156"/>
              <a:ext cx="8407624" cy="4726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矩形 7"/>
            <p:cNvSpPr>
              <a:spLocks noChangeArrowheads="1"/>
            </p:cNvSpPr>
            <p:nvPr/>
          </p:nvSpPr>
          <p:spPr bwMode="auto">
            <a:xfrm>
              <a:off x="2258220" y="1695896"/>
              <a:ext cx="144016" cy="288032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2848570" y="1700808"/>
              <a:ext cx="139254" cy="288032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57904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从哈斯图看特殊元素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32</a:t>
            </a:fld>
            <a:endParaRPr lang="zh-CN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6335713" cy="481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40107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从哈斯图看特殊元素（续）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33</a:t>
            </a:fld>
            <a:endParaRPr lang="zh-CN" altLang="en-US" dirty="0"/>
          </a:p>
        </p:txBody>
      </p:sp>
      <p:grpSp>
        <p:nvGrpSpPr>
          <p:cNvPr id="5" name="Group 73"/>
          <p:cNvGrpSpPr>
            <a:grpSpLocks/>
          </p:cNvGrpSpPr>
          <p:nvPr/>
        </p:nvGrpSpPr>
        <p:grpSpPr bwMode="auto">
          <a:xfrm>
            <a:off x="5562600" y="3581400"/>
            <a:ext cx="3048000" cy="947738"/>
            <a:chOff x="3504" y="2256"/>
            <a:chExt cx="1920" cy="928"/>
          </a:xfrm>
        </p:grpSpPr>
        <p:sp>
          <p:nvSpPr>
            <p:cNvPr id="6" name="Oval 58"/>
            <p:cNvSpPr>
              <a:spLocks noChangeArrowheads="1"/>
            </p:cNvSpPr>
            <p:nvPr/>
          </p:nvSpPr>
          <p:spPr bwMode="auto">
            <a:xfrm>
              <a:off x="3504" y="2256"/>
              <a:ext cx="1488" cy="768"/>
            </a:xfrm>
            <a:prstGeom prst="ellipse">
              <a:avLst/>
            </a:prstGeom>
            <a:solidFill>
              <a:srgbClr val="99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800">
                <a:latin typeface="Book Antiqua" panose="02040602050305030304" pitchFamily="18" charset="0"/>
              </a:endParaRPr>
            </a:p>
          </p:txBody>
        </p:sp>
        <p:sp>
          <p:nvSpPr>
            <p:cNvPr id="7" name="Text Box 59"/>
            <p:cNvSpPr txBox="1">
              <a:spLocks noChangeArrowheads="1"/>
            </p:cNvSpPr>
            <p:nvPr/>
          </p:nvSpPr>
          <p:spPr bwMode="auto">
            <a:xfrm>
              <a:off x="4800" y="2736"/>
              <a:ext cx="624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kumimoji="1" lang="en-US" altLang="zh-CN" i="1">
                  <a:latin typeface="Book Antiqua" panose="02040602050305030304" pitchFamily="18" charset="0"/>
                </a:rPr>
                <a:t>B</a:t>
              </a:r>
              <a:r>
                <a:rPr kumimoji="1" lang="en-US" altLang="zh-CN" baseline="-25000">
                  <a:latin typeface="Book Antiqua" panose="02040602050305030304" pitchFamily="18" charset="0"/>
                </a:rPr>
                <a:t>2</a:t>
              </a:r>
              <a:endParaRPr kumimoji="1" lang="en-US" altLang="zh-CN" i="1">
                <a:latin typeface="Book Antiqua" panose="02040602050305030304" pitchFamily="18" charset="0"/>
              </a:endParaRPr>
            </a:p>
          </p:txBody>
        </p:sp>
      </p:grpSp>
      <p:grpSp>
        <p:nvGrpSpPr>
          <p:cNvPr id="8" name="Group 70"/>
          <p:cNvGrpSpPr>
            <a:grpSpLocks/>
          </p:cNvGrpSpPr>
          <p:nvPr/>
        </p:nvGrpSpPr>
        <p:grpSpPr bwMode="auto">
          <a:xfrm>
            <a:off x="584969" y="4868863"/>
            <a:ext cx="2286000" cy="1295400"/>
            <a:chOff x="144" y="3072"/>
            <a:chExt cx="1440" cy="816"/>
          </a:xfrm>
        </p:grpSpPr>
        <p:sp>
          <p:nvSpPr>
            <p:cNvPr id="9" name="Oval 30"/>
            <p:cNvSpPr>
              <a:spLocks noChangeArrowheads="1"/>
            </p:cNvSpPr>
            <p:nvPr/>
          </p:nvSpPr>
          <p:spPr bwMode="auto">
            <a:xfrm>
              <a:off x="144" y="3072"/>
              <a:ext cx="1440" cy="576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kumimoji="1" lang="zh-CN" altLang="en-US">
                <a:latin typeface="Book Antiqua" panose="02040602050305030304" pitchFamily="18" charset="0"/>
              </a:endParaRPr>
            </a:p>
          </p:txBody>
        </p:sp>
        <p:sp>
          <p:nvSpPr>
            <p:cNvPr id="10" name="Text Box 31"/>
            <p:cNvSpPr txBox="1">
              <a:spLocks noChangeArrowheads="1"/>
            </p:cNvSpPr>
            <p:nvPr/>
          </p:nvSpPr>
          <p:spPr bwMode="auto">
            <a:xfrm>
              <a:off x="960" y="3600"/>
              <a:ext cx="6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kumimoji="1" lang="en-US" altLang="zh-CN" i="1">
                  <a:latin typeface="Book Antiqua" panose="02040602050305030304" pitchFamily="18" charset="0"/>
                </a:rPr>
                <a:t>B</a:t>
              </a:r>
              <a:r>
                <a:rPr kumimoji="1" lang="en-US" altLang="zh-CN" baseline="-25000">
                  <a:latin typeface="Book Antiqua" panose="02040602050305030304" pitchFamily="18" charset="0"/>
                </a:rPr>
                <a:t>1</a:t>
              </a:r>
              <a:endParaRPr kumimoji="1" lang="en-US" altLang="zh-CN" i="1">
                <a:latin typeface="Book Antiqua" panose="02040602050305030304" pitchFamily="18" charset="0"/>
              </a:endParaRPr>
            </a:p>
          </p:txBody>
        </p:sp>
      </p:grpSp>
      <p:sp>
        <p:nvSpPr>
          <p:cNvPr id="11" name="Oval 3"/>
          <p:cNvSpPr>
            <a:spLocks noChangeArrowheads="1"/>
          </p:cNvSpPr>
          <p:nvPr/>
        </p:nvSpPr>
        <p:spPr bwMode="auto">
          <a:xfrm>
            <a:off x="1629544" y="2438400"/>
            <a:ext cx="179388" cy="1793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800">
              <a:latin typeface="Book Antiqua" panose="02040602050305030304" pitchFamily="18" charset="0"/>
            </a:endParaRPr>
          </a:p>
        </p:txBody>
      </p:sp>
      <p:sp>
        <p:nvSpPr>
          <p:cNvPr id="12" name="Oval 4"/>
          <p:cNvSpPr>
            <a:spLocks noChangeArrowheads="1"/>
          </p:cNvSpPr>
          <p:nvPr/>
        </p:nvSpPr>
        <p:spPr bwMode="auto">
          <a:xfrm>
            <a:off x="1019944" y="3048000"/>
            <a:ext cx="179388" cy="1793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800">
              <a:latin typeface="Book Antiqua" panose="02040602050305030304" pitchFamily="18" charset="0"/>
            </a:endParaRPr>
          </a:p>
        </p:txBody>
      </p:sp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1019944" y="3886200"/>
            <a:ext cx="179388" cy="1793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800">
              <a:latin typeface="Book Antiqua" panose="02040602050305030304" pitchFamily="18" charset="0"/>
            </a:endParaRPr>
          </a:p>
        </p:txBody>
      </p:sp>
      <p:sp>
        <p:nvSpPr>
          <p:cNvPr id="14" name="Oval 6"/>
          <p:cNvSpPr>
            <a:spLocks noChangeArrowheads="1"/>
          </p:cNvSpPr>
          <p:nvPr/>
        </p:nvSpPr>
        <p:spPr bwMode="auto">
          <a:xfrm>
            <a:off x="2239144" y="3886200"/>
            <a:ext cx="179388" cy="1793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800">
              <a:latin typeface="Book Antiqua" panose="02040602050305030304" pitchFamily="18" charset="0"/>
            </a:endParaRPr>
          </a:p>
        </p:txBody>
      </p:sp>
      <p:sp>
        <p:nvSpPr>
          <p:cNvPr id="15" name="Oval 7"/>
          <p:cNvSpPr>
            <a:spLocks noChangeArrowheads="1"/>
          </p:cNvSpPr>
          <p:nvPr/>
        </p:nvSpPr>
        <p:spPr bwMode="auto">
          <a:xfrm>
            <a:off x="2239144" y="3048000"/>
            <a:ext cx="179388" cy="1793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800">
              <a:latin typeface="Book Antiqua" panose="02040602050305030304" pitchFamily="18" charset="0"/>
            </a:endParaRPr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1019944" y="5181600"/>
            <a:ext cx="179388" cy="1793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800">
              <a:latin typeface="Book Antiqua" panose="02040602050305030304" pitchFamily="18" charset="0"/>
            </a:endParaRPr>
          </a:p>
        </p:txBody>
      </p:sp>
      <p:sp>
        <p:nvSpPr>
          <p:cNvPr id="17" name="Oval 9"/>
          <p:cNvSpPr>
            <a:spLocks noChangeArrowheads="1"/>
          </p:cNvSpPr>
          <p:nvPr/>
        </p:nvSpPr>
        <p:spPr bwMode="auto">
          <a:xfrm>
            <a:off x="2239144" y="5181600"/>
            <a:ext cx="179388" cy="1793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800">
              <a:latin typeface="Book Antiqua" panose="02040602050305030304" pitchFamily="18" charset="0"/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584969" y="5203825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i="1">
                <a:latin typeface="Book Antiqua" panose="02040602050305030304" pitchFamily="18" charset="0"/>
              </a:rPr>
              <a:t>a</a:t>
            </a: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2162944" y="52578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i="1">
                <a:latin typeface="Book Antiqua" panose="02040602050305030304" pitchFamily="18" charset="0"/>
              </a:rPr>
              <a:t>b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513532" y="38100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i="1">
                <a:latin typeface="Book Antiqua" panose="02040602050305030304" pitchFamily="18" charset="0"/>
              </a:rPr>
              <a:t>d</a:t>
            </a:r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>
            <a:off x="1629544" y="4572000"/>
            <a:ext cx="179388" cy="1793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800">
              <a:latin typeface="Book Antiqua" panose="02040602050305030304" pitchFamily="18" charset="0"/>
            </a:endParaRP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1161232" y="44196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i="1">
                <a:latin typeface="Book Antiqua" panose="02040602050305030304" pitchFamily="18" charset="0"/>
              </a:rPr>
              <a:t>c</a:t>
            </a:r>
          </a:p>
        </p:txBody>
      </p:sp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2199457" y="38100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i="1">
                <a:latin typeface="Book Antiqua" panose="02040602050305030304" pitchFamily="18" charset="0"/>
              </a:rPr>
              <a:t>e</a:t>
            </a: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513532" y="28956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i="1">
                <a:latin typeface="Book Antiqua" panose="02040602050305030304" pitchFamily="18" charset="0"/>
              </a:rPr>
              <a:t>f</a:t>
            </a:r>
          </a:p>
        </p:txBody>
      </p:sp>
      <p:sp>
        <p:nvSpPr>
          <p:cNvPr id="25" name="Text Box 18"/>
          <p:cNvSpPr txBox="1">
            <a:spLocks noChangeArrowheads="1"/>
          </p:cNvSpPr>
          <p:nvPr/>
        </p:nvSpPr>
        <p:spPr bwMode="auto">
          <a:xfrm>
            <a:off x="2313757" y="28194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i="1">
                <a:latin typeface="Book Antiqua" panose="02040602050305030304" pitchFamily="18" charset="0"/>
              </a:rPr>
              <a:t>g</a:t>
            </a:r>
          </a:p>
        </p:txBody>
      </p:sp>
      <p:sp>
        <p:nvSpPr>
          <p:cNvPr id="26" name="Text Box 19"/>
          <p:cNvSpPr txBox="1">
            <a:spLocks noChangeArrowheads="1"/>
          </p:cNvSpPr>
          <p:nvPr/>
        </p:nvSpPr>
        <p:spPr bwMode="auto">
          <a:xfrm>
            <a:off x="1593032" y="2108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i="1">
                <a:latin typeface="Book Antiqua" panose="02040602050305030304" pitchFamily="18" charset="0"/>
              </a:rPr>
              <a:t>h</a:t>
            </a:r>
          </a:p>
        </p:txBody>
      </p:sp>
      <p:sp>
        <p:nvSpPr>
          <p:cNvPr id="27" name="Line 20"/>
          <p:cNvSpPr>
            <a:spLocks noChangeShapeType="1"/>
          </p:cNvSpPr>
          <p:nvPr/>
        </p:nvSpPr>
        <p:spPr bwMode="auto">
          <a:xfrm flipV="1">
            <a:off x="1162819" y="2586038"/>
            <a:ext cx="485775" cy="485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8" name="Line 21"/>
          <p:cNvSpPr>
            <a:spLocks noChangeShapeType="1"/>
          </p:cNvSpPr>
          <p:nvPr/>
        </p:nvSpPr>
        <p:spPr bwMode="auto">
          <a:xfrm>
            <a:off x="1791469" y="2557463"/>
            <a:ext cx="471488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9" name="Line 22"/>
          <p:cNvSpPr>
            <a:spLocks noChangeShapeType="1"/>
          </p:cNvSpPr>
          <p:nvPr/>
        </p:nvSpPr>
        <p:spPr bwMode="auto">
          <a:xfrm flipV="1">
            <a:off x="1119957" y="3228975"/>
            <a:ext cx="0" cy="657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0" name="Line 23"/>
          <p:cNvSpPr>
            <a:spLocks noChangeShapeType="1"/>
          </p:cNvSpPr>
          <p:nvPr/>
        </p:nvSpPr>
        <p:spPr bwMode="auto">
          <a:xfrm flipV="1">
            <a:off x="2320107" y="3214688"/>
            <a:ext cx="0" cy="671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1" name="Line 24"/>
          <p:cNvSpPr>
            <a:spLocks noChangeShapeType="1"/>
          </p:cNvSpPr>
          <p:nvPr/>
        </p:nvSpPr>
        <p:spPr bwMode="auto">
          <a:xfrm>
            <a:off x="1162819" y="4057650"/>
            <a:ext cx="500063" cy="542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2" name="Line 25"/>
          <p:cNvSpPr>
            <a:spLocks noChangeShapeType="1"/>
          </p:cNvSpPr>
          <p:nvPr/>
        </p:nvSpPr>
        <p:spPr bwMode="auto">
          <a:xfrm>
            <a:off x="1777182" y="4729163"/>
            <a:ext cx="485775" cy="485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3" name="Line 26"/>
          <p:cNvSpPr>
            <a:spLocks noChangeShapeType="1"/>
          </p:cNvSpPr>
          <p:nvPr/>
        </p:nvSpPr>
        <p:spPr bwMode="auto">
          <a:xfrm flipH="1">
            <a:off x="1191394" y="4757738"/>
            <a:ext cx="485775" cy="485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4" name="Line 27"/>
          <p:cNvSpPr>
            <a:spLocks noChangeShapeType="1"/>
          </p:cNvSpPr>
          <p:nvPr/>
        </p:nvSpPr>
        <p:spPr bwMode="auto">
          <a:xfrm flipV="1">
            <a:off x="1777182" y="4057650"/>
            <a:ext cx="528637" cy="528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5" name="Line 28"/>
          <p:cNvSpPr>
            <a:spLocks noChangeShapeType="1"/>
          </p:cNvSpPr>
          <p:nvPr/>
        </p:nvSpPr>
        <p:spPr bwMode="auto">
          <a:xfrm flipV="1">
            <a:off x="1191394" y="3186113"/>
            <a:ext cx="1071563" cy="757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6" name="Line 29"/>
          <p:cNvSpPr>
            <a:spLocks noChangeShapeType="1"/>
          </p:cNvSpPr>
          <p:nvPr/>
        </p:nvSpPr>
        <p:spPr bwMode="auto">
          <a:xfrm>
            <a:off x="1191394" y="3157538"/>
            <a:ext cx="1057275" cy="771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7" name="Oval 32"/>
          <p:cNvSpPr>
            <a:spLocks noChangeArrowheads="1"/>
          </p:cNvSpPr>
          <p:nvPr/>
        </p:nvSpPr>
        <p:spPr bwMode="auto">
          <a:xfrm>
            <a:off x="6629400" y="2362200"/>
            <a:ext cx="179388" cy="1793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800">
              <a:latin typeface="Book Antiqua" panose="02040602050305030304" pitchFamily="18" charset="0"/>
            </a:endParaRPr>
          </a:p>
        </p:txBody>
      </p:sp>
      <p:sp>
        <p:nvSpPr>
          <p:cNvPr id="38" name="Oval 33"/>
          <p:cNvSpPr>
            <a:spLocks noChangeArrowheads="1"/>
          </p:cNvSpPr>
          <p:nvPr/>
        </p:nvSpPr>
        <p:spPr bwMode="auto">
          <a:xfrm>
            <a:off x="6019800" y="2971800"/>
            <a:ext cx="179388" cy="1793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800">
              <a:latin typeface="Book Antiqua" panose="02040602050305030304" pitchFamily="18" charset="0"/>
            </a:endParaRPr>
          </a:p>
        </p:txBody>
      </p:sp>
      <p:sp>
        <p:nvSpPr>
          <p:cNvPr id="39" name="Oval 34"/>
          <p:cNvSpPr>
            <a:spLocks noChangeArrowheads="1"/>
          </p:cNvSpPr>
          <p:nvPr/>
        </p:nvSpPr>
        <p:spPr bwMode="auto">
          <a:xfrm>
            <a:off x="6019800" y="3810000"/>
            <a:ext cx="179388" cy="1793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800">
              <a:latin typeface="Book Antiqua" panose="02040602050305030304" pitchFamily="18" charset="0"/>
            </a:endParaRPr>
          </a:p>
        </p:txBody>
      </p:sp>
      <p:sp>
        <p:nvSpPr>
          <p:cNvPr id="40" name="Oval 35"/>
          <p:cNvSpPr>
            <a:spLocks noChangeArrowheads="1"/>
          </p:cNvSpPr>
          <p:nvPr/>
        </p:nvSpPr>
        <p:spPr bwMode="auto">
          <a:xfrm>
            <a:off x="7239000" y="3810000"/>
            <a:ext cx="179388" cy="1793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800">
              <a:latin typeface="Book Antiqua" panose="02040602050305030304" pitchFamily="18" charset="0"/>
            </a:endParaRPr>
          </a:p>
        </p:txBody>
      </p:sp>
      <p:sp>
        <p:nvSpPr>
          <p:cNvPr id="41" name="Oval 36"/>
          <p:cNvSpPr>
            <a:spLocks noChangeArrowheads="1"/>
          </p:cNvSpPr>
          <p:nvPr/>
        </p:nvSpPr>
        <p:spPr bwMode="auto">
          <a:xfrm>
            <a:off x="7239000" y="2971800"/>
            <a:ext cx="179388" cy="1793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800">
              <a:latin typeface="Book Antiqua" panose="02040602050305030304" pitchFamily="18" charset="0"/>
            </a:endParaRPr>
          </a:p>
        </p:txBody>
      </p:sp>
      <p:sp>
        <p:nvSpPr>
          <p:cNvPr id="42" name="Oval 37"/>
          <p:cNvSpPr>
            <a:spLocks noChangeArrowheads="1"/>
          </p:cNvSpPr>
          <p:nvPr/>
        </p:nvSpPr>
        <p:spPr bwMode="auto">
          <a:xfrm>
            <a:off x="6019800" y="5105400"/>
            <a:ext cx="179388" cy="1793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800">
              <a:latin typeface="Book Antiqua" panose="02040602050305030304" pitchFamily="18" charset="0"/>
            </a:endParaRPr>
          </a:p>
        </p:txBody>
      </p:sp>
      <p:sp>
        <p:nvSpPr>
          <p:cNvPr id="43" name="Oval 38"/>
          <p:cNvSpPr>
            <a:spLocks noChangeArrowheads="1"/>
          </p:cNvSpPr>
          <p:nvPr/>
        </p:nvSpPr>
        <p:spPr bwMode="auto">
          <a:xfrm>
            <a:off x="7239000" y="5105400"/>
            <a:ext cx="179388" cy="1793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800">
              <a:latin typeface="Book Antiqua" panose="02040602050305030304" pitchFamily="18" charset="0"/>
            </a:endParaRPr>
          </a:p>
        </p:txBody>
      </p:sp>
      <p:sp>
        <p:nvSpPr>
          <p:cNvPr id="44" name="Text Box 39"/>
          <p:cNvSpPr txBox="1">
            <a:spLocks noChangeArrowheads="1"/>
          </p:cNvSpPr>
          <p:nvPr/>
        </p:nvSpPr>
        <p:spPr bwMode="auto">
          <a:xfrm>
            <a:off x="5791200" y="51054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i="1">
                <a:latin typeface="Book Antiqua" panose="02040602050305030304" pitchFamily="18" charset="0"/>
              </a:rPr>
              <a:t>a</a:t>
            </a:r>
          </a:p>
        </p:txBody>
      </p:sp>
      <p:sp>
        <p:nvSpPr>
          <p:cNvPr id="45" name="Text Box 40"/>
          <p:cNvSpPr txBox="1">
            <a:spLocks noChangeArrowheads="1"/>
          </p:cNvSpPr>
          <p:nvPr/>
        </p:nvSpPr>
        <p:spPr bwMode="auto">
          <a:xfrm>
            <a:off x="7162800" y="51816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i="1">
                <a:latin typeface="Book Antiqua" panose="02040602050305030304" pitchFamily="18" charset="0"/>
              </a:rPr>
              <a:t>b</a:t>
            </a:r>
          </a:p>
        </p:txBody>
      </p:sp>
      <p:sp>
        <p:nvSpPr>
          <p:cNvPr id="46" name="Text Box 41"/>
          <p:cNvSpPr txBox="1">
            <a:spLocks noChangeArrowheads="1"/>
          </p:cNvSpPr>
          <p:nvPr/>
        </p:nvSpPr>
        <p:spPr bwMode="auto">
          <a:xfrm>
            <a:off x="5465763" y="37163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i="1">
                <a:latin typeface="Book Antiqua" panose="02040602050305030304" pitchFamily="18" charset="0"/>
              </a:rPr>
              <a:t>d</a:t>
            </a:r>
          </a:p>
        </p:txBody>
      </p:sp>
      <p:sp>
        <p:nvSpPr>
          <p:cNvPr id="47" name="Oval 42"/>
          <p:cNvSpPr>
            <a:spLocks noChangeArrowheads="1"/>
          </p:cNvSpPr>
          <p:nvPr/>
        </p:nvSpPr>
        <p:spPr bwMode="auto">
          <a:xfrm>
            <a:off x="6629400" y="4495800"/>
            <a:ext cx="179388" cy="1793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800">
              <a:latin typeface="Book Antiqua" panose="02040602050305030304" pitchFamily="18" charset="0"/>
            </a:endParaRPr>
          </a:p>
        </p:txBody>
      </p:sp>
      <p:sp>
        <p:nvSpPr>
          <p:cNvPr id="48" name="Text Box 43"/>
          <p:cNvSpPr txBox="1">
            <a:spLocks noChangeArrowheads="1"/>
          </p:cNvSpPr>
          <p:nvPr/>
        </p:nvSpPr>
        <p:spPr bwMode="auto">
          <a:xfrm>
            <a:off x="6156325" y="43434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i="1">
                <a:latin typeface="Book Antiqua" panose="02040602050305030304" pitchFamily="18" charset="0"/>
              </a:rPr>
              <a:t>c</a:t>
            </a:r>
          </a:p>
        </p:txBody>
      </p:sp>
      <p:sp>
        <p:nvSpPr>
          <p:cNvPr id="49" name="Text Box 44"/>
          <p:cNvSpPr txBox="1">
            <a:spLocks noChangeArrowheads="1"/>
          </p:cNvSpPr>
          <p:nvPr/>
        </p:nvSpPr>
        <p:spPr bwMode="auto">
          <a:xfrm>
            <a:off x="7235825" y="3692525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i="1">
                <a:latin typeface="Book Antiqua" panose="02040602050305030304" pitchFamily="18" charset="0"/>
              </a:rPr>
              <a:t>e</a:t>
            </a:r>
          </a:p>
        </p:txBody>
      </p:sp>
      <p:sp>
        <p:nvSpPr>
          <p:cNvPr id="50" name="Text Box 45"/>
          <p:cNvSpPr txBox="1">
            <a:spLocks noChangeArrowheads="1"/>
          </p:cNvSpPr>
          <p:nvPr/>
        </p:nvSpPr>
        <p:spPr bwMode="auto">
          <a:xfrm>
            <a:off x="5508625" y="27813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i="1">
                <a:latin typeface="Book Antiqua" panose="02040602050305030304" pitchFamily="18" charset="0"/>
              </a:rPr>
              <a:t>f</a:t>
            </a:r>
          </a:p>
        </p:txBody>
      </p:sp>
      <p:sp>
        <p:nvSpPr>
          <p:cNvPr id="51" name="Text Box 46"/>
          <p:cNvSpPr txBox="1">
            <a:spLocks noChangeArrowheads="1"/>
          </p:cNvSpPr>
          <p:nvPr/>
        </p:nvSpPr>
        <p:spPr bwMode="auto">
          <a:xfrm>
            <a:off x="7308850" y="2743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i="1">
                <a:latin typeface="Book Antiqua" panose="02040602050305030304" pitchFamily="18" charset="0"/>
              </a:rPr>
              <a:t>g</a:t>
            </a:r>
          </a:p>
        </p:txBody>
      </p:sp>
      <p:sp>
        <p:nvSpPr>
          <p:cNvPr id="52" name="Text Box 47"/>
          <p:cNvSpPr txBox="1">
            <a:spLocks noChangeArrowheads="1"/>
          </p:cNvSpPr>
          <p:nvPr/>
        </p:nvSpPr>
        <p:spPr bwMode="auto">
          <a:xfrm>
            <a:off x="6588125" y="2108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i="1">
                <a:latin typeface="Book Antiqua" panose="02040602050305030304" pitchFamily="18" charset="0"/>
              </a:rPr>
              <a:t>h</a:t>
            </a:r>
          </a:p>
        </p:txBody>
      </p:sp>
      <p:sp>
        <p:nvSpPr>
          <p:cNvPr id="53" name="Line 48"/>
          <p:cNvSpPr>
            <a:spLocks noChangeShapeType="1"/>
          </p:cNvSpPr>
          <p:nvPr/>
        </p:nvSpPr>
        <p:spPr bwMode="auto">
          <a:xfrm flipV="1">
            <a:off x="6162675" y="2509838"/>
            <a:ext cx="485775" cy="485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54" name="Line 49"/>
          <p:cNvSpPr>
            <a:spLocks noChangeShapeType="1"/>
          </p:cNvSpPr>
          <p:nvPr/>
        </p:nvSpPr>
        <p:spPr bwMode="auto">
          <a:xfrm>
            <a:off x="6791325" y="2481263"/>
            <a:ext cx="471488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55" name="Line 50"/>
          <p:cNvSpPr>
            <a:spLocks noChangeShapeType="1"/>
          </p:cNvSpPr>
          <p:nvPr/>
        </p:nvSpPr>
        <p:spPr bwMode="auto">
          <a:xfrm flipV="1">
            <a:off x="6119813" y="3152775"/>
            <a:ext cx="0" cy="657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56" name="Line 51"/>
          <p:cNvSpPr>
            <a:spLocks noChangeShapeType="1"/>
          </p:cNvSpPr>
          <p:nvPr/>
        </p:nvSpPr>
        <p:spPr bwMode="auto">
          <a:xfrm flipV="1">
            <a:off x="7319963" y="3138488"/>
            <a:ext cx="0" cy="671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57" name="Line 52"/>
          <p:cNvSpPr>
            <a:spLocks noChangeShapeType="1"/>
          </p:cNvSpPr>
          <p:nvPr/>
        </p:nvSpPr>
        <p:spPr bwMode="auto">
          <a:xfrm>
            <a:off x="6162675" y="3981450"/>
            <a:ext cx="500063" cy="542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58" name="Line 53"/>
          <p:cNvSpPr>
            <a:spLocks noChangeShapeType="1"/>
          </p:cNvSpPr>
          <p:nvPr/>
        </p:nvSpPr>
        <p:spPr bwMode="auto">
          <a:xfrm>
            <a:off x="6777038" y="4652963"/>
            <a:ext cx="485775" cy="485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59" name="Line 54"/>
          <p:cNvSpPr>
            <a:spLocks noChangeShapeType="1"/>
          </p:cNvSpPr>
          <p:nvPr/>
        </p:nvSpPr>
        <p:spPr bwMode="auto">
          <a:xfrm flipH="1">
            <a:off x="6191250" y="4681538"/>
            <a:ext cx="485775" cy="485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0" name="Line 55"/>
          <p:cNvSpPr>
            <a:spLocks noChangeShapeType="1"/>
          </p:cNvSpPr>
          <p:nvPr/>
        </p:nvSpPr>
        <p:spPr bwMode="auto">
          <a:xfrm flipV="1">
            <a:off x="6777038" y="3981450"/>
            <a:ext cx="528637" cy="528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1" name="Line 56"/>
          <p:cNvSpPr>
            <a:spLocks noChangeShapeType="1"/>
          </p:cNvSpPr>
          <p:nvPr/>
        </p:nvSpPr>
        <p:spPr bwMode="auto">
          <a:xfrm flipV="1">
            <a:off x="6191250" y="3109913"/>
            <a:ext cx="1071563" cy="757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2" name="Line 57"/>
          <p:cNvSpPr>
            <a:spLocks noChangeShapeType="1"/>
          </p:cNvSpPr>
          <p:nvPr/>
        </p:nvSpPr>
        <p:spPr bwMode="auto">
          <a:xfrm>
            <a:off x="6191250" y="3081338"/>
            <a:ext cx="1057275" cy="771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63" name="Group 71"/>
          <p:cNvGrpSpPr>
            <a:grpSpLocks/>
          </p:cNvGrpSpPr>
          <p:nvPr/>
        </p:nvGrpSpPr>
        <p:grpSpPr bwMode="auto">
          <a:xfrm>
            <a:off x="638944" y="1981200"/>
            <a:ext cx="3352800" cy="3048000"/>
            <a:chOff x="192" y="1248"/>
            <a:chExt cx="2112" cy="1920"/>
          </a:xfrm>
        </p:grpSpPr>
        <p:sp>
          <p:nvSpPr>
            <p:cNvPr id="64" name="Oval 60"/>
            <p:cNvSpPr>
              <a:spLocks noChangeArrowheads="1"/>
            </p:cNvSpPr>
            <p:nvPr/>
          </p:nvSpPr>
          <p:spPr bwMode="auto">
            <a:xfrm>
              <a:off x="192" y="1248"/>
              <a:ext cx="1392" cy="1920"/>
            </a:xfrm>
            <a:prstGeom prst="ellipse">
              <a:avLst/>
            </a:prstGeom>
            <a:noFill/>
            <a:ln w="28575">
              <a:solidFill>
                <a:srgbClr val="00FF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800">
                <a:latin typeface="Book Antiqua" panose="02040602050305030304" pitchFamily="18" charset="0"/>
              </a:endParaRPr>
            </a:p>
          </p:txBody>
        </p:sp>
        <p:sp>
          <p:nvSpPr>
            <p:cNvPr id="65" name="Text Box 61"/>
            <p:cNvSpPr txBox="1">
              <a:spLocks noChangeArrowheads="1"/>
            </p:cNvSpPr>
            <p:nvPr/>
          </p:nvSpPr>
          <p:spPr bwMode="auto">
            <a:xfrm>
              <a:off x="1248" y="1248"/>
              <a:ext cx="1056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kumimoji="1" lang="en-US" altLang="zh-CN">
                  <a:latin typeface="Book Antiqua" panose="02040602050305030304" pitchFamily="18" charset="0"/>
                </a:rPr>
                <a:t>Upper bounds</a:t>
              </a:r>
            </a:p>
          </p:txBody>
        </p:sp>
      </p:grpSp>
      <p:grpSp>
        <p:nvGrpSpPr>
          <p:cNvPr id="66" name="Group 72"/>
          <p:cNvGrpSpPr>
            <a:grpSpLocks/>
          </p:cNvGrpSpPr>
          <p:nvPr/>
        </p:nvGrpSpPr>
        <p:grpSpPr bwMode="auto">
          <a:xfrm>
            <a:off x="1862907" y="4419600"/>
            <a:ext cx="2205037" cy="457200"/>
            <a:chOff x="963" y="2784"/>
            <a:chExt cx="1389" cy="288"/>
          </a:xfrm>
        </p:grpSpPr>
        <p:sp>
          <p:nvSpPr>
            <p:cNvPr id="67" name="Text Box 62"/>
            <p:cNvSpPr txBox="1">
              <a:spLocks noChangeArrowheads="1"/>
            </p:cNvSpPr>
            <p:nvPr/>
          </p:nvSpPr>
          <p:spPr bwMode="auto">
            <a:xfrm>
              <a:off x="1632" y="2784"/>
              <a:ext cx="72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kumimoji="1" lang="en-US" altLang="zh-CN">
                  <a:latin typeface="Book Antiqua" panose="02040602050305030304" pitchFamily="18" charset="0"/>
                </a:rPr>
                <a:t>LUB</a:t>
              </a:r>
            </a:p>
          </p:txBody>
        </p:sp>
        <p:sp>
          <p:nvSpPr>
            <p:cNvPr id="68" name="Line 63"/>
            <p:cNvSpPr>
              <a:spLocks noChangeShapeType="1"/>
            </p:cNvSpPr>
            <p:nvPr/>
          </p:nvSpPr>
          <p:spPr bwMode="auto">
            <a:xfrm flipH="1">
              <a:off x="963" y="2928"/>
              <a:ext cx="621" cy="24"/>
            </a:xfrm>
            <a:prstGeom prst="line">
              <a:avLst/>
            </a:prstGeom>
            <a:noFill/>
            <a:ln w="9525">
              <a:solidFill>
                <a:srgbClr val="00FF00"/>
              </a:solidFill>
              <a:prstDash val="lg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69" name="Group 74"/>
          <p:cNvGrpSpPr>
            <a:grpSpLocks/>
          </p:cNvGrpSpPr>
          <p:nvPr/>
        </p:nvGrpSpPr>
        <p:grpSpPr bwMode="auto">
          <a:xfrm>
            <a:off x="5715000" y="4437063"/>
            <a:ext cx="3276600" cy="1558925"/>
            <a:chOff x="3600" y="2688"/>
            <a:chExt cx="2064" cy="1092"/>
          </a:xfrm>
        </p:grpSpPr>
        <p:sp>
          <p:nvSpPr>
            <p:cNvPr id="70" name="Oval 64"/>
            <p:cNvSpPr>
              <a:spLocks noChangeArrowheads="1"/>
            </p:cNvSpPr>
            <p:nvPr/>
          </p:nvSpPr>
          <p:spPr bwMode="auto">
            <a:xfrm>
              <a:off x="3600" y="2688"/>
              <a:ext cx="1248" cy="960"/>
            </a:xfrm>
            <a:prstGeom prst="ellipse">
              <a:avLst/>
            </a:prstGeom>
            <a:noFill/>
            <a:ln w="28575">
              <a:solidFill>
                <a:srgbClr val="FF99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800">
                <a:latin typeface="Book Antiqua" panose="02040602050305030304" pitchFamily="18" charset="0"/>
              </a:endParaRPr>
            </a:p>
          </p:txBody>
        </p:sp>
        <p:sp>
          <p:nvSpPr>
            <p:cNvPr id="71" name="Text Box 65"/>
            <p:cNvSpPr txBox="1">
              <a:spLocks noChangeArrowheads="1"/>
            </p:cNvSpPr>
            <p:nvPr/>
          </p:nvSpPr>
          <p:spPr bwMode="auto">
            <a:xfrm>
              <a:off x="4128" y="3456"/>
              <a:ext cx="1536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kumimoji="1" lang="en-US" altLang="zh-CN">
                  <a:latin typeface="Book Antiqua" panose="02040602050305030304" pitchFamily="18" charset="0"/>
                </a:rPr>
                <a:t>Lower bounds</a:t>
              </a:r>
            </a:p>
          </p:txBody>
        </p:sp>
      </p:grpSp>
      <p:grpSp>
        <p:nvGrpSpPr>
          <p:cNvPr id="72" name="Group 76"/>
          <p:cNvGrpSpPr>
            <a:grpSpLocks/>
          </p:cNvGrpSpPr>
          <p:nvPr/>
        </p:nvGrpSpPr>
        <p:grpSpPr bwMode="auto">
          <a:xfrm>
            <a:off x="4427538" y="2133600"/>
            <a:ext cx="3457575" cy="1366838"/>
            <a:chOff x="2880" y="1344"/>
            <a:chExt cx="2064" cy="1392"/>
          </a:xfrm>
        </p:grpSpPr>
        <p:sp>
          <p:nvSpPr>
            <p:cNvPr id="73" name="Oval 66"/>
            <p:cNvSpPr>
              <a:spLocks noChangeArrowheads="1"/>
            </p:cNvSpPr>
            <p:nvPr/>
          </p:nvSpPr>
          <p:spPr bwMode="auto">
            <a:xfrm>
              <a:off x="3552" y="1344"/>
              <a:ext cx="1392" cy="1392"/>
            </a:xfrm>
            <a:prstGeom prst="ellipse">
              <a:avLst/>
            </a:prstGeom>
            <a:noFill/>
            <a:ln w="28575">
              <a:solidFill>
                <a:srgbClr val="339966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800">
                <a:latin typeface="Book Antiqua" panose="02040602050305030304" pitchFamily="18" charset="0"/>
              </a:endParaRPr>
            </a:p>
          </p:txBody>
        </p:sp>
        <p:sp>
          <p:nvSpPr>
            <p:cNvPr id="74" name="Text Box 67"/>
            <p:cNvSpPr txBox="1">
              <a:spLocks noChangeArrowheads="1"/>
            </p:cNvSpPr>
            <p:nvPr/>
          </p:nvSpPr>
          <p:spPr bwMode="auto">
            <a:xfrm>
              <a:off x="2880" y="1344"/>
              <a:ext cx="1200" cy="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kumimoji="1" lang="en-US" altLang="zh-CN">
                  <a:latin typeface="Book Antiqua" panose="02040602050305030304" pitchFamily="18" charset="0"/>
                </a:rPr>
                <a:t>Upper bounds</a:t>
              </a:r>
            </a:p>
          </p:txBody>
        </p:sp>
      </p:grpSp>
      <p:grpSp>
        <p:nvGrpSpPr>
          <p:cNvPr id="75" name="Group 75"/>
          <p:cNvGrpSpPr>
            <a:grpSpLocks/>
          </p:cNvGrpSpPr>
          <p:nvPr/>
        </p:nvGrpSpPr>
        <p:grpSpPr bwMode="auto">
          <a:xfrm>
            <a:off x="4267200" y="3886200"/>
            <a:ext cx="2209800" cy="609600"/>
            <a:chOff x="2688" y="2448"/>
            <a:chExt cx="1392" cy="384"/>
          </a:xfrm>
        </p:grpSpPr>
        <p:sp>
          <p:nvSpPr>
            <p:cNvPr id="76" name="Text Box 68"/>
            <p:cNvSpPr txBox="1">
              <a:spLocks noChangeArrowheads="1"/>
            </p:cNvSpPr>
            <p:nvPr/>
          </p:nvSpPr>
          <p:spPr bwMode="auto">
            <a:xfrm>
              <a:off x="2688" y="2448"/>
              <a:ext cx="8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kumimoji="1" lang="en-US" altLang="zh-CN">
                  <a:latin typeface="Book Antiqua" panose="02040602050305030304" pitchFamily="18" charset="0"/>
                </a:rPr>
                <a:t>GLB</a:t>
              </a:r>
            </a:p>
          </p:txBody>
        </p:sp>
        <p:sp>
          <p:nvSpPr>
            <p:cNvPr id="77" name="Line 69"/>
            <p:cNvSpPr>
              <a:spLocks noChangeShapeType="1"/>
            </p:cNvSpPr>
            <p:nvPr/>
          </p:nvSpPr>
          <p:spPr bwMode="auto">
            <a:xfrm>
              <a:off x="3168" y="2592"/>
              <a:ext cx="912" cy="240"/>
            </a:xfrm>
            <a:prstGeom prst="line">
              <a:avLst/>
            </a:prstGeom>
            <a:noFill/>
            <a:ln w="9525">
              <a:solidFill>
                <a:srgbClr val="00FF00"/>
              </a:solidFill>
              <a:prstDash val="lg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41962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34</a:t>
            </a:fld>
            <a:endParaRPr lang="zh-CN" altLang="en-US" dirty="0"/>
          </a:p>
        </p:txBody>
      </p:sp>
      <p:grpSp>
        <p:nvGrpSpPr>
          <p:cNvPr id="5" name="组合 1"/>
          <p:cNvGrpSpPr>
            <a:grpSpLocks/>
          </p:cNvGrpSpPr>
          <p:nvPr/>
        </p:nvGrpSpPr>
        <p:grpSpPr bwMode="auto">
          <a:xfrm>
            <a:off x="612648" y="1589878"/>
            <a:ext cx="8042275" cy="4767263"/>
            <a:chOff x="561206" y="1256531"/>
            <a:chExt cx="8043242" cy="4768251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206" y="1256531"/>
              <a:ext cx="8043242" cy="4768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矩形 7"/>
            <p:cNvSpPr>
              <a:spLocks noChangeArrowheads="1"/>
            </p:cNvSpPr>
            <p:nvPr/>
          </p:nvSpPr>
          <p:spPr bwMode="auto">
            <a:xfrm>
              <a:off x="2333402" y="1273522"/>
              <a:ext cx="144016" cy="288032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8" name="矩形 9"/>
            <p:cNvSpPr>
              <a:spLocks noChangeArrowheads="1"/>
            </p:cNvSpPr>
            <p:nvPr/>
          </p:nvSpPr>
          <p:spPr bwMode="auto">
            <a:xfrm>
              <a:off x="2850013" y="1278434"/>
              <a:ext cx="112411" cy="288032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94274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35</a:t>
            </a:fld>
            <a:endParaRPr lang="zh-CN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819" y="3632912"/>
            <a:ext cx="2987675" cy="261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549077" y="1616787"/>
            <a:ext cx="7191375" cy="1985963"/>
            <a:chOff x="188913" y="1412875"/>
            <a:chExt cx="7191375" cy="1986507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2039"/>
            <a:stretch>
              <a:fillRect/>
            </a:stretch>
          </p:blipFill>
          <p:spPr bwMode="auto">
            <a:xfrm>
              <a:off x="188913" y="1412875"/>
              <a:ext cx="7191375" cy="1986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矩形 12"/>
            <p:cNvSpPr>
              <a:spLocks noChangeArrowheads="1"/>
            </p:cNvSpPr>
            <p:nvPr/>
          </p:nvSpPr>
          <p:spPr bwMode="auto">
            <a:xfrm>
              <a:off x="2480202" y="1878869"/>
              <a:ext cx="144030" cy="288058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9" name="矩形 13"/>
            <p:cNvSpPr>
              <a:spLocks noChangeArrowheads="1"/>
            </p:cNvSpPr>
            <p:nvPr/>
          </p:nvSpPr>
          <p:spPr bwMode="auto">
            <a:xfrm>
              <a:off x="3112363" y="1887833"/>
              <a:ext cx="112422" cy="288058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0" name="矩形 14"/>
            <p:cNvSpPr>
              <a:spLocks noChangeArrowheads="1"/>
            </p:cNvSpPr>
            <p:nvPr/>
          </p:nvSpPr>
          <p:spPr bwMode="auto">
            <a:xfrm>
              <a:off x="2480202" y="2239310"/>
              <a:ext cx="144030" cy="288058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1" name="矩形 15"/>
            <p:cNvSpPr>
              <a:spLocks noChangeArrowheads="1"/>
            </p:cNvSpPr>
            <p:nvPr/>
          </p:nvSpPr>
          <p:spPr bwMode="auto">
            <a:xfrm>
              <a:off x="3112363" y="2248274"/>
              <a:ext cx="112422" cy="288058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2" name="矩形 16"/>
            <p:cNvSpPr>
              <a:spLocks noChangeArrowheads="1"/>
            </p:cNvSpPr>
            <p:nvPr/>
          </p:nvSpPr>
          <p:spPr bwMode="auto">
            <a:xfrm>
              <a:off x="2470675" y="2611196"/>
              <a:ext cx="144030" cy="288058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3" name="矩形 17"/>
            <p:cNvSpPr>
              <a:spLocks noChangeArrowheads="1"/>
            </p:cNvSpPr>
            <p:nvPr/>
          </p:nvSpPr>
          <p:spPr bwMode="auto">
            <a:xfrm>
              <a:off x="3102836" y="2620160"/>
              <a:ext cx="112422" cy="288058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</p:grpSp>
      <p:grpSp>
        <p:nvGrpSpPr>
          <p:cNvPr id="14" name="Group 2"/>
          <p:cNvGrpSpPr>
            <a:grpSpLocks/>
          </p:cNvGrpSpPr>
          <p:nvPr/>
        </p:nvGrpSpPr>
        <p:grpSpPr bwMode="auto">
          <a:xfrm>
            <a:off x="539552" y="3704350"/>
            <a:ext cx="7191375" cy="1436687"/>
            <a:chOff x="389218" y="4573309"/>
            <a:chExt cx="7191375" cy="1435342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8122"/>
            <a:stretch>
              <a:fillRect/>
            </a:stretch>
          </p:blipFill>
          <p:spPr bwMode="auto">
            <a:xfrm>
              <a:off x="389218" y="4573309"/>
              <a:ext cx="7191375" cy="1435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矩形 18"/>
            <p:cNvSpPr>
              <a:spLocks noChangeArrowheads="1"/>
            </p:cNvSpPr>
            <p:nvPr/>
          </p:nvSpPr>
          <p:spPr bwMode="auto">
            <a:xfrm>
              <a:off x="1403648" y="4586454"/>
              <a:ext cx="144030" cy="288058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7" name="矩形 19"/>
            <p:cNvSpPr>
              <a:spLocks noChangeArrowheads="1"/>
            </p:cNvSpPr>
            <p:nvPr/>
          </p:nvSpPr>
          <p:spPr bwMode="auto">
            <a:xfrm>
              <a:off x="2032332" y="4581128"/>
              <a:ext cx="112422" cy="288058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8" name="矩形 20"/>
            <p:cNvSpPr>
              <a:spLocks noChangeArrowheads="1"/>
            </p:cNvSpPr>
            <p:nvPr/>
          </p:nvSpPr>
          <p:spPr bwMode="auto">
            <a:xfrm>
              <a:off x="1456044" y="4961185"/>
              <a:ext cx="144030" cy="288058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9" name="矩形 21"/>
            <p:cNvSpPr>
              <a:spLocks noChangeArrowheads="1"/>
            </p:cNvSpPr>
            <p:nvPr/>
          </p:nvSpPr>
          <p:spPr bwMode="auto">
            <a:xfrm>
              <a:off x="2083441" y="4960622"/>
              <a:ext cx="112422" cy="288058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20" name="矩形 22"/>
            <p:cNvSpPr>
              <a:spLocks noChangeArrowheads="1"/>
            </p:cNvSpPr>
            <p:nvPr/>
          </p:nvSpPr>
          <p:spPr bwMode="auto">
            <a:xfrm>
              <a:off x="1451282" y="5333071"/>
              <a:ext cx="144030" cy="288058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21" name="矩形 23"/>
            <p:cNvSpPr>
              <a:spLocks noChangeArrowheads="1"/>
            </p:cNvSpPr>
            <p:nvPr/>
          </p:nvSpPr>
          <p:spPr bwMode="auto">
            <a:xfrm>
              <a:off x="2083441" y="5332508"/>
              <a:ext cx="112422" cy="288058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0894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36</a:t>
            </a:fld>
            <a:endParaRPr lang="zh-CN" altLang="en-US" dirty="0"/>
          </a:p>
        </p:txBody>
      </p:sp>
      <p:grpSp>
        <p:nvGrpSpPr>
          <p:cNvPr id="5" name="组合 1"/>
          <p:cNvGrpSpPr>
            <a:grpSpLocks/>
          </p:cNvGrpSpPr>
          <p:nvPr/>
        </p:nvGrpSpPr>
        <p:grpSpPr bwMode="auto">
          <a:xfrm>
            <a:off x="612648" y="1600200"/>
            <a:ext cx="8342313" cy="4787900"/>
            <a:chOff x="406524" y="1245011"/>
            <a:chExt cx="8341940" cy="478754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524" y="1245011"/>
              <a:ext cx="8341940" cy="4787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矩形 7"/>
            <p:cNvSpPr>
              <a:spLocks noChangeArrowheads="1"/>
            </p:cNvSpPr>
            <p:nvPr/>
          </p:nvSpPr>
          <p:spPr bwMode="auto">
            <a:xfrm>
              <a:off x="2433761" y="1268760"/>
              <a:ext cx="216024" cy="360040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8" name="矩形 9"/>
            <p:cNvSpPr>
              <a:spLocks noChangeArrowheads="1"/>
            </p:cNvSpPr>
            <p:nvPr/>
          </p:nvSpPr>
          <p:spPr bwMode="auto">
            <a:xfrm>
              <a:off x="3086023" y="1273672"/>
              <a:ext cx="168617" cy="360040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9" name="矩形 10"/>
            <p:cNvSpPr>
              <a:spLocks noChangeArrowheads="1"/>
            </p:cNvSpPr>
            <p:nvPr/>
          </p:nvSpPr>
          <p:spPr bwMode="auto">
            <a:xfrm>
              <a:off x="4636864" y="5016351"/>
              <a:ext cx="144016" cy="288032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0" name="矩形 11"/>
            <p:cNvSpPr>
              <a:spLocks noChangeArrowheads="1"/>
            </p:cNvSpPr>
            <p:nvPr/>
          </p:nvSpPr>
          <p:spPr bwMode="auto">
            <a:xfrm>
              <a:off x="5068766" y="5016351"/>
              <a:ext cx="91998" cy="288032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1" name="矩形 12"/>
            <p:cNvSpPr>
              <a:spLocks noChangeArrowheads="1"/>
            </p:cNvSpPr>
            <p:nvPr/>
          </p:nvSpPr>
          <p:spPr bwMode="auto">
            <a:xfrm>
              <a:off x="5288905" y="5019526"/>
              <a:ext cx="144016" cy="288032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2" name="矩形 13"/>
            <p:cNvSpPr>
              <a:spLocks noChangeArrowheads="1"/>
            </p:cNvSpPr>
            <p:nvPr/>
          </p:nvSpPr>
          <p:spPr bwMode="auto">
            <a:xfrm>
              <a:off x="5708107" y="5019526"/>
              <a:ext cx="164005" cy="288032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3" name="矩形 14"/>
            <p:cNvSpPr>
              <a:spLocks noChangeArrowheads="1"/>
            </p:cNvSpPr>
            <p:nvPr/>
          </p:nvSpPr>
          <p:spPr bwMode="auto">
            <a:xfrm>
              <a:off x="5951042" y="5016351"/>
              <a:ext cx="144016" cy="288032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4" name="矩形 15"/>
            <p:cNvSpPr>
              <a:spLocks noChangeArrowheads="1"/>
            </p:cNvSpPr>
            <p:nvPr/>
          </p:nvSpPr>
          <p:spPr bwMode="auto">
            <a:xfrm>
              <a:off x="6386119" y="5016351"/>
              <a:ext cx="130097" cy="288032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5" name="矩形 16"/>
            <p:cNvSpPr>
              <a:spLocks noChangeArrowheads="1"/>
            </p:cNvSpPr>
            <p:nvPr/>
          </p:nvSpPr>
          <p:spPr bwMode="auto">
            <a:xfrm>
              <a:off x="3966568" y="5016351"/>
              <a:ext cx="144016" cy="288032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6" name="矩形 17"/>
            <p:cNvSpPr>
              <a:spLocks noChangeArrowheads="1"/>
            </p:cNvSpPr>
            <p:nvPr/>
          </p:nvSpPr>
          <p:spPr bwMode="auto">
            <a:xfrm>
              <a:off x="4404820" y="5016351"/>
              <a:ext cx="135653" cy="288032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7" name="矩形 18"/>
            <p:cNvSpPr>
              <a:spLocks noChangeArrowheads="1"/>
            </p:cNvSpPr>
            <p:nvPr/>
          </p:nvSpPr>
          <p:spPr bwMode="auto">
            <a:xfrm>
              <a:off x="3317131" y="5016351"/>
              <a:ext cx="119120" cy="288032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8" name="矩形 19"/>
            <p:cNvSpPr>
              <a:spLocks noChangeArrowheads="1"/>
            </p:cNvSpPr>
            <p:nvPr/>
          </p:nvSpPr>
          <p:spPr bwMode="auto">
            <a:xfrm>
              <a:off x="3736333" y="5016351"/>
              <a:ext cx="135653" cy="288032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9" name="矩形 20"/>
            <p:cNvSpPr>
              <a:spLocks noChangeArrowheads="1"/>
            </p:cNvSpPr>
            <p:nvPr/>
          </p:nvSpPr>
          <p:spPr bwMode="auto">
            <a:xfrm>
              <a:off x="2634134" y="5013176"/>
              <a:ext cx="119120" cy="288032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20" name="矩形 21"/>
            <p:cNvSpPr>
              <a:spLocks noChangeArrowheads="1"/>
            </p:cNvSpPr>
            <p:nvPr/>
          </p:nvSpPr>
          <p:spPr bwMode="auto">
            <a:xfrm>
              <a:off x="3053336" y="5013176"/>
              <a:ext cx="135653" cy="288032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21" name="矩形 22"/>
            <p:cNvSpPr>
              <a:spLocks noChangeArrowheads="1"/>
            </p:cNvSpPr>
            <p:nvPr/>
          </p:nvSpPr>
          <p:spPr bwMode="auto">
            <a:xfrm>
              <a:off x="6647532" y="5013176"/>
              <a:ext cx="119120" cy="288032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22" name="矩形 23"/>
            <p:cNvSpPr>
              <a:spLocks noChangeArrowheads="1"/>
            </p:cNvSpPr>
            <p:nvPr/>
          </p:nvSpPr>
          <p:spPr bwMode="auto">
            <a:xfrm>
              <a:off x="7066734" y="5013176"/>
              <a:ext cx="135653" cy="288032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12109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偏序集与格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n"/>
            </a:pPr>
            <a:r>
              <a:rPr lang="zh-CN" altLang="en-US" sz="3200" dirty="0">
                <a:solidFill>
                  <a:srgbClr val="FF0000"/>
                </a:solidFill>
                <a:latin typeface="+mn-ea"/>
              </a:rPr>
              <a:t>格</a:t>
            </a:r>
            <a:r>
              <a:rPr lang="zh-CN" altLang="en-US" sz="3200" dirty="0">
                <a:latin typeface="+mn-ea"/>
              </a:rPr>
              <a:t>（</a:t>
            </a:r>
            <a:r>
              <a:rPr lang="en-US" altLang="zh-CN" sz="3200" dirty="0">
                <a:latin typeface="+mn-ea"/>
                <a:cs typeface="Times New Roman" panose="02020603050405020304" pitchFamily="18" charset="0"/>
              </a:rPr>
              <a:t>lattice</a:t>
            </a:r>
            <a:r>
              <a:rPr lang="zh-CN" altLang="en-US" sz="3200" dirty="0">
                <a:latin typeface="+mn-ea"/>
              </a:rPr>
              <a:t>）作为一个代数系统可以通过两种方式进行定义：</a:t>
            </a:r>
            <a:endParaRPr lang="en-US" altLang="zh-CN" sz="3200" dirty="0">
              <a:latin typeface="+mn-ea"/>
            </a:endParaRPr>
          </a:p>
          <a:p>
            <a:pPr lvl="1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¡"/>
            </a:pPr>
            <a:r>
              <a:rPr lang="zh-CN" altLang="en-US" sz="2800" dirty="0">
                <a:solidFill>
                  <a:srgbClr val="FF0000"/>
                </a:solidFill>
                <a:latin typeface="+mn-ea"/>
              </a:rPr>
              <a:t>⑴</a:t>
            </a:r>
            <a:r>
              <a:rPr lang="zh-CN" altLang="en-US" sz="2800" dirty="0">
                <a:latin typeface="+mn-ea"/>
              </a:rPr>
              <a:t> </a:t>
            </a:r>
            <a:r>
              <a:rPr lang="zh-CN" altLang="en-US" sz="2800" dirty="0">
                <a:solidFill>
                  <a:srgbClr val="0000CC"/>
                </a:solidFill>
                <a:latin typeface="+mn-ea"/>
              </a:rPr>
              <a:t>通过偏序集与偏序关系定义</a:t>
            </a:r>
            <a:endParaRPr lang="en-US" altLang="zh-CN" sz="2800" dirty="0">
              <a:solidFill>
                <a:srgbClr val="0000CC"/>
              </a:solidFill>
              <a:latin typeface="+mn-ea"/>
            </a:endParaRPr>
          </a:p>
          <a:p>
            <a:pPr lvl="1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¡"/>
            </a:pPr>
            <a:r>
              <a:rPr lang="zh-CN" altLang="en-US" sz="2800" dirty="0">
                <a:solidFill>
                  <a:srgbClr val="FF0000"/>
                </a:solidFill>
                <a:latin typeface="+mn-ea"/>
              </a:rPr>
              <a:t>⑵</a:t>
            </a:r>
            <a:r>
              <a:rPr lang="zh-CN" altLang="en-US" sz="2800" dirty="0">
                <a:latin typeface="+mn-ea"/>
              </a:rPr>
              <a:t> </a:t>
            </a:r>
            <a:r>
              <a:rPr lang="zh-CN" altLang="en-US" sz="2800" dirty="0">
                <a:solidFill>
                  <a:srgbClr val="0000CC"/>
                </a:solidFill>
                <a:latin typeface="+mn-ea"/>
              </a:rPr>
              <a:t>通过普通集合与特殊运算定义</a:t>
            </a:r>
            <a:endParaRPr lang="en-US" altLang="zh-CN" sz="2800" dirty="0">
              <a:solidFill>
                <a:srgbClr val="0000CC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n"/>
            </a:pPr>
            <a:r>
              <a:rPr lang="zh-CN" altLang="en-US" sz="3200" dirty="0">
                <a:latin typeface="+mn-ea"/>
              </a:rPr>
              <a:t>本讲我们仅从偏序的角度去定义格，并研究其中的若干基本运算</a:t>
            </a:r>
            <a:endParaRPr lang="en-US" altLang="zh-CN" sz="3200" dirty="0">
              <a:latin typeface="+mn-ea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02664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偏序集与格（续）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格作为偏序集的定义：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38</a:t>
            </a:fld>
            <a:endParaRPr lang="zh-CN" altLang="en-US" dirty="0"/>
          </a:p>
        </p:txBody>
      </p:sp>
      <p:grpSp>
        <p:nvGrpSpPr>
          <p:cNvPr id="5" name="组合 1"/>
          <p:cNvGrpSpPr>
            <a:grpSpLocks/>
          </p:cNvGrpSpPr>
          <p:nvPr/>
        </p:nvGrpSpPr>
        <p:grpSpPr bwMode="auto">
          <a:xfrm>
            <a:off x="627385" y="2330450"/>
            <a:ext cx="8193087" cy="3475038"/>
            <a:chOff x="467544" y="2331152"/>
            <a:chExt cx="8193114" cy="3474112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2331152"/>
              <a:ext cx="8193114" cy="3474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矩形 7"/>
            <p:cNvSpPr>
              <a:spLocks noChangeArrowheads="1"/>
            </p:cNvSpPr>
            <p:nvPr/>
          </p:nvSpPr>
          <p:spPr bwMode="auto">
            <a:xfrm>
              <a:off x="2080643" y="2372695"/>
              <a:ext cx="131105" cy="342950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8" name="矩形 10"/>
            <p:cNvSpPr>
              <a:spLocks noChangeArrowheads="1"/>
            </p:cNvSpPr>
            <p:nvPr/>
          </p:nvSpPr>
          <p:spPr bwMode="auto">
            <a:xfrm>
              <a:off x="2722444" y="2382221"/>
              <a:ext cx="135653" cy="321936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330685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偏序集与格（续）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39</a:t>
            </a:fld>
            <a:endParaRPr lang="zh-CN" altLang="en-US" dirty="0"/>
          </a:p>
        </p:txBody>
      </p:sp>
      <p:grpSp>
        <p:nvGrpSpPr>
          <p:cNvPr id="15" name="组合 14"/>
          <p:cNvGrpSpPr/>
          <p:nvPr/>
        </p:nvGrpSpPr>
        <p:grpSpPr>
          <a:xfrm>
            <a:off x="612648" y="1600200"/>
            <a:ext cx="8255000" cy="4762500"/>
            <a:chOff x="612648" y="1600200"/>
            <a:chExt cx="8255000" cy="4762500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648" y="1600200"/>
              <a:ext cx="8255000" cy="476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矩形 5"/>
            <p:cNvSpPr>
              <a:spLocks noChangeArrowheads="1"/>
            </p:cNvSpPr>
            <p:nvPr/>
          </p:nvSpPr>
          <p:spPr bwMode="auto">
            <a:xfrm>
              <a:off x="4289293" y="2439909"/>
              <a:ext cx="119135" cy="288034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8" name="矩形 7"/>
            <p:cNvSpPr>
              <a:spLocks noChangeArrowheads="1"/>
            </p:cNvSpPr>
            <p:nvPr/>
          </p:nvSpPr>
          <p:spPr bwMode="auto">
            <a:xfrm>
              <a:off x="4864190" y="2441440"/>
              <a:ext cx="135670" cy="288034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9" name="矩形 10"/>
            <p:cNvSpPr>
              <a:spLocks noChangeArrowheads="1"/>
            </p:cNvSpPr>
            <p:nvPr/>
          </p:nvSpPr>
          <p:spPr bwMode="auto">
            <a:xfrm>
              <a:off x="3083020" y="3591537"/>
              <a:ext cx="119135" cy="288034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0" name="矩形 11"/>
            <p:cNvSpPr>
              <a:spLocks noChangeArrowheads="1"/>
            </p:cNvSpPr>
            <p:nvPr/>
          </p:nvSpPr>
          <p:spPr bwMode="auto">
            <a:xfrm>
              <a:off x="3661065" y="3594338"/>
              <a:ext cx="135670" cy="288034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1" name="矩形 12"/>
            <p:cNvSpPr>
              <a:spLocks noChangeArrowheads="1"/>
            </p:cNvSpPr>
            <p:nvPr/>
          </p:nvSpPr>
          <p:spPr bwMode="auto">
            <a:xfrm>
              <a:off x="4046664" y="3615341"/>
              <a:ext cx="119135" cy="288034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2" name="矩形 13"/>
            <p:cNvSpPr>
              <a:spLocks noChangeArrowheads="1"/>
            </p:cNvSpPr>
            <p:nvPr/>
          </p:nvSpPr>
          <p:spPr bwMode="auto">
            <a:xfrm>
              <a:off x="4610417" y="3618142"/>
              <a:ext cx="135670" cy="288034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3" name="矩形 14"/>
            <p:cNvSpPr>
              <a:spLocks noChangeArrowheads="1"/>
            </p:cNvSpPr>
            <p:nvPr/>
          </p:nvSpPr>
          <p:spPr bwMode="auto">
            <a:xfrm>
              <a:off x="4995484" y="3620106"/>
              <a:ext cx="119135" cy="288034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4" name="矩形 15"/>
            <p:cNvSpPr>
              <a:spLocks noChangeArrowheads="1"/>
            </p:cNvSpPr>
            <p:nvPr/>
          </p:nvSpPr>
          <p:spPr bwMode="auto">
            <a:xfrm>
              <a:off x="5647804" y="3613381"/>
              <a:ext cx="135670" cy="288034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0228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等价关系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719263"/>
            <a:ext cx="8713787" cy="4411662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lang="zh-CN" altLang="en-US" sz="2800" dirty="0">
                <a:latin typeface="+mn-ea"/>
              </a:rPr>
              <a:t>满足性质：</a:t>
            </a:r>
            <a:r>
              <a:rPr lang="zh-CN" altLang="en-US" sz="2800" dirty="0">
                <a:solidFill>
                  <a:srgbClr val="FF3300"/>
                </a:solidFill>
                <a:latin typeface="+mn-ea"/>
              </a:rPr>
              <a:t>自反、对称、传递</a:t>
            </a:r>
            <a:r>
              <a:rPr lang="zh-CN" altLang="en-US" sz="2800" dirty="0">
                <a:latin typeface="+mn-ea"/>
              </a:rPr>
              <a:t>。</a:t>
            </a:r>
          </a:p>
          <a:p>
            <a:pPr eaLnBrk="1" hangingPunct="1">
              <a:spcBef>
                <a:spcPct val="40000"/>
              </a:spcBef>
            </a:pPr>
            <a:r>
              <a:rPr lang="zh-CN" altLang="en-US" sz="2800" dirty="0">
                <a:latin typeface="+mn-ea"/>
              </a:rPr>
              <a:t>“等于”关系的推广</a:t>
            </a:r>
          </a:p>
          <a:p>
            <a:pPr eaLnBrk="1" hangingPunct="1">
              <a:spcBef>
                <a:spcPct val="40000"/>
              </a:spcBef>
            </a:pPr>
            <a:r>
              <a:rPr lang="zh-CN" altLang="en-US" sz="2800" dirty="0">
                <a:latin typeface="+mn-ea"/>
              </a:rPr>
              <a:t>例子</a:t>
            </a:r>
          </a:p>
          <a:p>
            <a:pPr lvl="1" eaLnBrk="1" hangingPunct="1">
              <a:lnSpc>
                <a:spcPct val="120000"/>
              </a:lnSpc>
            </a:pPr>
            <a:r>
              <a:rPr lang="zh-CN" altLang="en-US" sz="2400" dirty="0">
                <a:latin typeface="+mn-ea"/>
              </a:rPr>
              <a:t>模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3</a:t>
            </a:r>
            <a:r>
              <a:rPr lang="zh-CN" altLang="en-US" sz="2400" dirty="0">
                <a:latin typeface="+mn-ea"/>
              </a:rPr>
              <a:t>同余关系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: 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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Z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Z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， 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xRy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当且仅当                是整数。</a:t>
            </a:r>
            <a:endParaRPr lang="zh-CN" altLang="en-US" sz="2400" dirty="0">
              <a:latin typeface="+mn-ea"/>
            </a:endParaRPr>
          </a:p>
          <a:p>
            <a:pPr lvl="1" eaLnBrk="1" hangingPunct="1">
              <a:lnSpc>
                <a:spcPct val="120000"/>
              </a:lnSpc>
            </a:pP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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， 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xRy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 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iff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 存在正整数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zh-CN" sz="24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l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，使得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400" baseline="300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400" baseline="300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l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。</a:t>
            </a:r>
          </a:p>
          <a:p>
            <a:pPr lvl="2" eaLnBrk="1" hangingPunct="1">
              <a:lnSpc>
                <a:spcPct val="120000"/>
              </a:lnSpc>
            </a:pPr>
            <a:r>
              <a:rPr lang="zh-CN" altLang="en-US" sz="2100" dirty="0">
                <a:latin typeface="+mn-ea"/>
                <a:sym typeface="Symbol" panose="05050102010706020507" pitchFamily="18" charset="2"/>
              </a:rPr>
              <a:t>自反</a:t>
            </a:r>
            <a:r>
              <a:rPr lang="en-US" altLang="zh-CN" sz="21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:   </a:t>
            </a:r>
            <a:r>
              <a:rPr lang="zh-CN" altLang="en-US" sz="2100" dirty="0">
                <a:latin typeface="+mn-ea"/>
                <a:sym typeface="Symbol" panose="05050102010706020507" pitchFamily="18" charset="2"/>
              </a:rPr>
              <a:t>若</a:t>
            </a:r>
            <a:r>
              <a:rPr lang="en-US" altLang="zh-CN" sz="21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zh-CN" altLang="en-US" sz="2100" dirty="0">
                <a:latin typeface="+mn-ea"/>
                <a:sym typeface="Symbol" panose="05050102010706020507" pitchFamily="18" charset="2"/>
              </a:rPr>
              <a:t>是任意自然数，当然</a:t>
            </a:r>
            <a:r>
              <a:rPr lang="en-US" altLang="zh-CN" sz="21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100" baseline="300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zh-CN" sz="21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1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100" baseline="300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zh-CN" sz="21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;</a:t>
            </a:r>
          </a:p>
          <a:p>
            <a:pPr lvl="2" eaLnBrk="1" hangingPunct="1">
              <a:lnSpc>
                <a:spcPct val="120000"/>
              </a:lnSpc>
            </a:pPr>
            <a:r>
              <a:rPr lang="zh-CN" altLang="en-US" sz="2100" dirty="0">
                <a:latin typeface="+mn-ea"/>
                <a:sym typeface="Symbol" panose="05050102010706020507" pitchFamily="18" charset="2"/>
              </a:rPr>
              <a:t>对称：若有</a:t>
            </a:r>
            <a:r>
              <a:rPr lang="en-US" altLang="zh-CN" sz="21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zh-CN" sz="21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1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l</a:t>
            </a:r>
            <a:r>
              <a:rPr lang="en-US" altLang="zh-CN" sz="21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100" dirty="0">
                <a:latin typeface="+mn-ea"/>
                <a:sym typeface="Symbol" panose="05050102010706020507" pitchFamily="18" charset="2"/>
              </a:rPr>
              <a:t>使</a:t>
            </a:r>
            <a:r>
              <a:rPr lang="en-US" altLang="zh-CN" sz="21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100" baseline="300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zh-CN" sz="21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1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100" baseline="300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l</a:t>
            </a:r>
            <a:r>
              <a:rPr lang="zh-CN" altLang="en-US" sz="2100" dirty="0">
                <a:latin typeface="+mn-ea"/>
                <a:sym typeface="Symbol" panose="05050102010706020507" pitchFamily="18" charset="2"/>
              </a:rPr>
              <a:t>；也就有</a:t>
            </a:r>
            <a:r>
              <a:rPr lang="en-US" altLang="zh-CN" sz="21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l</a:t>
            </a:r>
            <a:r>
              <a:rPr lang="en-US" altLang="zh-CN" sz="21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1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zh-CN" sz="21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100" dirty="0">
                <a:latin typeface="+mn-ea"/>
                <a:sym typeface="Symbol" panose="05050102010706020507" pitchFamily="18" charset="2"/>
              </a:rPr>
              <a:t>使</a:t>
            </a:r>
            <a:r>
              <a:rPr lang="en-US" altLang="zh-CN" sz="21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100" baseline="300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l</a:t>
            </a:r>
            <a:r>
              <a:rPr lang="en-US" altLang="zh-CN" sz="21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1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100" baseline="300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zh-CN" altLang="en-US" sz="2100" dirty="0">
                <a:latin typeface="+mn-ea"/>
                <a:sym typeface="Symbol" panose="05050102010706020507" pitchFamily="18" charset="2"/>
              </a:rPr>
              <a:t>；</a:t>
            </a:r>
          </a:p>
          <a:p>
            <a:pPr lvl="2" eaLnBrk="1" hangingPunct="1">
              <a:lnSpc>
                <a:spcPct val="120000"/>
              </a:lnSpc>
            </a:pPr>
            <a:r>
              <a:rPr lang="zh-CN" altLang="en-US" sz="2100" dirty="0">
                <a:latin typeface="+mn-ea"/>
                <a:sym typeface="Symbol" panose="05050102010706020507" pitchFamily="18" charset="2"/>
              </a:rPr>
              <a:t>传递：若有</a:t>
            </a:r>
            <a:r>
              <a:rPr lang="en-US" altLang="zh-CN" sz="21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zh-CN" sz="21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1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l</a:t>
            </a:r>
            <a:r>
              <a:rPr lang="en-US" altLang="zh-CN" sz="21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100" dirty="0">
                <a:latin typeface="+mn-ea"/>
                <a:sym typeface="Symbol" panose="05050102010706020507" pitchFamily="18" charset="2"/>
              </a:rPr>
              <a:t>使</a:t>
            </a:r>
            <a:r>
              <a:rPr lang="en-US" altLang="zh-CN" sz="21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100" baseline="300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zh-CN" sz="21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1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100" baseline="300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l</a:t>
            </a:r>
            <a:r>
              <a:rPr lang="zh-CN" altLang="en-US" sz="2100" dirty="0">
                <a:latin typeface="+mn-ea"/>
                <a:sym typeface="Symbol" panose="05050102010706020507" pitchFamily="18" charset="2"/>
              </a:rPr>
              <a:t>；并有</a:t>
            </a:r>
            <a:r>
              <a:rPr lang="en-US" altLang="zh-CN" sz="21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m</a:t>
            </a:r>
            <a:r>
              <a:rPr lang="en-US" altLang="zh-CN" sz="21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n, </a:t>
            </a:r>
            <a:r>
              <a:rPr lang="zh-CN" altLang="en-US" sz="2100" dirty="0">
                <a:latin typeface="+mn-ea"/>
                <a:sym typeface="Symbol" panose="05050102010706020507" pitchFamily="18" charset="2"/>
              </a:rPr>
              <a:t>使</a:t>
            </a:r>
            <a:r>
              <a:rPr lang="en-US" altLang="zh-CN" sz="21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100" baseline="300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1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1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z</a:t>
            </a:r>
            <a:r>
              <a:rPr lang="en-US" altLang="zh-CN" sz="2100" baseline="300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m</a:t>
            </a:r>
            <a:r>
              <a:rPr lang="zh-CN" altLang="en-US" sz="2100" dirty="0">
                <a:latin typeface="+mn-ea"/>
                <a:sym typeface="Symbol" panose="05050102010706020507" pitchFamily="18" charset="2"/>
              </a:rPr>
              <a:t>；则有 </a:t>
            </a:r>
            <a:r>
              <a:rPr lang="en-US" altLang="zh-CN" sz="21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100" baseline="300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kn</a:t>
            </a:r>
            <a:r>
              <a:rPr lang="en-US" altLang="zh-CN" sz="21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1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z</a:t>
            </a:r>
            <a:r>
              <a:rPr lang="en-US" altLang="zh-CN" sz="2100" baseline="300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ml</a:t>
            </a:r>
            <a:endParaRPr lang="en-US" altLang="zh-CN" sz="2100" baseline="30000" dirty="0">
              <a:latin typeface="+mn-ea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>
            <p:extLst/>
          </p:nvPr>
        </p:nvGraphicFramePr>
        <p:xfrm>
          <a:off x="6084888" y="3284538"/>
          <a:ext cx="935037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quation" r:id="rId4" imgW="419100" imgH="419100" progId="Equation.3">
                  <p:embed/>
                </p:oleObj>
              </mc:Choice>
              <mc:Fallback>
                <p:oleObj name="Equation" r:id="rId4" imgW="419100" imgH="419100" progId="Equation.3">
                  <p:embed/>
                  <p:pic>
                    <p:nvPicPr>
                      <p:cNvPr id="614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888" y="3284538"/>
                        <a:ext cx="935037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7124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40</a:t>
            </a:fld>
            <a:endParaRPr lang="zh-CN" altLang="en-US" dirty="0"/>
          </a:p>
        </p:txBody>
      </p:sp>
      <p:grpSp>
        <p:nvGrpSpPr>
          <p:cNvPr id="11" name="组合 10"/>
          <p:cNvGrpSpPr/>
          <p:nvPr/>
        </p:nvGrpSpPr>
        <p:grpSpPr>
          <a:xfrm>
            <a:off x="333248" y="1600200"/>
            <a:ext cx="8712200" cy="4762500"/>
            <a:chOff x="333248" y="1600200"/>
            <a:chExt cx="8712200" cy="476250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248" y="1600200"/>
              <a:ext cx="8712200" cy="476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矩形 5"/>
            <p:cNvSpPr>
              <a:spLocks noChangeArrowheads="1"/>
            </p:cNvSpPr>
            <p:nvPr/>
          </p:nvSpPr>
          <p:spPr bwMode="auto">
            <a:xfrm>
              <a:off x="1895191" y="2481492"/>
              <a:ext cx="129716" cy="28810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8" name="矩形 7"/>
            <p:cNvSpPr>
              <a:spLocks noChangeArrowheads="1"/>
            </p:cNvSpPr>
            <p:nvPr/>
          </p:nvSpPr>
          <p:spPr bwMode="auto">
            <a:xfrm>
              <a:off x="2473111" y="2484293"/>
              <a:ext cx="135641" cy="28810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9" name="矩形 10"/>
            <p:cNvSpPr>
              <a:spLocks noChangeArrowheads="1"/>
            </p:cNvSpPr>
            <p:nvPr/>
          </p:nvSpPr>
          <p:spPr bwMode="auto">
            <a:xfrm>
              <a:off x="1894024" y="2125567"/>
              <a:ext cx="133398" cy="28810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(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0" name="矩形 11"/>
            <p:cNvSpPr>
              <a:spLocks noChangeArrowheads="1"/>
            </p:cNvSpPr>
            <p:nvPr/>
          </p:nvSpPr>
          <p:spPr bwMode="auto">
            <a:xfrm>
              <a:off x="2839576" y="2125567"/>
              <a:ext cx="193354" cy="288101"/>
            </a:xfrm>
            <a:prstGeom prst="rect">
              <a:avLst/>
            </a:prstGeom>
            <a:solidFill>
              <a:srgbClr val="AFA28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800">
                  <a:solidFill>
                    <a:schemeClr val="bg1"/>
                  </a:solidFill>
                  <a:latin typeface="Book Antiqua" panose="02040602050305030304" pitchFamily="18" charset="0"/>
                </a:rPr>
                <a:t>)</a:t>
              </a:r>
              <a:endParaRPr lang="zh-CN" altLang="en-US" sz="180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377703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格的对偶原理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41</a:t>
            </a:fld>
            <a:endParaRPr lang="zh-CN" altLang="en-US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8991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476538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格的对偶原理（续）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42</a:t>
            </a:fld>
            <a:endParaRPr lang="zh-CN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17663"/>
            <a:ext cx="8904288" cy="447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212947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zh-CN" altLang="en-US" dirty="0">
                <a:latin typeface="+mn-ea"/>
                <a:cs typeface="Times New Roman" panose="02020603050405020304" pitchFamily="18" charset="0"/>
              </a:rPr>
              <a:t>：等价关系与等价类</a:t>
            </a:r>
            <a:endParaRPr lang="en-US" altLang="zh-CN" dirty="0">
              <a:latin typeface="+mn-ea"/>
              <a:cs typeface="Times New Roman" panose="02020603050405020304" pitchFamily="18" charset="0"/>
            </a:endParaRPr>
          </a:p>
          <a:p>
            <a:pPr lvl="1"/>
            <a:r>
              <a:rPr lang="zh-CN" altLang="en-US" sz="2400" dirty="0">
                <a:solidFill>
                  <a:srgbClr val="2E2E99"/>
                </a:solidFill>
                <a:latin typeface="+mn-ea"/>
                <a:cs typeface="Times New Roman" charset="0"/>
              </a:rPr>
              <a:t>等价关系：自反、对称、传递；等价关系将元素分成等价类；所有等价类的集合为商集，商集即划分</a:t>
            </a:r>
            <a:endParaRPr lang="zh-CN" altLang="en-US" sz="2400" dirty="0">
              <a:latin typeface="+mn-ea"/>
            </a:endParaRPr>
          </a:p>
          <a:p>
            <a:r>
              <a:rPr lang="en-US" altLang="zh-CN" dirty="0">
                <a:latin typeface="+mn-ea"/>
                <a:cs typeface="Times New Roman" charset="0"/>
              </a:rPr>
              <a:t>2</a:t>
            </a:r>
            <a:r>
              <a:rPr lang="zh-CN" altLang="en-US" dirty="0">
                <a:latin typeface="+mn-ea"/>
                <a:cs typeface="Times New Roman" charset="0"/>
              </a:rPr>
              <a:t>：偏序关系、偏序集及其特殊元素、偏序格</a:t>
            </a:r>
            <a:endParaRPr lang="en-US" altLang="zh-CN" dirty="0">
              <a:latin typeface="+mn-ea"/>
              <a:cs typeface="Times New Roman" charset="0"/>
            </a:endParaRPr>
          </a:p>
          <a:p>
            <a:pPr lvl="1"/>
            <a:r>
              <a:rPr lang="zh-CN" altLang="en-US" sz="2400" dirty="0">
                <a:solidFill>
                  <a:srgbClr val="2E2E99"/>
                </a:solidFill>
                <a:latin typeface="+mn-ea"/>
                <a:cs typeface="Times New Roman" charset="0"/>
              </a:rPr>
              <a:t>偏序关系：自反、反对称、传递；偏序集；哈斯图</a:t>
            </a:r>
            <a:endParaRPr lang="en-US" altLang="zh-CN" sz="2400" dirty="0">
              <a:solidFill>
                <a:srgbClr val="2E2E99"/>
              </a:solidFill>
              <a:latin typeface="+mn-ea"/>
              <a:cs typeface="Times New Roman" charset="0"/>
            </a:endParaRPr>
          </a:p>
          <a:p>
            <a:pPr lvl="1"/>
            <a:r>
              <a:rPr lang="zh-CN" altLang="en-US" sz="2400" dirty="0">
                <a:solidFill>
                  <a:srgbClr val="2E2E99"/>
                </a:solidFill>
                <a:latin typeface="+mn-ea"/>
                <a:cs typeface="Times New Roman" charset="0"/>
              </a:rPr>
              <a:t>偏序集中的特殊元素：最大元、最小元、极小元、极大元；上届、上确界、下届、下确界</a:t>
            </a:r>
            <a:endParaRPr lang="en-US" altLang="zh-CN" sz="2400" dirty="0">
              <a:solidFill>
                <a:srgbClr val="2E2E99"/>
              </a:solidFill>
              <a:latin typeface="+mn-ea"/>
              <a:cs typeface="Times New Roman" charset="0"/>
            </a:endParaRPr>
          </a:p>
          <a:p>
            <a:pPr lvl="1"/>
            <a:r>
              <a:rPr lang="zh-CN" altLang="en-US" sz="2400" dirty="0">
                <a:solidFill>
                  <a:srgbClr val="2E2E99"/>
                </a:solidFill>
                <a:latin typeface="+mn-ea"/>
                <a:cs typeface="Times New Roman" charset="0"/>
              </a:rPr>
              <a:t>偏序格：任意两个元素均有上下确界；对偶原理</a:t>
            </a:r>
          </a:p>
          <a:p>
            <a:pPr lvl="1"/>
            <a:endParaRPr lang="en-US" altLang="zh-CN" dirty="0">
              <a:latin typeface="+mn-ea"/>
              <a:cs typeface="Times New Roman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5434785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作业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见课程网站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77522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22238"/>
            <a:ext cx="7389440" cy="1295400"/>
          </a:xfrm>
        </p:spPr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等价类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8291513" cy="4411662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是非空集合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A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上的等价关系，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</a:t>
            </a:r>
            <a:r>
              <a:rPr lang="en-US" altLang="zh-CN" sz="2800" i="1" dirty="0" err="1">
                <a:latin typeface="+mn-ea"/>
                <a:cs typeface="Times New Roman" panose="02020603050405020304" pitchFamily="18" charset="0"/>
              </a:rPr>
              <a:t>x</a:t>
            </a:r>
            <a:r>
              <a:rPr lang="en-US" altLang="zh-CN" sz="28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800" dirty="0" err="1">
                <a:latin typeface="+mn-ea"/>
                <a:cs typeface="Times New Roman" panose="02020603050405020304" pitchFamily="18" charset="0"/>
              </a:rPr>
              <a:t>A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，</a:t>
            </a:r>
            <a:r>
              <a:rPr lang="zh-CN" altLang="en-US" sz="2800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等价类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[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x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]</a:t>
            </a:r>
            <a:r>
              <a:rPr lang="en-US" altLang="zh-CN" sz="2800" i="1" baseline="-30000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={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y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| </a:t>
            </a:r>
            <a:r>
              <a:rPr lang="en-US" altLang="zh-CN" sz="2800" i="1" dirty="0" err="1">
                <a:latin typeface="+mn-ea"/>
                <a:cs typeface="Times New Roman" panose="02020603050405020304" pitchFamily="18" charset="0"/>
              </a:rPr>
              <a:t>y</a:t>
            </a:r>
            <a:r>
              <a:rPr lang="en-US" altLang="zh-CN" sz="28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800" dirty="0" err="1">
                <a:latin typeface="+mn-ea"/>
                <a:cs typeface="Times New Roman" panose="02020603050405020304" pitchFamily="18" charset="0"/>
              </a:rPr>
              <a:t>A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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zh-CN" sz="2800" i="1" dirty="0" err="1">
                <a:latin typeface="+mn-ea"/>
                <a:cs typeface="Times New Roman" panose="02020603050405020304" pitchFamily="18" charset="0"/>
              </a:rPr>
              <a:t>xRy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}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每个等价类是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A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的一个非空子集。</a:t>
            </a:r>
          </a:p>
          <a:p>
            <a:pPr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例：</a:t>
            </a:r>
            <a:r>
              <a:rPr lang="zh-CN" altLang="en-US" sz="2400" dirty="0">
                <a:latin typeface="+mn-ea"/>
              </a:rPr>
              <a:t>模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3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同余关系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: 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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Z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Z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， 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xRy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当且仅当             是整数。</a:t>
            </a:r>
          </a:p>
          <a:p>
            <a:pPr lvl="1" eaLnBrk="1" hangingPunct="1"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３个等价类：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	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[0]={…, -6, -3, 0, 3, 6, 9,  …}; </a:t>
            </a:r>
          </a:p>
          <a:p>
            <a:pPr lvl="1" eaLnBrk="1" hangingPunct="1"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				[1]={…, -5, -2, 1, 4, 7, …}; </a:t>
            </a:r>
          </a:p>
          <a:p>
            <a:pPr lvl="1" eaLnBrk="1" hangingPunct="1"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				[2]={…, -4, -1, 2, 5, 8, 11, …}</a:t>
            </a:r>
          </a:p>
        </p:txBody>
      </p:sp>
      <p:graphicFrame>
        <p:nvGraphicFramePr>
          <p:cNvPr id="7170" name="Object 4"/>
          <p:cNvGraphicFramePr>
            <a:graphicFrameLocks noGrp="1" noChangeAspect="1"/>
          </p:cNvGraphicFramePr>
          <p:nvPr>
            <p:ph sz="half" idx="2"/>
            <p:extLst/>
          </p:nvPr>
        </p:nvGraphicFramePr>
        <p:xfrm>
          <a:off x="6589167" y="3141910"/>
          <a:ext cx="719137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Equation" r:id="rId4" imgW="419100" imgH="419100" progId="Equation.3">
                  <p:embed/>
                </p:oleObj>
              </mc:Choice>
              <mc:Fallback>
                <p:oleObj name="Equation" r:id="rId4" imgW="419100" imgH="419100" progId="Equation.3">
                  <p:embed/>
                  <p:pic>
                    <p:nvPicPr>
                      <p:cNvPr id="717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9167" y="3141910"/>
                        <a:ext cx="719137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85962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>
                <a:latin typeface="+mn-ea"/>
                <a:ea typeface="+mn-ea"/>
              </a:rPr>
              <a:t>等价类的代表元素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对于等价类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[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x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]</a:t>
            </a:r>
            <a:r>
              <a:rPr lang="en-US" altLang="zh-CN" sz="2800" i="1" baseline="-30000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={ 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y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 | </a:t>
            </a:r>
            <a:r>
              <a:rPr lang="en-US" altLang="zh-CN" sz="2800" i="1" dirty="0" err="1">
                <a:latin typeface="+mn-ea"/>
                <a:cs typeface="Times New Roman" panose="02020603050405020304" pitchFamily="18" charset="0"/>
              </a:rPr>
              <a:t>y</a:t>
            </a:r>
            <a:r>
              <a:rPr lang="en-US" altLang="zh-CN" sz="28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800" dirty="0" err="1">
                <a:latin typeface="+mn-ea"/>
                <a:cs typeface="Times New Roman" panose="02020603050405020304" pitchFamily="18" charset="0"/>
              </a:rPr>
              <a:t>A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 </a:t>
            </a:r>
            <a:r>
              <a:rPr lang="en-US" altLang="zh-CN" sz="2800" i="1" dirty="0" err="1">
                <a:latin typeface="+mn-ea"/>
                <a:cs typeface="Times New Roman" panose="02020603050405020304" pitchFamily="18" charset="0"/>
              </a:rPr>
              <a:t>xRy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 }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，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x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称为这个等价类的代表元素．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其实，该等价类的每个元素都可以做代表元素：若</a:t>
            </a:r>
            <a:r>
              <a:rPr lang="en-US" altLang="zh-CN" sz="2800" i="1" dirty="0" err="1">
                <a:latin typeface="+mn-ea"/>
                <a:cs typeface="Times New Roman" panose="02020603050405020304" pitchFamily="18" charset="0"/>
              </a:rPr>
              <a:t>xRy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，则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[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x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]=[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y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]</a:t>
            </a: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400" dirty="0">
                <a:latin typeface="+mn-ea"/>
              </a:rPr>
              <a:t>证明：对任意元素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t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, </a:t>
            </a:r>
            <a:r>
              <a:rPr lang="zh-CN" altLang="en-US" sz="2400" dirty="0">
                <a:latin typeface="+mn-ea"/>
              </a:rPr>
              <a:t>若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t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[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],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则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xRt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根据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的对称性与传递性，且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xRy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可得</a:t>
            </a:r>
            <a:r>
              <a:rPr lang="en-US" altLang="zh-CN" sz="24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yRt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因此 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[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], [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][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];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同理可得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[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][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]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。</a:t>
            </a:r>
            <a:endParaRPr lang="en-US" altLang="zh-CN" sz="2400" dirty="0">
              <a:latin typeface="+mn-ea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0495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1" y="260350"/>
            <a:ext cx="7472561" cy="941388"/>
          </a:xfrm>
        </p:spPr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例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412875"/>
            <a:ext cx="8569325" cy="5111750"/>
          </a:xfrm>
        </p:spPr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,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</a:rPr>
              <a:t>2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分别是集合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X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,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X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</a:rPr>
              <a:t>2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上的等价关系。定义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X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上的关系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：</a:t>
            </a:r>
          </a:p>
          <a:p>
            <a:pPr algn="ctr" eaLnBrk="1" hangingPunct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x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,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x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S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 (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y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,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y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) 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当且仅当 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x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y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</a:rPr>
              <a:t> 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且 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x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</a:rPr>
              <a:t>2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</a:rPr>
              <a:t>2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y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</a:rPr>
              <a:t>2</a:t>
            </a:r>
            <a:endParaRPr lang="en-US" altLang="zh-CN" sz="2400" dirty="0">
              <a:latin typeface="+mn-ea"/>
              <a:cs typeface="Times New Roman" panose="02020603050405020304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证明：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S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</a:rPr>
              <a:t>是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</a:rPr>
              <a:t>X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altLang="zh-CN" sz="24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4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zh-CN" altLang="en-US" sz="24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上的等价关系</a:t>
            </a:r>
          </a:p>
          <a:p>
            <a:pPr lvl="1" eaLnBrk="1" hangingPunct="1">
              <a:lnSpc>
                <a:spcPct val="130000"/>
              </a:lnSpc>
            </a:pPr>
            <a:r>
              <a:rPr lang="en-US" altLang="zh-CN" sz="2200" dirty="0">
                <a:solidFill>
                  <a:srgbClr val="990000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[</a:t>
            </a:r>
            <a:r>
              <a:rPr lang="zh-CN" altLang="en-US" sz="2200" dirty="0">
                <a:solidFill>
                  <a:srgbClr val="990000"/>
                </a:solidFill>
                <a:latin typeface="+mn-ea"/>
                <a:sym typeface="Symbol" panose="05050102010706020507" pitchFamily="18" charset="2"/>
              </a:rPr>
              <a:t>自反性</a:t>
            </a:r>
            <a:r>
              <a:rPr lang="en-US" altLang="zh-CN" sz="2200" dirty="0">
                <a:solidFill>
                  <a:srgbClr val="990000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]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 </a:t>
            </a:r>
            <a:r>
              <a:rPr lang="zh-CN" altLang="en-US" sz="2200" dirty="0">
                <a:latin typeface="+mn-ea"/>
                <a:sym typeface="Symbol" panose="05050102010706020507" pitchFamily="18" charset="2"/>
              </a:rPr>
              <a:t>对任意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sz="22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2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2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</a:rPr>
              <a:t>X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200" dirty="0">
                <a:latin typeface="+mn-ea"/>
                <a:sym typeface="Symbol" panose="05050102010706020507" pitchFamily="18" charset="2"/>
              </a:rPr>
              <a:t>由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zh-CN" altLang="en-US" sz="2200" dirty="0">
                <a:latin typeface="+mn-ea"/>
                <a:sym typeface="Symbol" panose="05050102010706020507" pitchFamily="18" charset="2"/>
              </a:rPr>
              <a:t>满足自反性可知，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 (</a:t>
            </a:r>
            <a:r>
              <a:rPr lang="en-US" altLang="zh-CN" sz="22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2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2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( </a:t>
            </a:r>
            <a:r>
              <a:rPr lang="en-US" altLang="zh-CN" sz="22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2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2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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</a:rPr>
              <a:t>2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; 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 (</a:t>
            </a:r>
            <a:r>
              <a:rPr lang="en-US" altLang="zh-CN" sz="22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2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2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sz="22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2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200" i="1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; 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zh-CN" altLang="en-US" sz="2200" dirty="0">
                <a:latin typeface="+mn-ea"/>
                <a:sym typeface="Symbol" panose="05050102010706020507" pitchFamily="18" charset="2"/>
              </a:rPr>
              <a:t>自反。</a:t>
            </a:r>
          </a:p>
          <a:p>
            <a:pPr lvl="1" eaLnBrk="1" hangingPunct="1">
              <a:lnSpc>
                <a:spcPct val="130000"/>
              </a:lnSpc>
            </a:pPr>
            <a:r>
              <a:rPr lang="en-US" altLang="zh-CN" sz="2200" dirty="0">
                <a:solidFill>
                  <a:srgbClr val="990000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[</a:t>
            </a:r>
            <a:r>
              <a:rPr lang="zh-CN" altLang="en-US" sz="2200" dirty="0">
                <a:solidFill>
                  <a:srgbClr val="990000"/>
                </a:solidFill>
                <a:latin typeface="+mn-ea"/>
                <a:sym typeface="Symbol" panose="05050102010706020507" pitchFamily="18" charset="2"/>
              </a:rPr>
              <a:t>对称性</a:t>
            </a:r>
            <a:r>
              <a:rPr lang="en-US" altLang="zh-CN" sz="2200" dirty="0">
                <a:solidFill>
                  <a:srgbClr val="990000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]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 </a:t>
            </a:r>
            <a:r>
              <a:rPr lang="zh-CN" altLang="en-US" sz="2200" dirty="0">
                <a:latin typeface="+mn-ea"/>
                <a:sym typeface="Symbol" panose="05050102010706020507" pitchFamily="18" charset="2"/>
              </a:rPr>
              <a:t>假设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( 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 ( 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200" dirty="0">
                <a:latin typeface="+mn-ea"/>
                <a:sym typeface="Symbol" panose="05050102010706020507" pitchFamily="18" charset="2"/>
              </a:rPr>
              <a:t>由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zh-CN" altLang="en-US" sz="2200" dirty="0">
                <a:latin typeface="+mn-ea"/>
                <a:sym typeface="Symbol" panose="05050102010706020507" pitchFamily="18" charset="2"/>
              </a:rPr>
              <a:t>的定义以及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zh-CN" altLang="en-US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满足对称性可知：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 ( 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 (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; 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zh-CN" altLang="en-US" sz="2200" dirty="0">
                <a:latin typeface="+mn-ea"/>
                <a:sym typeface="Symbol" panose="05050102010706020507" pitchFamily="18" charset="2"/>
              </a:rPr>
              <a:t>对称。</a:t>
            </a:r>
          </a:p>
          <a:p>
            <a:pPr lvl="1" eaLnBrk="1" hangingPunct="1">
              <a:lnSpc>
                <a:spcPct val="130000"/>
              </a:lnSpc>
            </a:pPr>
            <a:r>
              <a:rPr lang="en-US" altLang="zh-CN" sz="2200" dirty="0">
                <a:solidFill>
                  <a:srgbClr val="990000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[</a:t>
            </a:r>
            <a:r>
              <a:rPr lang="zh-CN" altLang="en-US" sz="2200" dirty="0">
                <a:solidFill>
                  <a:srgbClr val="990000"/>
                </a:solidFill>
                <a:latin typeface="+mn-ea"/>
                <a:sym typeface="Symbol" panose="05050102010706020507" pitchFamily="18" charset="2"/>
              </a:rPr>
              <a:t>传递性</a:t>
            </a:r>
            <a:r>
              <a:rPr lang="en-US" altLang="zh-CN" sz="2200" dirty="0">
                <a:solidFill>
                  <a:srgbClr val="990000"/>
                </a:solidFill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]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  </a:t>
            </a:r>
            <a:r>
              <a:rPr lang="zh-CN" altLang="en-US" sz="2200" dirty="0">
                <a:latin typeface="+mn-ea"/>
                <a:sym typeface="Symbol" panose="05050102010706020507" pitchFamily="18" charset="2"/>
              </a:rPr>
              <a:t>假设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 ( 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200" dirty="0">
                <a:latin typeface="+mn-ea"/>
                <a:sym typeface="Symbol" panose="05050102010706020507" pitchFamily="18" charset="2"/>
              </a:rPr>
              <a:t>且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( 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 ( 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z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z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200" dirty="0">
                <a:latin typeface="+mn-ea"/>
                <a:sym typeface="Symbol" panose="05050102010706020507" pitchFamily="18" charset="2"/>
              </a:rPr>
              <a:t>则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z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z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200" dirty="0">
                <a:latin typeface="+mn-ea"/>
                <a:sym typeface="Symbol" panose="05050102010706020507" pitchFamily="18" charset="2"/>
              </a:rPr>
              <a:t>由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zh-CN" altLang="en-US" sz="2200" dirty="0">
                <a:latin typeface="+mn-ea"/>
                <a:sym typeface="Symbol" panose="05050102010706020507" pitchFamily="18" charset="2"/>
              </a:rPr>
              <a:t>满足传递性可知：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z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200" dirty="0">
                <a:latin typeface="+mn-ea"/>
                <a:sym typeface="Symbol" panose="05050102010706020507" pitchFamily="18" charset="2"/>
              </a:rPr>
              <a:t>且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z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200" dirty="0">
                <a:latin typeface="+mn-ea"/>
                <a:sym typeface="Symbol" panose="05050102010706020507" pitchFamily="18" charset="2"/>
              </a:rPr>
              <a:t>于是： 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 (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z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z</a:t>
            </a:r>
            <a:r>
              <a:rPr lang="en-US" altLang="zh-CN" sz="2200" baseline="-250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000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en-US" altLang="zh-CN" sz="22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; </a:t>
            </a:r>
            <a:r>
              <a:rPr lang="en-US" altLang="zh-CN" sz="2200" i="1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zh-CN" altLang="en-US" sz="2200" dirty="0">
                <a:latin typeface="+mn-ea"/>
                <a:sym typeface="Symbol" panose="05050102010706020507" pitchFamily="18" charset="2"/>
              </a:rPr>
              <a:t>传递。</a:t>
            </a:r>
          </a:p>
        </p:txBody>
      </p:sp>
    </p:spTree>
    <p:extLst>
      <p:ext uri="{BB962C8B-B14F-4D97-AF65-F5344CB8AC3E}">
        <p14:creationId xmlns:p14="http://schemas.microsoft.com/office/powerpoint/2010/main" val="195313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uiExpand="1" build="p" bldLvl="3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ChangeArrowheads="1"/>
          </p:cNvSpPr>
          <p:nvPr>
            <p:ph type="title"/>
          </p:nvPr>
        </p:nvSpPr>
        <p:spPr>
          <a:xfrm>
            <a:off x="612648" y="260648"/>
            <a:ext cx="7543800" cy="941388"/>
          </a:xfrm>
        </p:spPr>
        <p:txBody>
          <a:bodyPr/>
          <a:lstStyle/>
          <a:p>
            <a:pPr eaLnBrk="1" hangingPunct="1"/>
            <a:r>
              <a:rPr lang="zh-CN" altLang="en-US">
                <a:latin typeface="+mn-ea"/>
                <a:ea typeface="+mn-ea"/>
              </a:rPr>
              <a:t>商集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eaLnBrk="1" hangingPunct="1">
              <a:lnSpc>
                <a:spcPct val="120000"/>
              </a:lnSpc>
            </a:pP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R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是非空集合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A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上的等价关系，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</a:t>
            </a:r>
            <a:r>
              <a:rPr lang="en-US" altLang="zh-CN" sz="2800" i="1" dirty="0" err="1">
                <a:latin typeface="+mn-ea"/>
                <a:cs typeface="Times New Roman" panose="02020603050405020304" pitchFamily="18" charset="0"/>
              </a:rPr>
              <a:t>x</a:t>
            </a:r>
            <a:r>
              <a:rPr lang="en-US" altLang="zh-CN" sz="2800" dirty="0" err="1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800" i="1" dirty="0" err="1">
                <a:latin typeface="+mn-ea"/>
                <a:cs typeface="Times New Roman" panose="02020603050405020304" pitchFamily="18" charset="0"/>
              </a:rPr>
              <a:t>A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，则其所有等价类的集合称为</a:t>
            </a:r>
            <a:r>
              <a:rPr lang="zh-CN" altLang="en-US" sz="2800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商集</a:t>
            </a: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，记为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A</a:t>
            </a:r>
            <a:r>
              <a:rPr lang="en-US" altLang="zh-CN" sz="2800" dirty="0">
                <a:latin typeface="+mn-ea"/>
                <a:cs typeface="Times New Roman" panose="02020603050405020304" pitchFamily="18" charset="0"/>
              </a:rPr>
              <a:t>/</a:t>
            </a:r>
            <a:r>
              <a:rPr lang="en-US" altLang="zh-CN" sz="2800" i="1" dirty="0">
                <a:latin typeface="+mn-ea"/>
                <a:cs typeface="Times New Roman" panose="02020603050405020304" pitchFamily="18" charset="0"/>
              </a:rPr>
              <a:t>R</a:t>
            </a:r>
          </a:p>
          <a:p>
            <a:pPr algn="just" eaLnBrk="1" hangingPunct="1">
              <a:lnSpc>
                <a:spcPct val="120000"/>
              </a:lnSpc>
            </a:pPr>
            <a:endParaRPr lang="en-US" altLang="zh-CN" sz="2800" dirty="0">
              <a:latin typeface="+mn-ea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zh-CN" altLang="en-US" sz="2800" dirty="0">
                <a:latin typeface="+mn-ea"/>
                <a:cs typeface="Times New Roman" panose="02020603050405020304" pitchFamily="18" charset="0"/>
              </a:rPr>
              <a:t>例子</a:t>
            </a:r>
            <a:endParaRPr lang="en-US" altLang="zh-CN" sz="2800" dirty="0">
              <a:latin typeface="+mn-ea"/>
              <a:cs typeface="Times New Roman" panose="02020603050405020304" pitchFamily="18" charset="0"/>
            </a:endParaRPr>
          </a:p>
          <a:p>
            <a:pPr lvl="1" algn="just">
              <a:lnSpc>
                <a:spcPct val="120000"/>
              </a:lnSpc>
            </a:pPr>
            <a:r>
              <a:rPr lang="zh-CN" altLang="en-US" sz="2500" dirty="0">
                <a:latin typeface="+mn-ea"/>
                <a:cs typeface="Times New Roman" panose="02020603050405020304" pitchFamily="18" charset="0"/>
              </a:rPr>
              <a:t>集合</a:t>
            </a:r>
            <a:r>
              <a:rPr lang="en-US" altLang="zh-CN" sz="2500" i="1" dirty="0">
                <a:latin typeface="+mn-ea"/>
                <a:cs typeface="Times New Roman" panose="02020603050405020304" pitchFamily="18" charset="0"/>
              </a:rPr>
              <a:t>A</a:t>
            </a:r>
            <a:r>
              <a:rPr lang="en-US" altLang="zh-CN" sz="2500" dirty="0">
                <a:latin typeface="+mn-ea"/>
                <a:cs typeface="Times New Roman" panose="02020603050405020304" pitchFamily="18" charset="0"/>
              </a:rPr>
              <a:t>={</a:t>
            </a:r>
            <a:r>
              <a:rPr lang="en-US" altLang="zh-CN" sz="2500" i="1" dirty="0">
                <a:latin typeface="+mn-ea"/>
                <a:cs typeface="Times New Roman" panose="02020603050405020304" pitchFamily="18" charset="0"/>
              </a:rPr>
              <a:t>a</a:t>
            </a:r>
            <a:r>
              <a:rPr lang="en-US" altLang="zh-CN" sz="2500" baseline="-25000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en-US" altLang="zh-CN" sz="2500" dirty="0">
                <a:latin typeface="+mn-ea"/>
                <a:cs typeface="Times New Roman" panose="02020603050405020304" pitchFamily="18" charset="0"/>
              </a:rPr>
              <a:t>,</a:t>
            </a:r>
            <a:r>
              <a:rPr lang="en-US" altLang="zh-CN" sz="2500" i="1" dirty="0">
                <a:latin typeface="+mn-ea"/>
                <a:cs typeface="Times New Roman" panose="02020603050405020304" pitchFamily="18" charset="0"/>
              </a:rPr>
              <a:t>a</a:t>
            </a:r>
            <a:r>
              <a:rPr lang="en-US" altLang="zh-CN" sz="2500" baseline="-25000" dirty="0">
                <a:latin typeface="+mn-ea"/>
                <a:cs typeface="Times New Roman" panose="02020603050405020304" pitchFamily="18" charset="0"/>
              </a:rPr>
              <a:t>2</a:t>
            </a:r>
            <a:r>
              <a:rPr lang="en-US" altLang="zh-CN" sz="2500" dirty="0">
                <a:latin typeface="+mn-ea"/>
                <a:cs typeface="Times New Roman" panose="02020603050405020304" pitchFamily="18" charset="0"/>
              </a:rPr>
              <a:t>, …, </a:t>
            </a:r>
            <a:r>
              <a:rPr lang="en-US" altLang="zh-CN" sz="2500" i="1" dirty="0">
                <a:latin typeface="+mn-ea"/>
                <a:cs typeface="Times New Roman" panose="02020603050405020304" pitchFamily="18" charset="0"/>
              </a:rPr>
              <a:t>a</a:t>
            </a:r>
            <a:r>
              <a:rPr lang="en-US" altLang="zh-CN" sz="2500" baseline="-25000" dirty="0">
                <a:latin typeface="+mn-ea"/>
                <a:cs typeface="Times New Roman" panose="02020603050405020304" pitchFamily="18" charset="0"/>
              </a:rPr>
              <a:t>n</a:t>
            </a:r>
            <a:r>
              <a:rPr lang="en-US" altLang="zh-CN" sz="2500" dirty="0">
                <a:latin typeface="+mn-ea"/>
                <a:cs typeface="Times New Roman" panose="02020603050405020304" pitchFamily="18" charset="0"/>
              </a:rPr>
              <a:t>}</a:t>
            </a:r>
            <a:r>
              <a:rPr lang="zh-CN" altLang="en-US" sz="2500" dirty="0">
                <a:latin typeface="+mn-ea"/>
                <a:cs typeface="Times New Roman" panose="02020603050405020304" pitchFamily="18" charset="0"/>
              </a:rPr>
              <a:t>上的恒等关系</a:t>
            </a:r>
            <a:r>
              <a:rPr lang="en-US" altLang="zh-CN" sz="2500" i="1" dirty="0">
                <a:latin typeface="+mn-ea"/>
                <a:cs typeface="Times New Roman" panose="02020603050405020304" pitchFamily="18" charset="0"/>
              </a:rPr>
              <a:t>I</a:t>
            </a:r>
            <a:r>
              <a:rPr lang="en-US" altLang="zh-CN" sz="2500" baseline="-25000" dirty="0">
                <a:latin typeface="+mn-ea"/>
                <a:cs typeface="Times New Roman" panose="02020603050405020304" pitchFamily="18" charset="0"/>
              </a:rPr>
              <a:t>A</a:t>
            </a:r>
            <a:r>
              <a:rPr lang="zh-CN" altLang="en-US" sz="2500" dirty="0">
                <a:latin typeface="+mn-ea"/>
                <a:cs typeface="Times New Roman" panose="02020603050405020304" pitchFamily="18" charset="0"/>
              </a:rPr>
              <a:t>是等价关系，商集</a:t>
            </a:r>
            <a:r>
              <a:rPr lang="en-US" altLang="zh-CN" sz="2500" i="1" dirty="0">
                <a:latin typeface="+mn-ea"/>
                <a:cs typeface="Times New Roman" panose="02020603050405020304" pitchFamily="18" charset="0"/>
              </a:rPr>
              <a:t>A</a:t>
            </a:r>
            <a:r>
              <a:rPr lang="en-US" altLang="zh-CN" sz="2500" dirty="0">
                <a:latin typeface="+mn-ea"/>
                <a:cs typeface="Times New Roman" panose="02020603050405020304" pitchFamily="18" charset="0"/>
              </a:rPr>
              <a:t>/</a:t>
            </a:r>
            <a:r>
              <a:rPr lang="en-US" altLang="zh-CN" sz="2500" i="1" dirty="0">
                <a:latin typeface="+mn-ea"/>
                <a:cs typeface="Times New Roman" panose="02020603050405020304" pitchFamily="18" charset="0"/>
              </a:rPr>
              <a:t>I</a:t>
            </a:r>
            <a:r>
              <a:rPr lang="en-US" altLang="zh-CN" sz="2500" baseline="-25000" dirty="0">
                <a:latin typeface="+mn-ea"/>
                <a:cs typeface="Times New Roman" panose="02020603050405020304" pitchFamily="18" charset="0"/>
              </a:rPr>
              <a:t>A</a:t>
            </a:r>
            <a:r>
              <a:rPr lang="en-US" altLang="zh-CN" sz="2500" dirty="0">
                <a:latin typeface="+mn-ea"/>
                <a:cs typeface="Times New Roman" panose="02020603050405020304" pitchFamily="18" charset="0"/>
              </a:rPr>
              <a:t>={{</a:t>
            </a:r>
            <a:r>
              <a:rPr lang="en-US" altLang="zh-CN" sz="2500" i="1" dirty="0">
                <a:latin typeface="+mn-ea"/>
                <a:cs typeface="Times New Roman" panose="02020603050405020304" pitchFamily="18" charset="0"/>
              </a:rPr>
              <a:t>a</a:t>
            </a:r>
            <a:r>
              <a:rPr lang="en-US" altLang="zh-CN" sz="2500" baseline="-25000" dirty="0">
                <a:latin typeface="+mn-ea"/>
                <a:cs typeface="Times New Roman" panose="02020603050405020304" pitchFamily="18" charset="0"/>
              </a:rPr>
              <a:t>1</a:t>
            </a:r>
            <a:r>
              <a:rPr lang="en-US" altLang="zh-CN" sz="2500" dirty="0">
                <a:latin typeface="+mn-ea"/>
                <a:cs typeface="Times New Roman" panose="02020603050405020304" pitchFamily="18" charset="0"/>
              </a:rPr>
              <a:t>}, {</a:t>
            </a:r>
            <a:r>
              <a:rPr lang="en-US" altLang="zh-CN" sz="2500" i="1" dirty="0">
                <a:latin typeface="+mn-ea"/>
                <a:cs typeface="Times New Roman" panose="02020603050405020304" pitchFamily="18" charset="0"/>
              </a:rPr>
              <a:t>a</a:t>
            </a:r>
            <a:r>
              <a:rPr lang="en-US" altLang="zh-CN" sz="2500" baseline="-25000" dirty="0">
                <a:latin typeface="+mn-ea"/>
                <a:cs typeface="Times New Roman" panose="02020603050405020304" pitchFamily="18" charset="0"/>
              </a:rPr>
              <a:t>2</a:t>
            </a:r>
            <a:r>
              <a:rPr lang="en-US" altLang="zh-CN" sz="2500" dirty="0">
                <a:latin typeface="+mn-ea"/>
                <a:cs typeface="Times New Roman" panose="02020603050405020304" pitchFamily="18" charset="0"/>
              </a:rPr>
              <a:t>},…, {</a:t>
            </a:r>
            <a:r>
              <a:rPr lang="en-US" altLang="zh-CN" sz="2500" i="1" dirty="0">
                <a:latin typeface="+mn-ea"/>
                <a:cs typeface="Times New Roman" panose="02020603050405020304" pitchFamily="18" charset="0"/>
              </a:rPr>
              <a:t>a</a:t>
            </a:r>
            <a:r>
              <a:rPr lang="en-US" altLang="zh-CN" sz="2500" baseline="-25000" dirty="0">
                <a:latin typeface="+mn-ea"/>
                <a:cs typeface="Times New Roman" panose="02020603050405020304" pitchFamily="18" charset="0"/>
              </a:rPr>
              <a:t>n</a:t>
            </a:r>
            <a:r>
              <a:rPr lang="en-US" altLang="zh-CN" sz="2500" dirty="0">
                <a:latin typeface="+mn-ea"/>
                <a:cs typeface="Times New Roman" panose="02020603050405020304" pitchFamily="18" charset="0"/>
              </a:rPr>
              <a:t>}}</a:t>
            </a:r>
          </a:p>
          <a:p>
            <a:pPr lvl="1"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700" dirty="0">
                <a:latin typeface="+mn-ea"/>
                <a:cs typeface="Times New Roman" panose="02020603050405020304" pitchFamily="18" charset="0"/>
              </a:rPr>
              <a:t>整数集</a:t>
            </a:r>
            <a:r>
              <a:rPr lang="zh-CN" altLang="en-US" sz="2700" dirty="0">
                <a:latin typeface="+mn-ea"/>
              </a:rPr>
              <a:t>上的模</a:t>
            </a:r>
            <a:r>
              <a:rPr lang="en-US" altLang="zh-CN" sz="2700" dirty="0">
                <a:latin typeface="+mn-ea"/>
                <a:cs typeface="Times New Roman" panose="02020603050405020304" pitchFamily="18" charset="0"/>
              </a:rPr>
              <a:t>3</a:t>
            </a:r>
            <a:r>
              <a:rPr lang="zh-CN" altLang="en-US" sz="2700" dirty="0">
                <a:latin typeface="+mn-ea"/>
                <a:cs typeface="Times New Roman" panose="02020603050405020304" pitchFamily="18" charset="0"/>
              </a:rPr>
              <a:t>同余关系是等价关系，其商集为</a:t>
            </a:r>
            <a:r>
              <a:rPr lang="en-US" altLang="zh-CN" sz="2700" dirty="0">
                <a:latin typeface="+mn-ea"/>
                <a:cs typeface="Times New Roman" panose="02020603050405020304" pitchFamily="18" charset="0"/>
              </a:rPr>
              <a:t>{ </a:t>
            </a:r>
            <a:r>
              <a:rPr lang="en-US" altLang="zh-CN" sz="2700" dirty="0">
                <a:latin typeface="+mn-ea"/>
                <a:cs typeface="Times New Roman" panose="02020603050405020304" pitchFamily="18" charset="0"/>
                <a:sym typeface="Symbol" panose="05050102010706020507" pitchFamily="18" charset="2"/>
              </a:rPr>
              <a:t>{…, -6, -3, 0, 3, 6, 9,  …}, {…, -5, -2, 1, 4, 7, …}, {…, -4, -1, 2, 5, 8, 11, …} }</a:t>
            </a:r>
          </a:p>
          <a:p>
            <a:pPr lvl="1" algn="just">
              <a:lnSpc>
                <a:spcPct val="120000"/>
              </a:lnSpc>
            </a:pPr>
            <a:endParaRPr lang="zh-CN" altLang="en-US" sz="25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41082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ChangeArrowheads="1"/>
          </p:cNvSpPr>
          <p:nvPr>
            <p:ph type="title"/>
          </p:nvPr>
        </p:nvSpPr>
        <p:spPr>
          <a:xfrm>
            <a:off x="612648" y="260648"/>
            <a:ext cx="7543800" cy="941388"/>
          </a:xfrm>
        </p:spPr>
        <p:txBody>
          <a:bodyPr/>
          <a:lstStyle/>
          <a:p>
            <a:r>
              <a:rPr lang="zh-CN" altLang="en-US" dirty="0">
                <a:latin typeface="+mn-ea"/>
                <a:cs typeface="Times New Roman" panose="02020603050405020304" pitchFamily="18" charset="0"/>
              </a:rPr>
              <a:t>例</a:t>
            </a:r>
            <a:endParaRPr lang="zh-CN" altLang="en-US" dirty="0">
              <a:latin typeface="+mn-ea"/>
              <a:ea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579" name="Rectangle 3"/>
              <p:cNvSpPr>
                <a:spLocks noGrp="1" noChangeArrowheads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just" eaLnBrk="1" hangingPunct="1">
                  <a:lnSpc>
                    <a:spcPct val="120000"/>
                  </a:lnSpc>
                </a:pPr>
                <a:r>
                  <a:rPr lang="zh-CN" altLang="en-US" sz="3000" dirty="0">
                    <a:latin typeface="+mn-ea"/>
                    <a:cs typeface="Times New Roman" panose="02020603050405020304" pitchFamily="18" charset="0"/>
                  </a:rPr>
                  <a:t>定义自然数集的笛卡儿乘积上的关系</a:t>
                </a:r>
                <a:r>
                  <a:rPr lang="en-US" altLang="zh-CN" sz="3000" i="1" dirty="0">
                    <a:latin typeface="+mn-ea"/>
                    <a:cs typeface="Times New Roman" panose="02020603050405020304" pitchFamily="18" charset="0"/>
                  </a:rPr>
                  <a:t>R</a:t>
                </a:r>
                <a:r>
                  <a:rPr lang="en-US" altLang="zh-CN" sz="3000" dirty="0">
                    <a:latin typeface="+mn-ea"/>
                    <a:cs typeface="Times New Roman" panose="02020603050405020304" pitchFamily="18" charset="0"/>
                  </a:rPr>
                  <a:t>:</a:t>
                </a:r>
                <a:r>
                  <a:rPr lang="zh-CN" altLang="en-US" sz="3000" dirty="0">
                    <a:latin typeface="+mn-ea"/>
                    <a:cs typeface="Times New Roman" panose="02020603050405020304" pitchFamily="18" charset="0"/>
                  </a:rPr>
                  <a:t>　</a:t>
                </a:r>
              </a:p>
              <a:p>
                <a:pPr algn="ctr" eaLnBrk="1" hangingPunct="1">
                  <a:lnSpc>
                    <a:spcPct val="120000"/>
                  </a:lnSpc>
                  <a:buFont typeface="Wingdings" panose="05000000000000000000" pitchFamily="2" charset="2"/>
                  <a:buNone/>
                </a:pPr>
                <a:r>
                  <a:rPr lang="en-US" altLang="zh-CN" sz="3000" dirty="0">
                    <a:latin typeface="+mn-ea"/>
                    <a:cs typeface="Times New Roman" panose="02020603050405020304" pitchFamily="18" charset="0"/>
                  </a:rPr>
                  <a:t>(a, b)R(</a:t>
                </a:r>
                <a:r>
                  <a:rPr lang="en-US" altLang="zh-CN" sz="3000" dirty="0" err="1">
                    <a:latin typeface="+mn-ea"/>
                    <a:cs typeface="Times New Roman" panose="02020603050405020304" pitchFamily="18" charset="0"/>
                  </a:rPr>
                  <a:t>c,d</a:t>
                </a:r>
                <a:r>
                  <a:rPr lang="en-US" altLang="zh-CN" sz="3000" dirty="0">
                    <a:latin typeface="+mn-ea"/>
                    <a:cs typeface="Times New Roman" panose="02020603050405020304" pitchFamily="18" charset="0"/>
                  </a:rPr>
                  <a:t>) </a:t>
                </a:r>
                <a:r>
                  <a:rPr lang="zh-CN" altLang="en-US" sz="3000" dirty="0">
                    <a:latin typeface="+mn-ea"/>
                    <a:cs typeface="Times New Roman" panose="02020603050405020304" pitchFamily="18" charset="0"/>
                  </a:rPr>
                  <a:t>当且仅当 </a:t>
                </a:r>
                <a:r>
                  <a:rPr lang="en-US" altLang="zh-CN" sz="3000" dirty="0" err="1">
                    <a:latin typeface="+mn-ea"/>
                    <a:cs typeface="Times New Roman" panose="02020603050405020304" pitchFamily="18" charset="0"/>
                  </a:rPr>
                  <a:t>a+d</a:t>
                </a:r>
                <a:r>
                  <a:rPr lang="en-US" altLang="zh-CN" sz="3000" dirty="0">
                    <a:latin typeface="+mn-ea"/>
                    <a:cs typeface="Times New Roman" panose="02020603050405020304" pitchFamily="18" charset="0"/>
                  </a:rPr>
                  <a:t>=</a:t>
                </a:r>
                <a:r>
                  <a:rPr lang="en-US" altLang="zh-CN" sz="3000" dirty="0" err="1">
                    <a:latin typeface="+mn-ea"/>
                    <a:cs typeface="Times New Roman" panose="02020603050405020304" pitchFamily="18" charset="0"/>
                  </a:rPr>
                  <a:t>b+c</a:t>
                </a:r>
                <a:endParaRPr lang="en-US" altLang="zh-CN" sz="3000" dirty="0">
                  <a:latin typeface="+mn-ea"/>
                  <a:cs typeface="Times New Roman" panose="02020603050405020304" pitchFamily="18" charset="0"/>
                </a:endParaRPr>
              </a:p>
              <a:p>
                <a:pPr eaLnBrk="1" hangingPunct="1">
                  <a:lnSpc>
                    <a:spcPct val="120000"/>
                  </a:lnSpc>
                  <a:buFont typeface="Wingdings" panose="05000000000000000000" pitchFamily="2" charset="2"/>
                  <a:buNone/>
                </a:pPr>
                <a:r>
                  <a:rPr lang="en-US" altLang="zh-CN" sz="3000" dirty="0">
                    <a:latin typeface="+mn-ea"/>
                    <a:cs typeface="Times New Roman" panose="02020603050405020304" pitchFamily="18" charset="0"/>
                  </a:rPr>
                  <a:t>    </a:t>
                </a:r>
                <a:r>
                  <a:rPr lang="zh-CN" altLang="en-US" sz="3000" dirty="0">
                    <a:latin typeface="+mn-ea"/>
                    <a:cs typeface="Times New Roman" panose="02020603050405020304" pitchFamily="18" charset="0"/>
                  </a:rPr>
                  <a:t>证明这是等价关系，并给出其商集． </a:t>
                </a:r>
              </a:p>
              <a:p>
                <a:pPr lvl="1"/>
                <a:endParaRPr lang="en-US" altLang="zh-CN" sz="3000" dirty="0"/>
              </a:p>
              <a:p>
                <a:r>
                  <a:rPr lang="zh-CN" altLang="zh-CN" sz="3000" dirty="0"/>
                  <a:t>定义在</a:t>
                </a:r>
                <a14:m>
                  <m:oMath xmlns:m="http://schemas.openxmlformats.org/officeDocument/2006/math">
                    <m:r>
                      <a:rPr lang="en-US" altLang="zh-CN" sz="3000" i="1"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zh-CN" altLang="zh-CN" sz="3000" dirty="0"/>
                  <a:t>上的二元关系</a:t>
                </a:r>
                <a14:m>
                  <m:oMath xmlns:m="http://schemas.openxmlformats.org/officeDocument/2006/math">
                    <m:r>
                      <a:rPr lang="en-US" altLang="zh-CN" sz="3000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altLang="zh-CN" sz="3000">
                        <a:latin typeface="Cambria Math" panose="02040503050406030204" pitchFamily="18" charset="0"/>
                      </a:rPr>
                      <m:t>:</m:t>
                    </m:r>
                    <m:r>
                      <m:rPr>
                        <m:sty m:val="p"/>
                      </m:rPr>
                      <a:rPr lang="en-US" altLang="zh-CN" sz="3000">
                        <a:latin typeface="Cambria Math" panose="02040503050406030204" pitchFamily="18" charset="0"/>
                      </a:rPr>
                      <m:t>x</m:t>
                    </m:r>
                    <m:r>
                      <a:rPr lang="en-US" altLang="zh-CN" sz="3000" i="1">
                        <a:latin typeface="Cambria Math" panose="02040503050406030204" pitchFamily="18" charset="0"/>
                      </a:rPr>
                      <m:t>𝑅</m:t>
                    </m:r>
                    <m:r>
                      <m:rPr>
                        <m:sty m:val="p"/>
                      </m:rPr>
                      <a:rPr lang="en-US" altLang="zh-CN" sz="3000">
                        <a:latin typeface="Cambria Math" panose="02040503050406030204" pitchFamily="18" charset="0"/>
                      </a:rPr>
                      <m:t>y</m:t>
                    </m:r>
                    <m:r>
                      <a:rPr lang="en-US" altLang="zh-CN" sz="30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3000">
                        <a:latin typeface="Cambria Math" panose="02040503050406030204" pitchFamily="18" charset="0"/>
                      </a:rPr>
                      <m:t>iff</m:t>
                    </m:r>
                    <m:r>
                      <a:rPr lang="en-US" altLang="zh-CN" sz="300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30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sz="3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zh-CN" altLang="zh-CN" sz="3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0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altLang="zh-CN" sz="3000" i="1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  <m:r>
                      <a:rPr lang="en-US" altLang="zh-CN" sz="30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altLang="zh-CN" sz="3000" dirty="0"/>
                  <a:t> (k</a:t>
                </a:r>
                <a:r>
                  <a:rPr lang="zh-CN" altLang="zh-CN" sz="3000" dirty="0"/>
                  <a:t>为整数</a:t>
                </a:r>
                <a:r>
                  <a:rPr lang="en-US" altLang="zh-CN" sz="3000" dirty="0"/>
                  <a:t>).</a:t>
                </a:r>
                <a:endParaRPr lang="zh-CN" altLang="zh-CN" sz="3000" dirty="0"/>
              </a:p>
              <a:p>
                <a:pPr marL="365760" lvl="1" indent="0">
                  <a:buNone/>
                </a:pPr>
                <a:r>
                  <a:rPr lang="en-US" altLang="zh-CN" dirty="0"/>
                  <a:t>(1)</a:t>
                </a:r>
                <a:r>
                  <a:rPr lang="zh-CN" altLang="zh-CN" dirty="0"/>
                  <a:t>试证明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zh-CN" altLang="zh-CN" dirty="0"/>
                  <a:t>是等价关系；</a:t>
                </a:r>
              </a:p>
              <a:p>
                <a:pPr marL="365760" lvl="1" indent="0">
                  <a:buNone/>
                </a:pPr>
                <a:r>
                  <a:rPr lang="en-US" altLang="zh-CN" dirty="0"/>
                  <a:t>(2)</a:t>
                </a:r>
                <a:r>
                  <a:rPr lang="zh-CN" altLang="en-US" dirty="0"/>
                  <a:t>给出</a:t>
                </a:r>
                <a:r>
                  <a:rPr lang="zh-CN" altLang="zh-CN" dirty="0"/>
                  <a:t>商集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ℕ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altLang="zh-CN" dirty="0"/>
                  <a:t>,</a:t>
                </a:r>
                <a:r>
                  <a:rPr lang="zh-CN" altLang="en-US" dirty="0"/>
                  <a:t>并</a:t>
                </a:r>
                <a:r>
                  <a:rPr lang="zh-CN" altLang="zh-CN" dirty="0"/>
                  <a:t>证明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zh-CN" altLang="zh-CN" dirty="0"/>
                  <a:t>与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ℕ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zh-CN" altLang="zh-CN" dirty="0"/>
                  <a:t>等势。</a:t>
                </a:r>
              </a:p>
              <a:p>
                <a:pPr algn="just" eaLnBrk="1" hangingPunct="1">
                  <a:lnSpc>
                    <a:spcPct val="120000"/>
                  </a:lnSpc>
                </a:pPr>
                <a:endParaRPr lang="zh-CN" altLang="en-US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2457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524" t="-407" r="-524" b="-1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99463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1602</TotalTime>
  <Words>1940</Words>
  <Application>Microsoft Office PowerPoint</Application>
  <PresentationFormat>全屏显示(4:3)</PresentationFormat>
  <Paragraphs>369</Paragraphs>
  <Slides>44</Slides>
  <Notes>24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60" baseType="lpstr">
      <vt:lpstr>黑体</vt:lpstr>
      <vt:lpstr>华文仿宋</vt:lpstr>
      <vt:lpstr>华文楷体</vt:lpstr>
      <vt:lpstr>宋体</vt:lpstr>
      <vt:lpstr>Arial</vt:lpstr>
      <vt:lpstr>Book Antiqua</vt:lpstr>
      <vt:lpstr>Calibri</vt:lpstr>
      <vt:lpstr>Cambria Math</vt:lpstr>
      <vt:lpstr>Symbol</vt:lpstr>
      <vt:lpstr>Tahoma</vt:lpstr>
      <vt:lpstr>Times New Roman</vt:lpstr>
      <vt:lpstr>Tw Cen MT</vt:lpstr>
      <vt:lpstr>Wingdings</vt:lpstr>
      <vt:lpstr>Wingdings 2</vt:lpstr>
      <vt:lpstr>中性</vt:lpstr>
      <vt:lpstr>Equation</vt:lpstr>
      <vt:lpstr>等价关系与偏序关系</vt:lpstr>
      <vt:lpstr>回顾</vt:lpstr>
      <vt:lpstr>本节提要</vt:lpstr>
      <vt:lpstr>等价关系</vt:lpstr>
      <vt:lpstr>等价类</vt:lpstr>
      <vt:lpstr>等价类的代表元素</vt:lpstr>
      <vt:lpstr>例</vt:lpstr>
      <vt:lpstr>商集</vt:lpstr>
      <vt:lpstr>例</vt:lpstr>
      <vt:lpstr>集合的划分</vt:lpstr>
      <vt:lpstr>商集即划分</vt:lpstr>
      <vt:lpstr>商集即划分</vt:lpstr>
      <vt:lpstr>根据一个划分定义等价关系</vt:lpstr>
      <vt:lpstr>利用等价类解题</vt:lpstr>
      <vt:lpstr>利用等价类解题</vt:lpstr>
      <vt:lpstr>本节提要</vt:lpstr>
      <vt:lpstr>偏序关系(Partial Order)</vt:lpstr>
      <vt:lpstr>偏序关系（续）</vt:lpstr>
      <vt:lpstr>偏序集(poset)与哈斯图</vt:lpstr>
      <vt:lpstr>例</vt:lpstr>
      <vt:lpstr>例</vt:lpstr>
      <vt:lpstr>例</vt:lpstr>
      <vt:lpstr>例</vt:lpstr>
      <vt:lpstr>哈斯图（Hasse Diagrams）</vt:lpstr>
      <vt:lpstr>例</vt:lpstr>
      <vt:lpstr>例</vt:lpstr>
      <vt:lpstr>例</vt:lpstr>
      <vt:lpstr>例</vt:lpstr>
      <vt:lpstr>例</vt:lpstr>
      <vt:lpstr>偏序集中的特殊元素</vt:lpstr>
      <vt:lpstr>偏序集中的特殊元素（续）</vt:lpstr>
      <vt:lpstr>从哈斯图看特殊元素</vt:lpstr>
      <vt:lpstr>从哈斯图看特殊元素（续）</vt:lpstr>
      <vt:lpstr>例</vt:lpstr>
      <vt:lpstr>例</vt:lpstr>
      <vt:lpstr>例</vt:lpstr>
      <vt:lpstr>偏序集与格</vt:lpstr>
      <vt:lpstr>偏序集与格（续）</vt:lpstr>
      <vt:lpstr>偏序集与格（续）</vt:lpstr>
      <vt:lpstr>例</vt:lpstr>
      <vt:lpstr>格的对偶原理</vt:lpstr>
      <vt:lpstr>格的对偶原理（续）</vt:lpstr>
      <vt:lpstr>本节提要</vt:lpstr>
      <vt:lpstr>作业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223</cp:revision>
  <dcterms:created xsi:type="dcterms:W3CDTF">2016-02-22T01:45:17Z</dcterms:created>
  <dcterms:modified xsi:type="dcterms:W3CDTF">2024-10-17T03:42:43Z</dcterms:modified>
</cp:coreProperties>
</file>