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66"/>
  </p:notesMasterIdLst>
  <p:sldIdLst>
    <p:sldId id="275" r:id="rId2"/>
    <p:sldId id="310" r:id="rId3"/>
    <p:sldId id="308" r:id="rId4"/>
    <p:sldId id="279" r:id="rId5"/>
    <p:sldId id="280" r:id="rId6"/>
    <p:sldId id="281" r:id="rId7"/>
    <p:sldId id="282" r:id="rId8"/>
    <p:sldId id="283" r:id="rId9"/>
    <p:sldId id="284" r:id="rId10"/>
    <p:sldId id="285" r:id="rId11"/>
    <p:sldId id="311"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13" r:id="rId29"/>
    <p:sldId id="314" r:id="rId30"/>
    <p:sldId id="315" r:id="rId31"/>
    <p:sldId id="316" r:id="rId32"/>
    <p:sldId id="317" r:id="rId33"/>
    <p:sldId id="318" r:id="rId34"/>
    <p:sldId id="319" r:id="rId35"/>
    <p:sldId id="320" r:id="rId36"/>
    <p:sldId id="321" r:id="rId37"/>
    <p:sldId id="322" r:id="rId38"/>
    <p:sldId id="323" r:id="rId39"/>
    <p:sldId id="324" r:id="rId40"/>
    <p:sldId id="325" r:id="rId41"/>
    <p:sldId id="326" r:id="rId42"/>
    <p:sldId id="327" r:id="rId43"/>
    <p:sldId id="328" r:id="rId44"/>
    <p:sldId id="329" r:id="rId45"/>
    <p:sldId id="330" r:id="rId46"/>
    <p:sldId id="331" r:id="rId47"/>
    <p:sldId id="332" r:id="rId48"/>
    <p:sldId id="333" r:id="rId49"/>
    <p:sldId id="334" r:id="rId50"/>
    <p:sldId id="335" r:id="rId51"/>
    <p:sldId id="336" r:id="rId52"/>
    <p:sldId id="337" r:id="rId53"/>
    <p:sldId id="338" r:id="rId54"/>
    <p:sldId id="347" r:id="rId55"/>
    <p:sldId id="348" r:id="rId56"/>
    <p:sldId id="312" r:id="rId57"/>
    <p:sldId id="303" r:id="rId58"/>
    <p:sldId id="309" r:id="rId59"/>
    <p:sldId id="341" r:id="rId60"/>
    <p:sldId id="342" r:id="rId61"/>
    <p:sldId id="343" r:id="rId62"/>
    <p:sldId id="344" r:id="rId63"/>
    <p:sldId id="345" r:id="rId64"/>
    <p:sldId id="346" r:id="rId6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2E99"/>
    <a:srgbClr val="677E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333" autoAdjust="0"/>
    <p:restoredTop sz="75784" autoAdjust="0"/>
  </p:normalViewPr>
  <p:slideViewPr>
    <p:cSldViewPr>
      <p:cViewPr varScale="1">
        <p:scale>
          <a:sx n="69" d="100"/>
          <a:sy n="69" d="100"/>
        </p:scale>
        <p:origin x="1220" y="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2336E7-F42F-4A2E-9F47-4CAB93D18031}" type="datetimeFigureOut">
              <a:rPr lang="zh-CN" altLang="en-US" smtClean="0"/>
              <a:t>2024/10/29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9DC25-1DF3-4044-A1F0-C273483743DC}" type="slidenum">
              <a:rPr lang="zh-CN" altLang="en-US" smtClean="0"/>
              <a:t>‹#›</a:t>
            </a:fld>
            <a:endParaRPr lang="zh-CN" altLang="en-US"/>
          </a:p>
        </p:txBody>
      </p:sp>
    </p:spTree>
    <p:extLst>
      <p:ext uri="{BB962C8B-B14F-4D97-AF65-F5344CB8AC3E}">
        <p14:creationId xmlns:p14="http://schemas.microsoft.com/office/powerpoint/2010/main" val="2359799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2</a:t>
            </a:fld>
            <a:endParaRPr lang="zh-CN" altLang="en-US"/>
          </a:p>
        </p:txBody>
      </p:sp>
    </p:spTree>
    <p:extLst>
      <p:ext uri="{BB962C8B-B14F-4D97-AF65-F5344CB8AC3E}">
        <p14:creationId xmlns:p14="http://schemas.microsoft.com/office/powerpoint/2010/main" val="4717865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A896B11-1F4F-4A5D-9F38-1633AEF4B797}" type="slidenum">
              <a:rPr lang="en-US" altLang="zh-CN" smtClean="0">
                <a:latin typeface="Times New Roman" pitchFamily="18" charset="0"/>
              </a:rPr>
              <a:pPr eaLnBrk="1" hangingPunct="1"/>
              <a:t>12</a:t>
            </a:fld>
            <a:endParaRPr lang="en-US" altLang="zh-CN">
              <a:latin typeface="Times New Roman" pitchFamily="18"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dirty="0"/>
              <a:t>包括运算的性质，和元素的性质</a:t>
            </a:r>
            <a:endParaRPr lang="en-US" altLang="zh-CN" dirty="0"/>
          </a:p>
          <a:p>
            <a:pPr eaLnBrk="1" hangingPunct="1"/>
            <a:r>
              <a:rPr lang="zh-CN" altLang="en-US" dirty="0"/>
              <a:t>不同的性质满足情况将代数系统分到不同类别</a:t>
            </a:r>
            <a:endParaRPr lang="zh-CN" altLang="zh-CN" dirty="0"/>
          </a:p>
        </p:txBody>
      </p:sp>
    </p:spTree>
    <p:extLst>
      <p:ext uri="{BB962C8B-B14F-4D97-AF65-F5344CB8AC3E}">
        <p14:creationId xmlns:p14="http://schemas.microsoft.com/office/powerpoint/2010/main" val="6737476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FD069C99-7A95-4D16-B4E0-EEF66305ADE2}" type="slidenum">
              <a:rPr lang="en-US" altLang="zh-CN" smtClean="0">
                <a:latin typeface="Times New Roman" pitchFamily="18" charset="0"/>
              </a:rPr>
              <a:pPr eaLnBrk="1" hangingPunct="1"/>
              <a:t>13</a:t>
            </a:fld>
            <a:endParaRPr lang="en-US" altLang="zh-CN">
              <a:latin typeface="Times New Roman" pitchFamily="18"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dirty="0"/>
          </a:p>
        </p:txBody>
      </p:sp>
    </p:spTree>
    <p:extLst>
      <p:ext uri="{BB962C8B-B14F-4D97-AF65-F5344CB8AC3E}">
        <p14:creationId xmlns:p14="http://schemas.microsoft.com/office/powerpoint/2010/main" val="601243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69C8133B-C100-431F-9D93-76E56241BB89}" type="slidenum">
              <a:rPr lang="en-US" altLang="zh-CN" smtClean="0">
                <a:latin typeface="Times New Roman" pitchFamily="18" charset="0"/>
              </a:rPr>
              <a:pPr eaLnBrk="1" hangingPunct="1"/>
              <a:t>14</a:t>
            </a:fld>
            <a:endParaRPr lang="en-US" altLang="zh-CN">
              <a:latin typeface="Times New Roman" pitchFamily="18"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dirty="0"/>
          </a:p>
        </p:txBody>
      </p:sp>
    </p:spTree>
    <p:extLst>
      <p:ext uri="{BB962C8B-B14F-4D97-AF65-F5344CB8AC3E}">
        <p14:creationId xmlns:p14="http://schemas.microsoft.com/office/powerpoint/2010/main" val="6440551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F459A061-0FDD-4AB8-9B97-3E94A09DB07D}" type="slidenum">
              <a:rPr lang="en-US" altLang="zh-CN" smtClean="0">
                <a:latin typeface="Times New Roman" pitchFamily="18" charset="0"/>
              </a:rPr>
              <a:pPr eaLnBrk="1" hangingPunct="1"/>
              <a:t>15</a:t>
            </a:fld>
            <a:endParaRPr lang="en-US" altLang="zh-CN">
              <a:latin typeface="Times New Roman" pitchFamily="18"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zh-CN" altLang="zh-CN" dirty="0"/>
          </a:p>
        </p:txBody>
      </p:sp>
    </p:spTree>
    <p:extLst>
      <p:ext uri="{BB962C8B-B14F-4D97-AF65-F5344CB8AC3E}">
        <p14:creationId xmlns:p14="http://schemas.microsoft.com/office/powerpoint/2010/main" val="6296371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C1FFB432-63DD-4BC7-9F49-85F320EFCA5E}" type="slidenum">
              <a:rPr lang="en-US" altLang="zh-CN" smtClean="0">
                <a:latin typeface="Times New Roman" pitchFamily="18" charset="0"/>
              </a:rPr>
              <a:pPr eaLnBrk="1" hangingPunct="1"/>
              <a:t>16</a:t>
            </a:fld>
            <a:endParaRPr lang="en-US" altLang="zh-CN">
              <a:latin typeface="Times New Roman" pitchFamily="18"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dirty="0"/>
              <a:t>左边：两个右单位元  右边：四个左单位元</a:t>
            </a:r>
            <a:endParaRPr lang="en-US" altLang="zh-CN" dirty="0"/>
          </a:p>
        </p:txBody>
      </p:sp>
    </p:spTree>
    <p:extLst>
      <p:ext uri="{BB962C8B-B14F-4D97-AF65-F5344CB8AC3E}">
        <p14:creationId xmlns:p14="http://schemas.microsoft.com/office/powerpoint/2010/main" val="941414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3157C235-EF15-415F-A414-ED55CA1DC83E}" type="slidenum">
              <a:rPr lang="en-US" altLang="zh-CN" smtClean="0">
                <a:latin typeface="Times New Roman" pitchFamily="18" charset="0"/>
              </a:rPr>
              <a:pPr eaLnBrk="1" hangingPunct="1"/>
              <a:t>17</a:t>
            </a:fld>
            <a:endParaRPr lang="en-US" altLang="zh-CN">
              <a:latin typeface="Times New Roman" pitchFamily="18"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6170902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21C8AA82-9A62-4433-ACAD-4B5440E17408}" type="slidenum">
              <a:rPr lang="en-US" altLang="zh-CN" smtClean="0">
                <a:latin typeface="Times New Roman" pitchFamily="18" charset="0"/>
              </a:rPr>
              <a:pPr eaLnBrk="1" hangingPunct="1"/>
              <a:t>18</a:t>
            </a:fld>
            <a:endParaRPr lang="en-US" altLang="zh-CN">
              <a:latin typeface="Times New Roman" pitchFamily="18"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dirty="0"/>
              <a:t>例：整数加系统 单位元是</a:t>
            </a:r>
            <a:r>
              <a:rPr lang="en-US" altLang="zh-CN" dirty="0"/>
              <a:t>0 </a:t>
            </a:r>
            <a:r>
              <a:rPr lang="zh-CN" altLang="en-US" dirty="0"/>
              <a:t>任何一个元素均有逆元（相反数）</a:t>
            </a:r>
            <a:endParaRPr lang="zh-CN" altLang="zh-CN" dirty="0"/>
          </a:p>
        </p:txBody>
      </p:sp>
    </p:spTree>
    <p:extLst>
      <p:ext uri="{BB962C8B-B14F-4D97-AF65-F5344CB8AC3E}">
        <p14:creationId xmlns:p14="http://schemas.microsoft.com/office/powerpoint/2010/main" val="15092844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ACB3D738-1CE9-4560-B8CD-5D417A83120B}" type="slidenum">
              <a:rPr lang="en-US" altLang="zh-CN" smtClean="0">
                <a:latin typeface="Times New Roman" pitchFamily="18" charset="0"/>
              </a:rPr>
              <a:pPr eaLnBrk="1" hangingPunct="1"/>
              <a:t>19</a:t>
            </a:fld>
            <a:endParaRPr lang="en-US" altLang="zh-CN">
              <a:latin typeface="Times New Roman" pitchFamily="18"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12908941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497B4436-1E1C-46D7-B8A4-F66D9317702A}" type="slidenum">
              <a:rPr lang="en-US" altLang="zh-CN" smtClean="0">
                <a:latin typeface="Times New Roman" pitchFamily="18" charset="0"/>
              </a:rPr>
              <a:pPr eaLnBrk="1" hangingPunct="1"/>
              <a:t>20</a:t>
            </a:fld>
            <a:endParaRPr lang="en-US" altLang="zh-CN">
              <a:latin typeface="Times New Roman" pitchFamily="18"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dirty="0"/>
          </a:p>
        </p:txBody>
      </p:sp>
    </p:spTree>
    <p:extLst>
      <p:ext uri="{BB962C8B-B14F-4D97-AF65-F5344CB8AC3E}">
        <p14:creationId xmlns:p14="http://schemas.microsoft.com/office/powerpoint/2010/main" val="1996103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314EE291-A5FE-41D0-9450-11D58F840B1D}" type="slidenum">
              <a:rPr lang="en-US" altLang="zh-CN" smtClean="0">
                <a:latin typeface="Times New Roman" pitchFamily="18" charset="0"/>
              </a:rPr>
              <a:pPr eaLnBrk="1" hangingPunct="1"/>
              <a:t>21</a:t>
            </a:fld>
            <a:endParaRPr lang="en-US" altLang="zh-CN">
              <a:latin typeface="Times New Roman"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dirty="0"/>
              <a:t>加法没有零元</a:t>
            </a:r>
            <a:endParaRPr lang="zh-CN" altLang="zh-CN" dirty="0"/>
          </a:p>
        </p:txBody>
      </p:sp>
    </p:spTree>
    <p:extLst>
      <p:ext uri="{BB962C8B-B14F-4D97-AF65-F5344CB8AC3E}">
        <p14:creationId xmlns:p14="http://schemas.microsoft.com/office/powerpoint/2010/main" val="1568641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8796F3A2-3338-4610-B22E-B67CDCBDFD96}" type="slidenum">
              <a:rPr lang="en-US" altLang="zh-CN" smtClean="0">
                <a:latin typeface="Times New Roman" pitchFamily="18" charset="0"/>
              </a:rPr>
              <a:pPr eaLnBrk="1" hangingPunct="1"/>
              <a:t>4</a:t>
            </a:fld>
            <a:endParaRPr lang="en-US" altLang="zh-CN">
              <a:latin typeface="Times New Roman" pitchFamily="18"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14087950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EFE1B08-D018-47DB-A019-CAC30981B47F}" type="slidenum">
              <a:rPr lang="en-US" altLang="zh-CN" smtClean="0">
                <a:latin typeface="Times New Roman" pitchFamily="18" charset="0"/>
              </a:rPr>
              <a:pPr eaLnBrk="1" hangingPunct="1"/>
              <a:t>22</a:t>
            </a:fld>
            <a:endParaRPr lang="en-US" altLang="zh-CN">
              <a:latin typeface="Times New Roman"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dirty="0"/>
              <a:t>一般情况下，零元没有逆元</a:t>
            </a:r>
            <a:endParaRPr lang="zh-CN" altLang="zh-CN" dirty="0"/>
          </a:p>
        </p:txBody>
      </p:sp>
    </p:spTree>
    <p:extLst>
      <p:ext uri="{BB962C8B-B14F-4D97-AF65-F5344CB8AC3E}">
        <p14:creationId xmlns:p14="http://schemas.microsoft.com/office/powerpoint/2010/main" val="5276628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C524B47C-1379-4A9C-9F0A-060ED21F5A51}" type="slidenum">
              <a:rPr lang="en-US" altLang="zh-CN" smtClean="0">
                <a:latin typeface="Times New Roman" pitchFamily="18" charset="0"/>
              </a:rPr>
              <a:pPr eaLnBrk="1" hangingPunct="1"/>
              <a:t>23</a:t>
            </a:fld>
            <a:endParaRPr lang="en-US" altLang="zh-CN">
              <a:latin typeface="Times New Roman"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dirty="0"/>
          </a:p>
        </p:txBody>
      </p:sp>
    </p:spTree>
    <p:extLst>
      <p:ext uri="{BB962C8B-B14F-4D97-AF65-F5344CB8AC3E}">
        <p14:creationId xmlns:p14="http://schemas.microsoft.com/office/powerpoint/2010/main" val="14497690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9049C61F-8CD4-4512-BCEF-EC55D0BD172A}" type="slidenum">
              <a:rPr lang="en-US" altLang="zh-CN" smtClean="0">
                <a:latin typeface="Times New Roman" pitchFamily="18" charset="0"/>
              </a:rPr>
              <a:pPr eaLnBrk="1" hangingPunct="1"/>
              <a:t>24</a:t>
            </a:fld>
            <a:endParaRPr lang="en-US" altLang="zh-CN">
              <a:latin typeface="Times New Roman" pitchFamily="18"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ea typeface="宋体" charset="-122"/>
            </a:endParaRPr>
          </a:p>
        </p:txBody>
      </p:sp>
    </p:spTree>
    <p:extLst>
      <p:ext uri="{BB962C8B-B14F-4D97-AF65-F5344CB8AC3E}">
        <p14:creationId xmlns:p14="http://schemas.microsoft.com/office/powerpoint/2010/main" val="1057651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4FFA3EA0-044C-426B-A174-1CA8CD726D2F}" type="slidenum">
              <a:rPr lang="en-US" altLang="zh-CN" smtClean="0">
                <a:latin typeface="Times New Roman" pitchFamily="18" charset="0"/>
              </a:rPr>
              <a:pPr eaLnBrk="1" hangingPunct="1"/>
              <a:t>25</a:t>
            </a:fld>
            <a:endParaRPr lang="en-US" altLang="zh-CN">
              <a:latin typeface="Times New Roman" pitchFamily="18"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2820433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65DC90C-5369-47D4-80F1-32CC5DC94593}" type="slidenum">
              <a:rPr lang="en-US" altLang="zh-CN" smtClean="0">
                <a:latin typeface="Times New Roman" pitchFamily="18" charset="0"/>
              </a:rPr>
              <a:pPr eaLnBrk="1" hangingPunct="1"/>
              <a:t>26</a:t>
            </a:fld>
            <a:endParaRPr lang="en-US" altLang="zh-CN">
              <a:latin typeface="Times New Roman" pitchFamily="18"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dirty="0"/>
              <a:t>同态的性质：刚好单位元映射到单位元 零元映射到零元</a:t>
            </a:r>
            <a:endParaRPr lang="zh-CN" altLang="zh-CN" dirty="0"/>
          </a:p>
        </p:txBody>
      </p:sp>
    </p:spTree>
    <p:extLst>
      <p:ext uri="{BB962C8B-B14F-4D97-AF65-F5344CB8AC3E}">
        <p14:creationId xmlns:p14="http://schemas.microsoft.com/office/powerpoint/2010/main" val="7918859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C8C37E89-A852-4922-8626-DB25220B7E56}" type="slidenum">
              <a:rPr lang="en-US" altLang="zh-CN" smtClean="0"/>
              <a:pPr>
                <a:spcBef>
                  <a:spcPct val="0"/>
                </a:spcBef>
              </a:pPr>
              <a:t>29</a:t>
            </a:fld>
            <a:endParaRPr lang="en-US" altLang="zh-CN"/>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23789323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2079031C-B389-46D8-9642-05302AD5BE33}" type="slidenum">
              <a:rPr lang="en-US" altLang="zh-CN" smtClean="0"/>
              <a:pPr>
                <a:spcBef>
                  <a:spcPct val="0"/>
                </a:spcBef>
              </a:pPr>
              <a:t>31</a:t>
            </a:fld>
            <a:endParaRPr lang="en-US" altLang="zh-CN"/>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42809205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5E12F023-041F-45E1-974E-D0C7F51AAFEA}" type="slidenum">
              <a:rPr lang="en-US" altLang="zh-CN" smtClean="0"/>
              <a:pPr>
                <a:spcBef>
                  <a:spcPct val="0"/>
                </a:spcBef>
              </a:pPr>
              <a:t>32</a:t>
            </a:fld>
            <a:endParaRPr lang="en-US" altLang="zh-CN"/>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1507545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7D661715-AED4-4C10-BF1B-19D217D331EA}" type="slidenum">
              <a:rPr lang="en-US" altLang="zh-CN" smtClean="0"/>
              <a:pPr>
                <a:spcBef>
                  <a:spcPct val="0"/>
                </a:spcBef>
              </a:pPr>
              <a:t>33</a:t>
            </a:fld>
            <a:endParaRPr lang="en-US" altLang="zh-CN"/>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29332661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616C3202-4B01-4E70-874C-5A66547A7490}" type="slidenum">
              <a:rPr lang="en-US" altLang="zh-CN" smtClean="0"/>
              <a:pPr>
                <a:spcBef>
                  <a:spcPct val="0"/>
                </a:spcBef>
              </a:pPr>
              <a:t>34</a:t>
            </a:fld>
            <a:endParaRPr lang="en-US" altLang="zh-CN"/>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3347858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8796F3A2-3338-4610-B22E-B67CDCBDFD96}" type="slidenum">
              <a:rPr lang="en-US" altLang="zh-CN" smtClean="0">
                <a:latin typeface="Times New Roman" pitchFamily="18" charset="0"/>
              </a:rPr>
              <a:pPr eaLnBrk="1" hangingPunct="1"/>
              <a:t>5</a:t>
            </a:fld>
            <a:endParaRPr lang="en-US" altLang="zh-CN">
              <a:latin typeface="Times New Roman" pitchFamily="18" charset="0"/>
            </a:endParaRPr>
          </a:p>
        </p:txBody>
      </p:sp>
      <p:sp>
        <p:nvSpPr>
          <p:cNvPr id="43011" name="Rectangle 2"/>
          <p:cNvSpPr>
            <a:spLocks noGrp="1" noRot="1" noChangeAspect="1" noChangeArrowheads="1" noTextEdit="1"/>
          </p:cNvSpPr>
          <p:nvPr>
            <p:ph type="sldImg"/>
          </p:nvPr>
        </p:nvSpPr>
        <p:spPr>
          <a:ln/>
        </p:spPr>
      </p:sp>
      <mc:AlternateContent xmlns:mc="http://schemas.openxmlformats.org/markup-compatibility/2006" xmlns:a14="http://schemas.microsoft.com/office/drawing/2010/main">
        <mc:Choice Requires="a14">
          <p:sp>
            <p:nvSpPr>
              <p:cNvPr id="43012" name="Rectangle 3"/>
              <p:cNvSpPr>
                <a:spLocks noGrp="1" noChangeArrowheads="1"/>
              </p:cNvSpPr>
              <p:nvPr>
                <p:ph type="body" idx="1"/>
              </p:nvPr>
            </p:nvSpPr>
            <p:spPr>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dirty="0"/>
                  <a:t>有限集合上的</a:t>
                </a:r>
                <a14:m>
                  <m:oMath xmlns:m="http://schemas.openxmlformats.org/officeDocument/2006/math">
                    <m:r>
                      <a:rPr lang="en-US" altLang="zh-CN" sz="1200" b="0" i="1" smtClean="0">
                        <a:latin typeface="Cambria Math"/>
                      </a:rPr>
                      <m:t>𝑚</m:t>
                    </m:r>
                  </m:oMath>
                </a14:m>
                <a:r>
                  <a:rPr lang="zh-CN" altLang="en-US" sz="1200" dirty="0"/>
                  <a:t>元运算的个数是确定的</a:t>
                </a:r>
              </a:p>
              <a:p>
                <a:pPr eaLnBrk="1" hangingPunct="1"/>
                <a:endParaRPr lang="zh-CN" altLang="zh-CN" dirty="0"/>
              </a:p>
            </p:txBody>
          </p:sp>
        </mc:Choice>
        <mc:Fallback xmlns="">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t>有限集合上的</a:t>
                </a:r>
                <a:r>
                  <a:rPr lang="en-US" altLang="zh-CN" sz="1200" b="0" i="0" smtClean="0">
                    <a:latin typeface="Cambria Math"/>
                  </a:rPr>
                  <a:t>𝑚</a:t>
                </a:r>
                <a:r>
                  <a:rPr lang="zh-CN" altLang="en-US" sz="1200" dirty="0" smtClean="0"/>
                  <a:t>元运算的个数是确定的</a:t>
                </a:r>
              </a:p>
              <a:p>
                <a:pPr eaLnBrk="1" hangingPunct="1"/>
                <a:endParaRPr lang="zh-CN" altLang="zh-CN" dirty="0" smtClean="0"/>
              </a:p>
            </p:txBody>
          </p:sp>
        </mc:Fallback>
      </mc:AlternateContent>
    </p:spTree>
    <p:extLst>
      <p:ext uri="{BB962C8B-B14F-4D97-AF65-F5344CB8AC3E}">
        <p14:creationId xmlns:p14="http://schemas.microsoft.com/office/powerpoint/2010/main" val="2960416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7B1BD785-6B49-44AF-AAA0-67FD8EADD246}" type="slidenum">
              <a:rPr lang="en-US" altLang="zh-CN" smtClean="0"/>
              <a:pPr>
                <a:spcBef>
                  <a:spcPct val="0"/>
                </a:spcBef>
              </a:pPr>
              <a:t>35</a:t>
            </a:fld>
            <a:endParaRPr lang="en-US" altLang="zh-CN"/>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a:t>不满足交换律</a:t>
            </a:r>
            <a:endParaRPr lang="zh-CN" altLang="zh-CN" dirty="0"/>
          </a:p>
        </p:txBody>
      </p:sp>
    </p:spTree>
    <p:extLst>
      <p:ext uri="{BB962C8B-B14F-4D97-AF65-F5344CB8AC3E}">
        <p14:creationId xmlns:p14="http://schemas.microsoft.com/office/powerpoint/2010/main" val="15499063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1911BE62-627A-43F5-9A69-05B458B7A08F}" type="slidenum">
              <a:rPr lang="en-US" altLang="zh-CN" smtClean="0"/>
              <a:pPr>
                <a:spcBef>
                  <a:spcPct val="0"/>
                </a:spcBef>
              </a:pPr>
              <a:t>36</a:t>
            </a:fld>
            <a:endParaRPr lang="en-US" altLang="zh-CN"/>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spTree>
    <p:extLst>
      <p:ext uri="{BB962C8B-B14F-4D97-AF65-F5344CB8AC3E}">
        <p14:creationId xmlns:p14="http://schemas.microsoft.com/office/powerpoint/2010/main" val="39744245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CD59D79C-45D3-4B2E-B341-03139C498E21}" type="slidenum">
              <a:rPr lang="en-US" altLang="zh-CN" smtClean="0"/>
              <a:pPr>
                <a:spcBef>
                  <a:spcPct val="0"/>
                </a:spcBef>
              </a:pPr>
              <a:t>37</a:t>
            </a:fld>
            <a:endParaRPr lang="en-US" altLang="zh-CN"/>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dirty="0"/>
          </a:p>
        </p:txBody>
      </p:sp>
    </p:spTree>
    <p:extLst>
      <p:ext uri="{BB962C8B-B14F-4D97-AF65-F5344CB8AC3E}">
        <p14:creationId xmlns:p14="http://schemas.microsoft.com/office/powerpoint/2010/main" val="12754286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0FA87021-DBF4-4884-871B-391AC1A11A00}" type="slidenum">
              <a:rPr lang="en-US" altLang="zh-CN" smtClean="0"/>
              <a:pPr>
                <a:spcBef>
                  <a:spcPct val="0"/>
                </a:spcBef>
              </a:pPr>
              <a:t>38</a:t>
            </a:fld>
            <a:endParaRPr lang="en-US" altLang="zh-CN"/>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dirty="0"/>
              <a:t>A^A</a:t>
            </a:r>
            <a:r>
              <a:rPr lang="zh-CN" altLang="en-US" dirty="0"/>
              <a:t>表示所有</a:t>
            </a:r>
            <a:r>
              <a:rPr lang="en-US" altLang="zh-CN" dirty="0"/>
              <a:t>A</a:t>
            </a:r>
            <a:r>
              <a:rPr lang="zh-CN" altLang="en-US" dirty="0"/>
              <a:t>到</a:t>
            </a:r>
            <a:r>
              <a:rPr lang="en-US" altLang="zh-CN" dirty="0"/>
              <a:t>A</a:t>
            </a:r>
            <a:r>
              <a:rPr lang="zh-CN" altLang="en-US" dirty="0"/>
              <a:t>的映射的集合</a:t>
            </a:r>
            <a:endParaRPr lang="en-US" altLang="zh-CN" dirty="0"/>
          </a:p>
          <a:p>
            <a:r>
              <a:rPr lang="en-US" altLang="zh-CN" dirty="0"/>
              <a:t>3</a:t>
            </a:r>
            <a:r>
              <a:rPr lang="zh-CN" altLang="en-US" dirty="0"/>
              <a:t>与</a:t>
            </a:r>
            <a:r>
              <a:rPr lang="en-US" altLang="zh-CN" dirty="0"/>
              <a:t>5</a:t>
            </a:r>
            <a:r>
              <a:rPr lang="zh-CN" altLang="en-US" dirty="0"/>
              <a:t>为群，</a:t>
            </a:r>
            <a:r>
              <a:rPr lang="en-US" altLang="zh-CN" dirty="0"/>
              <a:t>4</a:t>
            </a:r>
            <a:r>
              <a:rPr lang="zh-CN" altLang="en-US" dirty="0"/>
              <a:t>中只有双射函数才是群（存在反函数）</a:t>
            </a:r>
            <a:endParaRPr lang="en-US" altLang="zh-CN" dirty="0"/>
          </a:p>
          <a:p>
            <a:r>
              <a:rPr lang="zh-CN" altLang="en-US" dirty="0"/>
              <a:t>参见集合及其运算部分：</a:t>
            </a:r>
            <a:r>
              <a:rPr lang="en-US" altLang="zh-CN" dirty="0"/>
              <a:t>A</a:t>
            </a:r>
            <a:r>
              <a:rPr lang="zh-CN" altLang="en-US" dirty="0"/>
              <a:t>⊕空集</a:t>
            </a:r>
            <a:r>
              <a:rPr lang="en-US" altLang="zh-CN" dirty="0"/>
              <a:t>=A</a:t>
            </a:r>
            <a:r>
              <a:rPr lang="zh-CN" altLang="en-US" dirty="0"/>
              <a:t>，</a:t>
            </a:r>
            <a:r>
              <a:rPr lang="en-US" altLang="zh-CN" dirty="0"/>
              <a:t>(A</a:t>
            </a:r>
            <a:r>
              <a:rPr lang="zh-CN" altLang="en-US" dirty="0"/>
              <a:t>⊕</a:t>
            </a:r>
            <a:r>
              <a:rPr lang="en-US" altLang="zh-CN" dirty="0"/>
              <a:t>B)</a:t>
            </a:r>
            <a:r>
              <a:rPr lang="zh-CN" altLang="en-US" dirty="0"/>
              <a:t>⊕</a:t>
            </a:r>
            <a:r>
              <a:rPr lang="en-US" altLang="zh-CN" dirty="0"/>
              <a:t>C=A</a:t>
            </a:r>
            <a:r>
              <a:rPr lang="zh-CN" altLang="en-US" dirty="0"/>
              <a:t>⊕</a:t>
            </a:r>
            <a:r>
              <a:rPr lang="en-US" altLang="zh-CN" dirty="0"/>
              <a:t>(B</a:t>
            </a:r>
            <a:r>
              <a:rPr lang="zh-CN" altLang="en-US" dirty="0"/>
              <a:t>⊕</a:t>
            </a:r>
            <a:r>
              <a:rPr lang="en-US" altLang="zh-CN" dirty="0"/>
              <a:t>C)</a:t>
            </a:r>
            <a:r>
              <a:rPr lang="zh-CN" altLang="en-US" dirty="0"/>
              <a:t>，并且</a:t>
            </a:r>
            <a:r>
              <a:rPr lang="en-US" altLang="zh-CN" dirty="0"/>
              <a:t>A</a:t>
            </a:r>
            <a:r>
              <a:rPr lang="zh-CN" altLang="en-US" dirty="0"/>
              <a:t>⊕</a:t>
            </a:r>
            <a:r>
              <a:rPr lang="en-US" altLang="zh-CN" dirty="0"/>
              <a:t>A=</a:t>
            </a:r>
            <a:r>
              <a:rPr lang="zh-CN" altLang="en-US" dirty="0"/>
              <a:t>空集，逆元存在且唯一，为群</a:t>
            </a:r>
            <a:endParaRPr lang="en-US" altLang="zh-CN" dirty="0"/>
          </a:p>
        </p:txBody>
      </p:sp>
    </p:spTree>
    <p:extLst>
      <p:ext uri="{BB962C8B-B14F-4D97-AF65-F5344CB8AC3E}">
        <p14:creationId xmlns:p14="http://schemas.microsoft.com/office/powerpoint/2010/main" val="12357782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5909AC19-C594-4A18-A7E9-8E6B4D243D41}" type="slidenum">
              <a:rPr lang="en-US" altLang="zh-CN" smtClean="0"/>
              <a:pPr>
                <a:spcBef>
                  <a:spcPct val="0"/>
                </a:spcBef>
              </a:pPr>
              <a:t>39</a:t>
            </a:fld>
            <a:endParaRPr lang="en-US" altLang="zh-CN"/>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spTree>
    <p:extLst>
      <p:ext uri="{BB962C8B-B14F-4D97-AF65-F5344CB8AC3E}">
        <p14:creationId xmlns:p14="http://schemas.microsoft.com/office/powerpoint/2010/main" val="18085958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293E20B9-4569-4193-817B-4F683FAEED3E}" type="slidenum">
              <a:rPr lang="en-US" altLang="zh-CN" smtClean="0"/>
              <a:pPr>
                <a:spcBef>
                  <a:spcPct val="0"/>
                </a:spcBef>
              </a:pPr>
              <a:t>40</a:t>
            </a:fld>
            <a:endParaRPr lang="en-US" altLang="zh-CN"/>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zh-CN" dirty="0"/>
          </a:p>
        </p:txBody>
      </p:sp>
    </p:spTree>
    <p:extLst>
      <p:ext uri="{BB962C8B-B14F-4D97-AF65-F5344CB8AC3E}">
        <p14:creationId xmlns:p14="http://schemas.microsoft.com/office/powerpoint/2010/main" val="22092386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8A5FFF71-A2F2-47A9-A4EC-7D9FA9B91968}" type="slidenum">
              <a:rPr lang="en-US" altLang="zh-CN" smtClean="0"/>
              <a:pPr>
                <a:spcBef>
                  <a:spcPct val="0"/>
                </a:spcBef>
              </a:pPr>
              <a:t>41</a:t>
            </a:fld>
            <a:endParaRPr lang="en-US" altLang="zh-CN"/>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spTree>
    <p:extLst>
      <p:ext uri="{BB962C8B-B14F-4D97-AF65-F5344CB8AC3E}">
        <p14:creationId xmlns:p14="http://schemas.microsoft.com/office/powerpoint/2010/main" val="23494945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F3ADB4EE-EFC9-40DF-A240-34AFB9A53769}" type="slidenum">
              <a:rPr lang="en-US" altLang="zh-CN" smtClean="0"/>
              <a:pPr>
                <a:spcBef>
                  <a:spcPct val="0"/>
                </a:spcBef>
              </a:pPr>
              <a:t>42</a:t>
            </a:fld>
            <a:endParaRPr lang="en-US" altLang="zh-CN"/>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dirty="0"/>
              <a:t>T_A</a:t>
            </a:r>
            <a:r>
              <a:rPr lang="zh-CN" altLang="en-US" dirty="0"/>
              <a:t>集合上的函数复合运算</a:t>
            </a:r>
            <a:endParaRPr lang="en-US" altLang="zh-CN" dirty="0"/>
          </a:p>
          <a:p>
            <a:r>
              <a:rPr lang="en-US" altLang="zh-CN" dirty="0"/>
              <a:t>a</a:t>
            </a:r>
            <a:r>
              <a:rPr lang="zh-CN" altLang="en-US" dirty="0"/>
              <a:t>不等于</a:t>
            </a:r>
            <a:r>
              <a:rPr lang="en-US" altLang="zh-CN" dirty="0"/>
              <a:t>0</a:t>
            </a:r>
            <a:endParaRPr lang="zh-CN" altLang="zh-CN" dirty="0"/>
          </a:p>
        </p:txBody>
      </p:sp>
    </p:spTree>
    <p:extLst>
      <p:ext uri="{BB962C8B-B14F-4D97-AF65-F5344CB8AC3E}">
        <p14:creationId xmlns:p14="http://schemas.microsoft.com/office/powerpoint/2010/main" val="33292617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DFFC2A2B-8EF0-4FAD-920C-279DE7A168C8}" type="slidenum">
              <a:rPr lang="en-US" altLang="zh-CN" smtClean="0"/>
              <a:pPr>
                <a:spcBef>
                  <a:spcPct val="0"/>
                </a:spcBef>
              </a:pPr>
              <a:t>43</a:t>
            </a:fld>
            <a:endParaRPr lang="en-US" altLang="zh-CN"/>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spTree>
    <p:extLst>
      <p:ext uri="{BB962C8B-B14F-4D97-AF65-F5344CB8AC3E}">
        <p14:creationId xmlns:p14="http://schemas.microsoft.com/office/powerpoint/2010/main" val="395986651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4C0F6707-B715-4381-9552-965F1FD2DD95}" type="slidenum">
              <a:rPr lang="en-US" altLang="zh-CN" smtClean="0"/>
              <a:pPr>
                <a:spcBef>
                  <a:spcPct val="0"/>
                </a:spcBef>
              </a:pPr>
              <a:t>45</a:t>
            </a:fld>
            <a:endParaRPr lang="en-US" altLang="zh-CN"/>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a:t>（</a:t>
            </a:r>
            <a:r>
              <a:rPr lang="en-US" altLang="zh-CN" dirty="0"/>
              <a:t>1</a:t>
            </a:r>
            <a:r>
              <a:rPr lang="zh-CN" altLang="en-US" dirty="0"/>
              <a:t>）逆元唯一性（</a:t>
            </a:r>
            <a:r>
              <a:rPr lang="en-US" altLang="zh-CN" dirty="0"/>
              <a:t>2</a:t>
            </a:r>
            <a:r>
              <a:rPr lang="zh-CN" altLang="en-US" dirty="0"/>
              <a:t>）同时乘以</a:t>
            </a:r>
            <a:r>
              <a:rPr lang="en-US" altLang="zh-CN" dirty="0"/>
              <a:t>ab</a:t>
            </a:r>
          </a:p>
          <a:p>
            <a:r>
              <a:rPr lang="zh-CN" altLang="en-US" dirty="0"/>
              <a:t>（</a:t>
            </a:r>
            <a:r>
              <a:rPr lang="en-US" altLang="zh-CN" dirty="0"/>
              <a:t>3</a:t>
            </a:r>
            <a:r>
              <a:rPr lang="zh-CN" altLang="en-US" dirty="0"/>
              <a:t>）和（</a:t>
            </a:r>
            <a:r>
              <a:rPr lang="en-US" altLang="zh-CN" dirty="0"/>
              <a:t>4</a:t>
            </a:r>
            <a:r>
              <a:rPr lang="zh-CN" altLang="en-US" dirty="0"/>
              <a:t>）分别左乘和右乘</a:t>
            </a:r>
            <a:r>
              <a:rPr lang="en-US" altLang="zh-CN" dirty="0"/>
              <a:t>a</a:t>
            </a:r>
            <a:r>
              <a:rPr lang="zh-CN" altLang="en-US" dirty="0"/>
              <a:t>逆</a:t>
            </a:r>
            <a:endParaRPr lang="en-US" altLang="zh-CN" dirty="0"/>
          </a:p>
          <a:p>
            <a:r>
              <a:rPr lang="zh-CN" altLang="en-US" dirty="0"/>
              <a:t>（</a:t>
            </a:r>
            <a:r>
              <a:rPr lang="en-US" altLang="zh-CN" dirty="0"/>
              <a:t>5</a:t>
            </a:r>
            <a:r>
              <a:rPr lang="zh-CN" altLang="en-US" dirty="0"/>
              <a:t>）半群且满足条件，则为群（证明见附录）</a:t>
            </a:r>
            <a:endParaRPr lang="en-US" altLang="zh-CN" dirty="0"/>
          </a:p>
          <a:p>
            <a:r>
              <a:rPr lang="zh-CN" altLang="en-US" dirty="0"/>
              <a:t>两行一样意味着</a:t>
            </a:r>
            <a:r>
              <a:rPr lang="en-US" altLang="zh-CN" dirty="0"/>
              <a:t>ax=</a:t>
            </a:r>
            <a:r>
              <a:rPr lang="en-US" altLang="zh-CN" dirty="0" err="1"/>
              <a:t>a’x</a:t>
            </a:r>
            <a:r>
              <a:rPr lang="zh-CN" altLang="en-US" dirty="0"/>
              <a:t>，消去律必有</a:t>
            </a:r>
            <a:r>
              <a:rPr lang="en-US" altLang="zh-CN" dirty="0"/>
              <a:t>a=a’</a:t>
            </a:r>
          </a:p>
        </p:txBody>
      </p:sp>
    </p:spTree>
    <p:extLst>
      <p:ext uri="{BB962C8B-B14F-4D97-AF65-F5344CB8AC3E}">
        <p14:creationId xmlns:p14="http://schemas.microsoft.com/office/powerpoint/2010/main" val="258593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0EC67DE9-497E-49F7-9A6F-6F1AA33ED06A}" type="slidenum">
              <a:rPr lang="en-US" altLang="zh-CN" smtClean="0">
                <a:latin typeface="Times New Roman" pitchFamily="18" charset="0"/>
              </a:rPr>
              <a:pPr eaLnBrk="1" hangingPunct="1"/>
              <a:t>6</a:t>
            </a:fld>
            <a:endParaRPr lang="en-US" altLang="zh-CN">
              <a:latin typeface="Times New Roman" pitchFamily="18"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118285260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E9FCE341-D732-4DB5-8E1D-F86580A00D5F}" type="slidenum">
              <a:rPr lang="en-US" altLang="zh-CN" smtClean="0"/>
              <a:pPr>
                <a:spcBef>
                  <a:spcPct val="0"/>
                </a:spcBef>
              </a:pPr>
              <a:t>46</a:t>
            </a:fld>
            <a:endParaRPr lang="en-US" altLang="zh-CN"/>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dirty="0"/>
          </a:p>
        </p:txBody>
      </p:sp>
    </p:spTree>
    <p:extLst>
      <p:ext uri="{BB962C8B-B14F-4D97-AF65-F5344CB8AC3E}">
        <p14:creationId xmlns:p14="http://schemas.microsoft.com/office/powerpoint/2010/main" val="3992470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a:ln/>
        </p:spPr>
      </p:sp>
      <p:sp>
        <p:nvSpPr>
          <p:cNvPr id="4813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a:t>性质</a:t>
            </a:r>
            <a:r>
              <a:rPr lang="en-US" altLang="zh-CN" dirty="0"/>
              <a:t>1</a:t>
            </a:r>
            <a:r>
              <a:rPr lang="zh-CN" altLang="en-US" dirty="0"/>
              <a:t>：</a:t>
            </a:r>
            <a:r>
              <a:rPr lang="en-US" altLang="zh-CN" dirty="0"/>
              <a:t>a,a^2,a^3,…, </a:t>
            </a:r>
            <a:r>
              <a:rPr lang="zh-CN" altLang="en-US" dirty="0"/>
              <a:t>总有</a:t>
            </a:r>
            <a:r>
              <a:rPr lang="en-US" altLang="zh-CN" dirty="0" err="1"/>
              <a:t>a^i</a:t>
            </a:r>
            <a:r>
              <a:rPr lang="en-US" altLang="zh-CN" dirty="0"/>
              <a:t>=</a:t>
            </a:r>
            <a:r>
              <a:rPr lang="en-US" altLang="zh-CN" dirty="0" err="1"/>
              <a:t>a^j</a:t>
            </a:r>
            <a:r>
              <a:rPr lang="en-US" altLang="zh-CN" dirty="0"/>
              <a:t>, </a:t>
            </a:r>
            <a:r>
              <a:rPr lang="zh-CN" altLang="en-US" dirty="0"/>
              <a:t>于是</a:t>
            </a:r>
            <a:r>
              <a:rPr lang="en-US" altLang="zh-CN" dirty="0"/>
              <a:t>a^{j-</a:t>
            </a:r>
            <a:r>
              <a:rPr lang="en-US" altLang="zh-CN" dirty="0" err="1"/>
              <a:t>i</a:t>
            </a:r>
            <a:r>
              <a:rPr lang="en-US" altLang="zh-CN" dirty="0"/>
              <a:t>}=e</a:t>
            </a:r>
          </a:p>
          <a:p>
            <a:r>
              <a:rPr lang="zh-CN" altLang="en-US" dirty="0"/>
              <a:t>性质</a:t>
            </a:r>
            <a:r>
              <a:rPr lang="en-US" altLang="zh-CN" dirty="0"/>
              <a:t>2</a:t>
            </a:r>
            <a:r>
              <a:rPr lang="zh-CN" altLang="en-US" dirty="0"/>
              <a:t>：</a:t>
            </a:r>
            <a:r>
              <a:rPr lang="en-US" altLang="zh-CN" dirty="0"/>
              <a:t>e=e^{-1}</a:t>
            </a:r>
            <a:r>
              <a:rPr lang="zh-CN" altLang="en-US" dirty="0"/>
              <a:t>，后面有证明</a:t>
            </a:r>
            <a:endParaRPr lang="en-US" altLang="zh-CN" dirty="0"/>
          </a:p>
          <a:p>
            <a:r>
              <a:rPr lang="zh-CN" altLang="en-US" dirty="0"/>
              <a:t>性质</a:t>
            </a:r>
            <a:r>
              <a:rPr lang="en-US" altLang="zh-CN" dirty="0"/>
              <a:t>3</a:t>
            </a:r>
            <a:r>
              <a:rPr lang="zh-CN" altLang="en-US" dirty="0"/>
              <a:t>：</a:t>
            </a:r>
            <a:r>
              <a:rPr lang="en-US" altLang="zh-CN" dirty="0"/>
              <a:t>a^2=e</a:t>
            </a:r>
            <a:r>
              <a:rPr lang="zh-CN" altLang="en-US" dirty="0"/>
              <a:t>充要条件</a:t>
            </a:r>
            <a:r>
              <a:rPr lang="en-US" altLang="zh-CN" dirty="0"/>
              <a:t>a=a^{-1}</a:t>
            </a:r>
            <a:r>
              <a:rPr lang="zh-CN" altLang="en-US" dirty="0"/>
              <a:t>。大于</a:t>
            </a:r>
            <a:r>
              <a:rPr lang="en-US" altLang="zh-CN" dirty="0"/>
              <a:t>2</a:t>
            </a:r>
            <a:r>
              <a:rPr lang="zh-CN" altLang="en-US" dirty="0"/>
              <a:t>阶元素</a:t>
            </a:r>
            <a:r>
              <a:rPr lang="en-US" altLang="zh-CN" dirty="0"/>
              <a:t>a</a:t>
            </a:r>
            <a:r>
              <a:rPr lang="zh-CN" altLang="en-US" dirty="0"/>
              <a:t>一定不等于</a:t>
            </a:r>
            <a:r>
              <a:rPr lang="en-US" altLang="zh-CN" dirty="0"/>
              <a:t>a^{-1}</a:t>
            </a:r>
            <a:r>
              <a:rPr lang="zh-CN" altLang="en-US" dirty="0"/>
              <a:t>。</a:t>
            </a:r>
            <a:endParaRPr lang="en-US" altLang="zh-CN" dirty="0"/>
          </a:p>
          <a:p>
            <a:r>
              <a:rPr lang="zh-CN" altLang="en-US" dirty="0"/>
              <a:t>性质</a:t>
            </a:r>
            <a:r>
              <a:rPr lang="en-US" altLang="zh-CN" dirty="0"/>
              <a:t>4</a:t>
            </a:r>
            <a:r>
              <a:rPr lang="zh-CN" altLang="en-US" dirty="0"/>
              <a:t>：性质</a:t>
            </a:r>
            <a:r>
              <a:rPr lang="en-US" altLang="zh-CN" dirty="0"/>
              <a:t>3</a:t>
            </a:r>
            <a:r>
              <a:rPr lang="zh-CN" altLang="en-US" dirty="0"/>
              <a:t>的推论</a:t>
            </a:r>
            <a:endParaRPr lang="en-US" altLang="zh-CN" dirty="0"/>
          </a:p>
          <a:p>
            <a:r>
              <a:rPr lang="zh-CN" altLang="en-US" dirty="0"/>
              <a:t>整数加群既有有限阶元、又有无限阶元</a:t>
            </a:r>
          </a:p>
        </p:txBody>
      </p:sp>
      <p:sp>
        <p:nvSpPr>
          <p:cNvPr id="4813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9C642E8-CC1E-48D7-89C6-05B123246441}" type="slidenum">
              <a:rPr lang="en-US" altLang="zh-CN" smtClean="0">
                <a:latin typeface="Times New Roman" panose="02020603050405020304" pitchFamily="18" charset="0"/>
              </a:rPr>
              <a:pPr/>
              <a:t>47</a:t>
            </a:fld>
            <a:endParaRPr lang="en-US" altLang="zh-CN">
              <a:latin typeface="Times New Roman" panose="02020603050405020304" pitchFamily="18" charset="0"/>
            </a:endParaRPr>
          </a:p>
        </p:txBody>
      </p:sp>
    </p:spTree>
    <p:extLst>
      <p:ext uri="{BB962C8B-B14F-4D97-AF65-F5344CB8AC3E}">
        <p14:creationId xmlns:p14="http://schemas.microsoft.com/office/powerpoint/2010/main" val="32707637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ahoma" panose="020B0604030504040204" pitchFamily="34" charset="0"/>
                <a:ea typeface="宋体" panose="02010600030101010101" pitchFamily="2" charset="-122"/>
              </a:defRPr>
            </a:lvl1pPr>
            <a:lvl2pPr marL="742950" indent="-285750">
              <a:spcBef>
                <a:spcPct val="30000"/>
              </a:spcBef>
              <a:defRPr sz="1200">
                <a:solidFill>
                  <a:schemeClr val="tx1"/>
                </a:solidFill>
                <a:latin typeface="Tahoma" panose="020B0604030504040204" pitchFamily="34" charset="0"/>
                <a:ea typeface="宋体" panose="02010600030101010101" pitchFamily="2" charset="-122"/>
              </a:defRPr>
            </a:lvl2pPr>
            <a:lvl3pPr marL="1143000" indent="-228600">
              <a:spcBef>
                <a:spcPct val="30000"/>
              </a:spcBef>
              <a:defRPr sz="1200">
                <a:solidFill>
                  <a:schemeClr val="tx1"/>
                </a:solidFill>
                <a:latin typeface="Tahoma" panose="020B0604030504040204" pitchFamily="34" charset="0"/>
                <a:ea typeface="宋体" panose="02010600030101010101" pitchFamily="2" charset="-122"/>
              </a:defRPr>
            </a:lvl3pPr>
            <a:lvl4pPr marL="1600200" indent="-228600">
              <a:spcBef>
                <a:spcPct val="30000"/>
              </a:spcBef>
              <a:defRPr sz="1200">
                <a:solidFill>
                  <a:schemeClr val="tx1"/>
                </a:solidFill>
                <a:latin typeface="Tahoma" panose="020B0604030504040204" pitchFamily="34" charset="0"/>
                <a:ea typeface="宋体" panose="02010600030101010101" pitchFamily="2" charset="-122"/>
              </a:defRPr>
            </a:lvl4pPr>
            <a:lvl5pPr marL="2057400" indent="-228600">
              <a:spcBef>
                <a:spcPct val="30000"/>
              </a:spcBef>
              <a:defRPr sz="12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9pPr>
          </a:lstStyle>
          <a:p>
            <a:pPr>
              <a:spcBef>
                <a:spcPct val="0"/>
              </a:spcBef>
            </a:pPr>
            <a:fld id="{9A3597B8-7AE7-40D2-AB5E-28B4A649C81E}" type="slidenum">
              <a:rPr lang="en-US" altLang="zh-CN">
                <a:latin typeface="Times New Roman" panose="02020603050405020304" pitchFamily="18" charset="0"/>
              </a:rPr>
              <a:pPr>
                <a:spcBef>
                  <a:spcPct val="0"/>
                </a:spcBef>
              </a:pPr>
              <a:t>48</a:t>
            </a:fld>
            <a:endParaRPr lang="en-US" altLang="zh-CN">
              <a:latin typeface="Times New Roman" panose="02020603050405020304" pitchFamily="18"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14909133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ahoma" panose="020B0604030504040204" pitchFamily="34" charset="0"/>
                <a:ea typeface="宋体" panose="02010600030101010101" pitchFamily="2" charset="-122"/>
              </a:defRPr>
            </a:lvl1pPr>
            <a:lvl2pPr marL="742950" indent="-285750">
              <a:spcBef>
                <a:spcPct val="30000"/>
              </a:spcBef>
              <a:defRPr sz="1200">
                <a:solidFill>
                  <a:schemeClr val="tx1"/>
                </a:solidFill>
                <a:latin typeface="Tahoma" panose="020B0604030504040204" pitchFamily="34" charset="0"/>
                <a:ea typeface="宋体" panose="02010600030101010101" pitchFamily="2" charset="-122"/>
              </a:defRPr>
            </a:lvl2pPr>
            <a:lvl3pPr marL="1143000" indent="-228600">
              <a:spcBef>
                <a:spcPct val="30000"/>
              </a:spcBef>
              <a:defRPr sz="1200">
                <a:solidFill>
                  <a:schemeClr val="tx1"/>
                </a:solidFill>
                <a:latin typeface="Tahoma" panose="020B0604030504040204" pitchFamily="34" charset="0"/>
                <a:ea typeface="宋体" panose="02010600030101010101" pitchFamily="2" charset="-122"/>
              </a:defRPr>
            </a:lvl3pPr>
            <a:lvl4pPr marL="1600200" indent="-228600">
              <a:spcBef>
                <a:spcPct val="30000"/>
              </a:spcBef>
              <a:defRPr sz="1200">
                <a:solidFill>
                  <a:schemeClr val="tx1"/>
                </a:solidFill>
                <a:latin typeface="Tahoma" panose="020B0604030504040204" pitchFamily="34" charset="0"/>
                <a:ea typeface="宋体" panose="02010600030101010101" pitchFamily="2" charset="-122"/>
              </a:defRPr>
            </a:lvl4pPr>
            <a:lvl5pPr marL="2057400" indent="-228600">
              <a:spcBef>
                <a:spcPct val="30000"/>
              </a:spcBef>
              <a:defRPr sz="12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9pPr>
          </a:lstStyle>
          <a:p>
            <a:pPr>
              <a:spcBef>
                <a:spcPct val="0"/>
              </a:spcBef>
            </a:pPr>
            <a:fld id="{15D05E14-BF63-43AF-961B-7942B645E14E}" type="slidenum">
              <a:rPr lang="en-US" altLang="zh-CN">
                <a:latin typeface="Times New Roman" panose="02020603050405020304" pitchFamily="18" charset="0"/>
              </a:rPr>
              <a:pPr>
                <a:spcBef>
                  <a:spcPct val="0"/>
                </a:spcBef>
              </a:pPr>
              <a:t>49</a:t>
            </a:fld>
            <a:endParaRPr lang="en-US" altLang="zh-CN">
              <a:latin typeface="Times New Roman" panose="02020603050405020304" pitchFamily="18"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zh-CN" altLang="zh-CN" dirty="0"/>
          </a:p>
        </p:txBody>
      </p:sp>
    </p:spTree>
    <p:extLst>
      <p:ext uri="{BB962C8B-B14F-4D97-AF65-F5344CB8AC3E}">
        <p14:creationId xmlns:p14="http://schemas.microsoft.com/office/powerpoint/2010/main" val="38154164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ahoma" panose="020B0604030504040204" pitchFamily="34" charset="0"/>
                <a:ea typeface="宋体" panose="02010600030101010101" pitchFamily="2" charset="-122"/>
              </a:defRPr>
            </a:lvl1pPr>
            <a:lvl2pPr marL="742950" indent="-285750">
              <a:spcBef>
                <a:spcPct val="30000"/>
              </a:spcBef>
              <a:defRPr sz="1200">
                <a:solidFill>
                  <a:schemeClr val="tx1"/>
                </a:solidFill>
                <a:latin typeface="Tahoma" panose="020B0604030504040204" pitchFamily="34" charset="0"/>
                <a:ea typeface="宋体" panose="02010600030101010101" pitchFamily="2" charset="-122"/>
              </a:defRPr>
            </a:lvl2pPr>
            <a:lvl3pPr marL="1143000" indent="-228600">
              <a:spcBef>
                <a:spcPct val="30000"/>
              </a:spcBef>
              <a:defRPr sz="1200">
                <a:solidFill>
                  <a:schemeClr val="tx1"/>
                </a:solidFill>
                <a:latin typeface="Tahoma" panose="020B0604030504040204" pitchFamily="34" charset="0"/>
                <a:ea typeface="宋体" panose="02010600030101010101" pitchFamily="2" charset="-122"/>
              </a:defRPr>
            </a:lvl3pPr>
            <a:lvl4pPr marL="1600200" indent="-228600">
              <a:spcBef>
                <a:spcPct val="30000"/>
              </a:spcBef>
              <a:defRPr sz="1200">
                <a:solidFill>
                  <a:schemeClr val="tx1"/>
                </a:solidFill>
                <a:latin typeface="Tahoma" panose="020B0604030504040204" pitchFamily="34" charset="0"/>
                <a:ea typeface="宋体" panose="02010600030101010101" pitchFamily="2" charset="-122"/>
              </a:defRPr>
            </a:lvl4pPr>
            <a:lvl5pPr marL="2057400" indent="-228600">
              <a:spcBef>
                <a:spcPct val="30000"/>
              </a:spcBef>
              <a:defRPr sz="12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9pPr>
          </a:lstStyle>
          <a:p>
            <a:pPr>
              <a:spcBef>
                <a:spcPct val="0"/>
              </a:spcBef>
            </a:pPr>
            <a:fld id="{D7F1EE59-F99F-480C-9AA7-14C64234F90C}" type="slidenum">
              <a:rPr lang="en-US" altLang="zh-CN">
                <a:latin typeface="Times New Roman" panose="02020603050405020304" pitchFamily="18" charset="0"/>
              </a:rPr>
              <a:pPr>
                <a:spcBef>
                  <a:spcPct val="0"/>
                </a:spcBef>
              </a:pPr>
              <a:t>50</a:t>
            </a:fld>
            <a:endParaRPr lang="en-US" altLang="zh-CN">
              <a:latin typeface="Times New Roman" panose="02020603050405020304" pitchFamily="18"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728883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ahoma" panose="020B0604030504040204" pitchFamily="34" charset="0"/>
                <a:ea typeface="宋体" panose="02010600030101010101" pitchFamily="2" charset="-122"/>
              </a:defRPr>
            </a:lvl1pPr>
            <a:lvl2pPr marL="742950" indent="-285750">
              <a:spcBef>
                <a:spcPct val="30000"/>
              </a:spcBef>
              <a:defRPr sz="1200">
                <a:solidFill>
                  <a:schemeClr val="tx1"/>
                </a:solidFill>
                <a:latin typeface="Tahoma" panose="020B0604030504040204" pitchFamily="34" charset="0"/>
                <a:ea typeface="宋体" panose="02010600030101010101" pitchFamily="2" charset="-122"/>
              </a:defRPr>
            </a:lvl2pPr>
            <a:lvl3pPr marL="1143000" indent="-228600">
              <a:spcBef>
                <a:spcPct val="30000"/>
              </a:spcBef>
              <a:defRPr sz="1200">
                <a:solidFill>
                  <a:schemeClr val="tx1"/>
                </a:solidFill>
                <a:latin typeface="Tahoma" panose="020B0604030504040204" pitchFamily="34" charset="0"/>
                <a:ea typeface="宋体" panose="02010600030101010101" pitchFamily="2" charset="-122"/>
              </a:defRPr>
            </a:lvl3pPr>
            <a:lvl4pPr marL="1600200" indent="-228600">
              <a:spcBef>
                <a:spcPct val="30000"/>
              </a:spcBef>
              <a:defRPr sz="1200">
                <a:solidFill>
                  <a:schemeClr val="tx1"/>
                </a:solidFill>
                <a:latin typeface="Tahoma" panose="020B0604030504040204" pitchFamily="34" charset="0"/>
                <a:ea typeface="宋体" panose="02010600030101010101" pitchFamily="2" charset="-122"/>
              </a:defRPr>
            </a:lvl4pPr>
            <a:lvl5pPr marL="2057400" indent="-228600">
              <a:spcBef>
                <a:spcPct val="30000"/>
              </a:spcBef>
              <a:defRPr sz="12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ahoma" panose="020B0604030504040204" pitchFamily="34" charset="0"/>
                <a:ea typeface="宋体" panose="02010600030101010101" pitchFamily="2" charset="-122"/>
              </a:defRPr>
            </a:lvl9pPr>
          </a:lstStyle>
          <a:p>
            <a:pPr>
              <a:spcBef>
                <a:spcPct val="0"/>
              </a:spcBef>
            </a:pPr>
            <a:fld id="{FD55E2AE-20AA-4953-8408-3BA05E131FEE}" type="slidenum">
              <a:rPr lang="en-US" altLang="zh-CN">
                <a:latin typeface="Times New Roman" panose="02020603050405020304" pitchFamily="18" charset="0"/>
              </a:rPr>
              <a:pPr>
                <a:spcBef>
                  <a:spcPct val="0"/>
                </a:spcBef>
              </a:pPr>
              <a:t>51</a:t>
            </a:fld>
            <a:endParaRPr lang="en-US" altLang="zh-CN">
              <a:latin typeface="Times New Roman" panose="02020603050405020304" pitchFamily="18"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zh-CN" altLang="zh-CN" dirty="0"/>
          </a:p>
        </p:txBody>
      </p:sp>
    </p:spTree>
    <p:extLst>
      <p:ext uri="{BB962C8B-B14F-4D97-AF65-F5344CB8AC3E}">
        <p14:creationId xmlns:p14="http://schemas.microsoft.com/office/powerpoint/2010/main" val="26881890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EBF4A0C9-F72B-401E-953E-8AED226B7481}" type="slidenum">
              <a:rPr lang="en-US" altLang="zh-CN" smtClean="0"/>
              <a:pPr>
                <a:spcBef>
                  <a:spcPct val="0"/>
                </a:spcBef>
              </a:pPr>
              <a:t>52</a:t>
            </a:fld>
            <a:endParaRPr lang="en-US" altLang="zh-CN"/>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spTree>
    <p:extLst>
      <p:ext uri="{BB962C8B-B14F-4D97-AF65-F5344CB8AC3E}">
        <p14:creationId xmlns:p14="http://schemas.microsoft.com/office/powerpoint/2010/main" val="28693710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A214A9FE-FF04-4FD9-B9F9-A78BC2115B75}" type="slidenum">
              <a:rPr lang="en-US" altLang="zh-CN" smtClean="0"/>
              <a:pPr>
                <a:spcBef>
                  <a:spcPct val="0"/>
                </a:spcBef>
              </a:pPr>
              <a:t>53</a:t>
            </a:fld>
            <a:endParaRPr lang="en-US" altLang="zh-CN"/>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spTree>
    <p:extLst>
      <p:ext uri="{BB962C8B-B14F-4D97-AF65-F5344CB8AC3E}">
        <p14:creationId xmlns:p14="http://schemas.microsoft.com/office/powerpoint/2010/main" val="36516105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EFFB493A-F6E9-40A2-B1FA-DDFD8066A4DA}" type="slidenum">
              <a:rPr lang="en-US" altLang="zh-CN" smtClean="0"/>
              <a:pPr>
                <a:spcBef>
                  <a:spcPct val="0"/>
                </a:spcBef>
              </a:pPr>
              <a:t>54</a:t>
            </a:fld>
            <a:endParaRPr lang="en-US" altLang="zh-CN"/>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dirty="0"/>
              <a:t>ab=e</a:t>
            </a:r>
            <a:r>
              <a:rPr lang="zh-CN" altLang="en-US" dirty="0"/>
              <a:t>与</a:t>
            </a:r>
            <a:r>
              <a:rPr lang="en-US" altLang="zh-CN" baseline="0" dirty="0"/>
              <a:t>a^2=e</a:t>
            </a:r>
            <a:r>
              <a:rPr lang="zh-CN" altLang="en-US" baseline="0" dirty="0"/>
              <a:t>矛盾</a:t>
            </a:r>
            <a:r>
              <a:rPr lang="zh-CN" altLang="en-US" dirty="0"/>
              <a:t>，</a:t>
            </a:r>
            <a:r>
              <a:rPr lang="en-US" altLang="zh-CN" dirty="0"/>
              <a:t>ab</a:t>
            </a:r>
            <a:r>
              <a:rPr lang="zh-CN" altLang="en-US" dirty="0"/>
              <a:t>只能等于</a:t>
            </a:r>
            <a:r>
              <a:rPr lang="en-US" altLang="zh-CN" dirty="0"/>
              <a:t>a^2</a:t>
            </a:r>
            <a:r>
              <a:rPr lang="zh-CN" altLang="en-US" dirty="0"/>
              <a:t>，则</a:t>
            </a:r>
            <a:r>
              <a:rPr lang="en-US" altLang="zh-CN" dirty="0"/>
              <a:t>a=b </a:t>
            </a:r>
            <a:r>
              <a:rPr lang="zh-CN" altLang="en-US" dirty="0"/>
              <a:t>矛盾</a:t>
            </a:r>
            <a:endParaRPr lang="zh-CN" altLang="zh-CN" dirty="0"/>
          </a:p>
        </p:txBody>
      </p:sp>
    </p:spTree>
    <p:extLst>
      <p:ext uri="{BB962C8B-B14F-4D97-AF65-F5344CB8AC3E}">
        <p14:creationId xmlns:p14="http://schemas.microsoft.com/office/powerpoint/2010/main" val="30119410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308F9EAC-C04C-4B40-8260-8D863D9CFEB5}" type="slidenum">
              <a:rPr lang="en-US" altLang="zh-CN" smtClean="0"/>
              <a:pPr>
                <a:spcBef>
                  <a:spcPct val="0"/>
                </a:spcBef>
              </a:pPr>
              <a:t>55</a:t>
            </a:fld>
            <a:endParaRPr lang="en-US" altLang="zh-CN"/>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spTree>
    <p:extLst>
      <p:ext uri="{BB962C8B-B14F-4D97-AF65-F5344CB8AC3E}">
        <p14:creationId xmlns:p14="http://schemas.microsoft.com/office/powerpoint/2010/main" val="1255319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732BFE83-104A-44E2-B90F-CA16997879DC}" type="slidenum">
              <a:rPr lang="en-US" altLang="zh-CN" smtClean="0">
                <a:latin typeface="Times New Roman" pitchFamily="18" charset="0"/>
              </a:rPr>
              <a:pPr eaLnBrk="1" hangingPunct="1"/>
              <a:t>7</a:t>
            </a:fld>
            <a:endParaRPr lang="en-US" altLang="zh-CN">
              <a:latin typeface="Times New Roman" pitchFamily="18"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dirty="0"/>
              <a:t>封闭的一元运算：整数集合上的相反数、非零实数集合上的倒数</a:t>
            </a:r>
            <a:endParaRPr lang="zh-CN" altLang="zh-CN" dirty="0"/>
          </a:p>
        </p:txBody>
      </p:sp>
    </p:spTree>
    <p:extLst>
      <p:ext uri="{BB962C8B-B14F-4D97-AF65-F5344CB8AC3E}">
        <p14:creationId xmlns:p14="http://schemas.microsoft.com/office/powerpoint/2010/main" val="77541834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dirty="0">
                <a:latin typeface="Book Antiqua" pitchFamily="18" charset="0"/>
              </a:rPr>
              <a:t>如需要上述</a:t>
            </a:r>
            <a:r>
              <a:rPr lang="zh-CN" altLang="en-US" dirty="0">
                <a:latin typeface="Book Antiqua" pitchFamily="18" charset="0"/>
              </a:rPr>
              <a:t>教材</a:t>
            </a:r>
            <a:r>
              <a:rPr lang="zh-CN" altLang="en-US" sz="1200" dirty="0">
                <a:latin typeface="Book Antiqua" pitchFamily="18" charset="0"/>
              </a:rPr>
              <a:t>中格、布尔代数和群论部分</a:t>
            </a:r>
            <a:r>
              <a:rPr lang="zh-CN" altLang="en-US" dirty="0">
                <a:latin typeface="Book Antiqua" pitchFamily="18" charset="0"/>
              </a:rPr>
              <a:t>的扫描文件，在群里与助教或者老师联系</a:t>
            </a:r>
            <a:endParaRPr lang="en-US" altLang="zh-CN" dirty="0">
              <a:latin typeface="Book Antiqua"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latin typeface="Book Antiqua" pitchFamily="18" charset="0"/>
              </a:rPr>
              <a:t>请注意保护原作者知识产权</a:t>
            </a:r>
            <a:endParaRPr lang="en-US" altLang="zh-CN" sz="1200" dirty="0">
              <a:latin typeface="Book Antiqua" pitchFamily="18" charset="0"/>
            </a:endParaRPr>
          </a:p>
          <a:p>
            <a:endParaRPr lang="zh-CN" altLang="en-US" dirty="0"/>
          </a:p>
        </p:txBody>
      </p:sp>
      <p:sp>
        <p:nvSpPr>
          <p:cNvPr id="4" name="灯片编号占位符 3"/>
          <p:cNvSpPr>
            <a:spLocks noGrp="1"/>
          </p:cNvSpPr>
          <p:nvPr>
            <p:ph type="sldNum" sz="quarter" idx="10"/>
          </p:nvPr>
        </p:nvSpPr>
        <p:spPr/>
        <p:txBody>
          <a:bodyPr/>
          <a:lstStyle/>
          <a:p>
            <a:fld id="{D4DBAD87-EF2F-4BFD-AECF-91C042F961D4}" type="slidenum">
              <a:rPr lang="en-US" altLang="zh-CN" smtClean="0"/>
              <a:pPr/>
              <a:t>57</a:t>
            </a:fld>
            <a:endParaRPr lang="en-US" altLang="zh-CN"/>
          </a:p>
        </p:txBody>
      </p:sp>
    </p:spTree>
    <p:extLst>
      <p:ext uri="{BB962C8B-B14F-4D97-AF65-F5344CB8AC3E}">
        <p14:creationId xmlns:p14="http://schemas.microsoft.com/office/powerpoint/2010/main" val="19384918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8B7A5A30-AE59-47BF-860A-4404FB8F9871}" type="slidenum">
              <a:rPr lang="en-US" altLang="zh-CN" smtClean="0"/>
              <a:pPr>
                <a:spcBef>
                  <a:spcPct val="0"/>
                </a:spcBef>
              </a:pPr>
              <a:t>59</a:t>
            </a:fld>
            <a:endParaRPr lang="en-US" altLang="zh-CN"/>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a:p>
        </p:txBody>
      </p:sp>
    </p:spTree>
    <p:extLst>
      <p:ext uri="{BB962C8B-B14F-4D97-AF65-F5344CB8AC3E}">
        <p14:creationId xmlns:p14="http://schemas.microsoft.com/office/powerpoint/2010/main" val="193932014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CBA8FCD7-546C-46BC-9AD7-E17CA60CAFBB}" type="slidenum">
              <a:rPr lang="en-US" altLang="zh-CN" smtClean="0"/>
              <a:pPr>
                <a:spcBef>
                  <a:spcPct val="0"/>
                </a:spcBef>
              </a:pPr>
              <a:t>60</a:t>
            </a:fld>
            <a:endParaRPr lang="en-US" altLang="zh-CN"/>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eaLnBrk="1" hangingPunct="1">
              <a:spcBef>
                <a:spcPts val="600"/>
              </a:spcBef>
              <a:spcAft>
                <a:spcPts val="600"/>
              </a:spcAft>
              <a:buFont typeface="Wingdings" panose="05000000000000000000" pitchFamily="2" charset="2"/>
              <a:buNone/>
            </a:pPr>
            <a:endParaRPr lang="zh-CN" altLang="en-US" dirty="0">
              <a:cs typeface="Times New Roman" panose="02020603050405020304" pitchFamily="18" charset="0"/>
            </a:endParaRPr>
          </a:p>
        </p:txBody>
      </p:sp>
    </p:spTree>
    <p:extLst>
      <p:ext uri="{BB962C8B-B14F-4D97-AF65-F5344CB8AC3E}">
        <p14:creationId xmlns:p14="http://schemas.microsoft.com/office/powerpoint/2010/main" val="314081360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3FF4F5CD-8FB2-4C31-AE04-C9E49076E9F3}" type="slidenum">
              <a:rPr lang="en-US" altLang="zh-CN" smtClean="0"/>
              <a:pPr>
                <a:spcBef>
                  <a:spcPct val="0"/>
                </a:spcBef>
              </a:pPr>
              <a:t>61</a:t>
            </a:fld>
            <a:endParaRPr lang="en-US" altLang="zh-CN"/>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eaLnBrk="1" hangingPunct="1">
              <a:spcBef>
                <a:spcPts val="600"/>
              </a:spcBef>
              <a:spcAft>
                <a:spcPts val="600"/>
              </a:spcAft>
              <a:buFont typeface="Wingdings" panose="05000000000000000000" pitchFamily="2" charset="2"/>
              <a:buNone/>
            </a:pPr>
            <a:endParaRPr lang="zh-CN" altLang="en-US" dirty="0">
              <a:cs typeface="Times New Roman" panose="02020603050405020304" pitchFamily="18" charset="0"/>
            </a:endParaRPr>
          </a:p>
        </p:txBody>
      </p:sp>
    </p:spTree>
    <p:extLst>
      <p:ext uri="{BB962C8B-B14F-4D97-AF65-F5344CB8AC3E}">
        <p14:creationId xmlns:p14="http://schemas.microsoft.com/office/powerpoint/2010/main" val="7017428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6E646494-A2B5-4A7E-9B03-842A47B3E01F}" type="slidenum">
              <a:rPr lang="en-US" altLang="zh-CN" smtClean="0"/>
              <a:pPr>
                <a:spcBef>
                  <a:spcPct val="0"/>
                </a:spcBef>
              </a:pPr>
              <a:t>62</a:t>
            </a:fld>
            <a:endParaRPr lang="en-US" altLang="zh-CN"/>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eaLnBrk="1" hangingPunct="1">
              <a:spcBef>
                <a:spcPts val="600"/>
              </a:spcBef>
              <a:spcAft>
                <a:spcPts val="600"/>
              </a:spcAft>
              <a:buFont typeface="Wingdings" panose="05000000000000000000" pitchFamily="2" charset="2"/>
              <a:buNone/>
            </a:pPr>
            <a:endParaRPr lang="zh-CN" altLang="en-US" dirty="0">
              <a:cs typeface="Times New Roman" panose="02020603050405020304" pitchFamily="18" charset="0"/>
            </a:endParaRPr>
          </a:p>
        </p:txBody>
      </p:sp>
    </p:spTree>
    <p:extLst>
      <p:ext uri="{BB962C8B-B14F-4D97-AF65-F5344CB8AC3E}">
        <p14:creationId xmlns:p14="http://schemas.microsoft.com/office/powerpoint/2010/main" val="138654982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03776EEB-CD90-48F4-B77E-9BC1CABBF056}" type="slidenum">
              <a:rPr lang="en-US" altLang="zh-CN" smtClean="0"/>
              <a:pPr>
                <a:spcBef>
                  <a:spcPct val="0"/>
                </a:spcBef>
              </a:pPr>
              <a:t>63</a:t>
            </a:fld>
            <a:endParaRPr lang="en-US" altLang="zh-CN"/>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sz="1200" b="1" dirty="0">
                <a:latin typeface="黑体" panose="02010609060101010101" pitchFamily="49" charset="-122"/>
                <a:ea typeface="黑体" panose="02010609060101010101" pitchFamily="49" charset="-122"/>
              </a:rPr>
              <a:t>他的工作为伽罗瓦理论（一个抽象代数的主要分支）以及伽罗瓦连接领域的研究奠定了基石。</a:t>
            </a:r>
            <a:endParaRPr lang="zh-CN" altLang="zh-CN" dirty="0"/>
          </a:p>
        </p:txBody>
      </p:sp>
    </p:spTree>
    <p:extLst>
      <p:ext uri="{BB962C8B-B14F-4D97-AF65-F5344CB8AC3E}">
        <p14:creationId xmlns:p14="http://schemas.microsoft.com/office/powerpoint/2010/main" val="2433197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2C346FFF-9FA9-49AE-9A01-73BA790AF65E}" type="slidenum">
              <a:rPr lang="en-US" altLang="zh-CN" smtClean="0">
                <a:latin typeface="Times New Roman" pitchFamily="18" charset="0"/>
              </a:rPr>
              <a:pPr eaLnBrk="1" hangingPunct="1"/>
              <a:t>8</a:t>
            </a:fld>
            <a:endParaRPr lang="en-US" altLang="zh-CN">
              <a:latin typeface="Times New Roman" pitchFamily="18"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dirty="0"/>
          </a:p>
        </p:txBody>
      </p:sp>
    </p:spTree>
    <p:extLst>
      <p:ext uri="{BB962C8B-B14F-4D97-AF65-F5344CB8AC3E}">
        <p14:creationId xmlns:p14="http://schemas.microsoft.com/office/powerpoint/2010/main" val="707049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4EF9ED7-E5C9-4B0E-94FD-C06053FFAC6D}" type="slidenum">
              <a:rPr lang="en-US" altLang="zh-CN" smtClean="0">
                <a:latin typeface="Times New Roman" pitchFamily="18" charset="0"/>
              </a:rPr>
              <a:pPr eaLnBrk="1" hangingPunct="1"/>
              <a:t>9</a:t>
            </a:fld>
            <a:endParaRPr lang="en-US" altLang="zh-CN">
              <a:latin typeface="Times New Roman" pitchFamily="18"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dirty="0"/>
          </a:p>
        </p:txBody>
      </p:sp>
    </p:spTree>
    <p:extLst>
      <p:ext uri="{BB962C8B-B14F-4D97-AF65-F5344CB8AC3E}">
        <p14:creationId xmlns:p14="http://schemas.microsoft.com/office/powerpoint/2010/main" val="2011895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267A2E96-6F28-4A77-A11A-F31D80E34AED}" type="slidenum">
              <a:rPr lang="en-US" altLang="zh-CN" smtClean="0">
                <a:latin typeface="Times New Roman" pitchFamily="18" charset="0"/>
              </a:rPr>
              <a:pPr eaLnBrk="1" hangingPunct="1"/>
              <a:t>10</a:t>
            </a:fld>
            <a:endParaRPr lang="en-US" altLang="zh-CN">
              <a:latin typeface="Times New Roman" pitchFamily="18"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dirty="0"/>
          </a:p>
        </p:txBody>
      </p:sp>
    </p:spTree>
    <p:extLst>
      <p:ext uri="{BB962C8B-B14F-4D97-AF65-F5344CB8AC3E}">
        <p14:creationId xmlns:p14="http://schemas.microsoft.com/office/powerpoint/2010/main" val="1697110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B9DC25-1DF3-4044-A1F0-C273483743DC}" type="slidenum">
              <a:rPr lang="zh-CN" altLang="en-US" smtClean="0"/>
              <a:t>11</a:t>
            </a:fld>
            <a:endParaRPr lang="zh-CN" altLang="en-US"/>
          </a:p>
        </p:txBody>
      </p:sp>
    </p:spTree>
    <p:extLst>
      <p:ext uri="{BB962C8B-B14F-4D97-AF65-F5344CB8AC3E}">
        <p14:creationId xmlns:p14="http://schemas.microsoft.com/office/powerpoint/2010/main" val="3633972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2"/>
      </p:bgRef>
    </p:bg>
    <p:spTree>
      <p:nvGrpSpPr>
        <p:cNvPr id="1" name=""/>
        <p:cNvGrpSpPr/>
        <p:nvPr/>
      </p:nvGrpSpPr>
      <p:grpSpPr>
        <a:xfrm>
          <a:off x="0" y="0"/>
          <a:ext cx="0" cy="0"/>
          <a:chOff x="0" y="0"/>
          <a:chExt cx="0" cy="0"/>
        </a:xfrm>
      </p:grpSpPr>
      <p:sp>
        <p:nvSpPr>
          <p:cNvPr id="7" name="矩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标题 7"/>
          <p:cNvSpPr>
            <a:spLocks noGrp="1"/>
          </p:cNvSpPr>
          <p:nvPr>
            <p:ph type="ctrTitle"/>
          </p:nvPr>
        </p:nvSpPr>
        <p:spPr>
          <a:xfrm>
            <a:off x="2362200" y="4038600"/>
            <a:ext cx="6477000" cy="1828800"/>
          </a:xfrm>
        </p:spPr>
        <p:txBody>
          <a:bodyPr anchor="b"/>
          <a:lstStyle>
            <a:lvl1pPr>
              <a:defRPr cap="all" baseline="0"/>
            </a:lvl1pPr>
          </a:lstStyle>
          <a:p>
            <a:r>
              <a:rPr kumimoji="0" lang="zh-CN" altLang="en-US"/>
              <a:t>单击此处编辑母版标题样式</a:t>
            </a:r>
            <a:endParaRPr kumimoji="0" lang="en-US"/>
          </a:p>
        </p:txBody>
      </p:sp>
      <p:sp>
        <p:nvSpPr>
          <p:cNvPr id="9" name="副标题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a:t>单击此处编辑母版副标题样式</a:t>
            </a:r>
            <a:endParaRPr kumimoji="0" lang="en-US"/>
          </a:p>
        </p:txBody>
      </p:sp>
      <p:sp>
        <p:nvSpPr>
          <p:cNvPr id="28" name="日期占位符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ED9701B-4197-4FE5-B5DA-5416DC1669A5}" type="datetime1">
              <a:rPr lang="zh-CN" altLang="en-US" smtClean="0"/>
              <a:t>2024/10/29</a:t>
            </a:fld>
            <a:endParaRPr lang="zh-CN" altLang="en-US"/>
          </a:p>
        </p:txBody>
      </p:sp>
      <p:sp>
        <p:nvSpPr>
          <p:cNvPr id="17" name="页脚占位符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zh-CN" altLang="en-US"/>
          </a:p>
        </p:txBody>
      </p:sp>
      <p:sp>
        <p:nvSpPr>
          <p:cNvPr id="29" name="灯片编号占位符 28"/>
          <p:cNvSpPr>
            <a:spLocks noGrp="1"/>
          </p:cNvSpPr>
          <p:nvPr>
            <p:ph type="sldNum" sz="quarter" idx="12"/>
          </p:nvPr>
        </p:nvSpPr>
        <p:spPr>
          <a:xfrm>
            <a:off x="8001000" y="228600"/>
            <a:ext cx="838200" cy="381000"/>
          </a:xfrm>
        </p:spPr>
        <p:txBody>
          <a:bodyPr/>
          <a:lstStyle>
            <a:lvl1pPr>
              <a:defRPr>
                <a:solidFill>
                  <a:schemeClr val="tx2"/>
                </a:solidFill>
              </a:defRPr>
            </a:lvl1pPr>
          </a:lstStyle>
          <a:p>
            <a:fld id="{0C913308-F349-4B6D-A68A-DD1791B4A57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B428033A-B298-4829-B013-FB02CFC1E8B2}" type="datetime1">
              <a:rPr lang="zh-CN" altLang="en-US" smtClean="0"/>
              <a:t>2024/10/29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bg>
      <p:bgRef idx="1001">
        <a:schemeClr val="bg1"/>
      </p:bgRef>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609600"/>
            <a:ext cx="2057400" cy="5516563"/>
          </a:xfrm>
        </p:spPr>
        <p:txBody>
          <a:bodyPr vert="eaVert"/>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a:xfrm>
            <a:off x="457200" y="609600"/>
            <a:ext cx="5562600" cy="5516564"/>
          </a:xfrm>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6553200" y="6248402"/>
            <a:ext cx="2209800" cy="365125"/>
          </a:xfrm>
        </p:spPr>
        <p:txBody>
          <a:bodyPr/>
          <a:lstStyle/>
          <a:p>
            <a:fld id="{16322D89-321D-4885-89B2-A0E512222A49}" type="datetime1">
              <a:rPr lang="zh-CN" altLang="en-US" smtClean="0"/>
              <a:t>2024/10/29</a:t>
            </a:fld>
            <a:endParaRPr lang="zh-CN" altLang="en-US"/>
          </a:p>
        </p:txBody>
      </p:sp>
      <p:sp>
        <p:nvSpPr>
          <p:cNvPr id="5" name="页脚占位符 4"/>
          <p:cNvSpPr>
            <a:spLocks noGrp="1"/>
          </p:cNvSpPr>
          <p:nvPr>
            <p:ph type="ftr" sz="quarter" idx="11"/>
          </p:nvPr>
        </p:nvSpPr>
        <p:spPr>
          <a:xfrm>
            <a:off x="457201" y="6248207"/>
            <a:ext cx="5573483" cy="365125"/>
          </a:xfrm>
        </p:spPr>
        <p:txBody>
          <a:bodyPr/>
          <a:lstStyle/>
          <a:p>
            <a:endParaRPr lang="zh-CN" altLang="en-US"/>
          </a:p>
        </p:txBody>
      </p:sp>
      <p:sp>
        <p:nvSpPr>
          <p:cNvPr id="7" name="矩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矩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灯片编号占位符 5"/>
          <p:cNvSpPr>
            <a:spLocks noGrp="1"/>
          </p:cNvSpPr>
          <p:nvPr>
            <p:ph type="sldNum" sz="quarter" idx="12"/>
          </p:nvPr>
        </p:nvSpPr>
        <p:spPr>
          <a:xfrm rot="5400000">
            <a:off x="5989638" y="144462"/>
            <a:ext cx="533400" cy="244476"/>
          </a:xfrm>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12648" y="228600"/>
            <a:ext cx="8153400" cy="990600"/>
          </a:xfrm>
        </p:spPr>
        <p:txBody>
          <a:bodyPr/>
          <a:lstStyle/>
          <a:p>
            <a:r>
              <a:rPr kumimoji="0" lang="zh-CN" altLang="en-US"/>
              <a:t>单击此处编辑母版标题样式</a:t>
            </a:r>
            <a:endParaRPr kumimoji="0" lang="en-US"/>
          </a:p>
        </p:txBody>
      </p:sp>
      <p:sp>
        <p:nvSpPr>
          <p:cNvPr id="8" name="内容占位符 7"/>
          <p:cNvSpPr>
            <a:spLocks noGrp="1"/>
          </p:cNvSpPr>
          <p:nvPr>
            <p:ph sz="quarter" idx="1"/>
          </p:nvPr>
        </p:nvSpPr>
        <p:spPr>
          <a:xfrm>
            <a:off x="612648" y="1600200"/>
            <a:ext cx="8153400" cy="44958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3" name="日期占位符 2"/>
          <p:cNvSpPr>
            <a:spLocks noGrp="1"/>
          </p:cNvSpPr>
          <p:nvPr>
            <p:ph type="dt" sz="half" idx="10"/>
          </p:nvPr>
        </p:nvSpPr>
        <p:spPr/>
        <p:txBody>
          <a:bodyPr/>
          <a:lstStyle/>
          <a:p>
            <a:fld id="{24F36247-266E-48C6-8B14-289F25875231}" type="datetime1">
              <a:rPr lang="zh-CN" altLang="en-US" smtClean="0"/>
              <a:t>2024/10/29</a:t>
            </a:fld>
            <a:endParaRPr lang="zh-CN" altLang="en-US"/>
          </a:p>
        </p:txBody>
      </p:sp>
      <p:sp>
        <p:nvSpPr>
          <p:cNvPr id="7" name="页脚占位符 6"/>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a:t>单击此处编辑母版文本样式</a:t>
            </a:r>
          </a:p>
        </p:txBody>
      </p:sp>
      <p:sp>
        <p:nvSpPr>
          <p:cNvPr id="7" name="矩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zh-CN" altLang="en-US"/>
              <a:t>单击此处编辑母版标题样式</a:t>
            </a:r>
            <a:endParaRPr kumimoji="0" lang="en-US"/>
          </a:p>
        </p:txBody>
      </p:sp>
      <p:sp>
        <p:nvSpPr>
          <p:cNvPr id="12" name="日期占位符 11"/>
          <p:cNvSpPr>
            <a:spLocks noGrp="1"/>
          </p:cNvSpPr>
          <p:nvPr>
            <p:ph type="dt" sz="half" idx="10"/>
          </p:nvPr>
        </p:nvSpPr>
        <p:spPr/>
        <p:txBody>
          <a:bodyPr/>
          <a:lstStyle/>
          <a:p>
            <a:fld id="{83C65BE9-30F8-4EBE-A9C2-AB249A42BA31}" type="datetime1">
              <a:rPr lang="zh-CN" altLang="en-US" smtClean="0"/>
              <a:t>2024/10/29</a:t>
            </a:fld>
            <a:endParaRPr lang="zh-CN" altLang="en-US"/>
          </a:p>
        </p:txBody>
      </p:sp>
      <p:sp>
        <p:nvSpPr>
          <p:cNvPr id="13" name="灯片编号占位符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C913308-F349-4B6D-A68A-DD1791B4A57B}" type="slidenum">
              <a:rPr lang="zh-CN" altLang="en-US" smtClean="0"/>
              <a:t>‹#›</a:t>
            </a:fld>
            <a:endParaRPr lang="zh-CN" altLang="en-US" dirty="0"/>
          </a:p>
        </p:txBody>
      </p:sp>
      <p:sp>
        <p:nvSpPr>
          <p:cNvPr id="14" name="页脚占位符 13"/>
          <p:cNvSpPr>
            <a:spLocks noGrp="1"/>
          </p:cNvSpPr>
          <p:nvPr>
            <p:ph type="ftr" sz="quarter" idx="12"/>
          </p:nvPr>
        </p:nvSpPr>
        <p:spPr/>
        <p:txBody>
          <a:bodyP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9" name="内容占位符 8"/>
          <p:cNvSpPr>
            <a:spLocks noGrp="1"/>
          </p:cNvSpPr>
          <p:nvPr>
            <p:ph sz="quarter" idx="1"/>
          </p:nvPr>
        </p:nvSpPr>
        <p:spPr>
          <a:xfrm>
            <a:off x="609600" y="1589567"/>
            <a:ext cx="3886200" cy="45720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1" name="内容占位符 10"/>
          <p:cNvSpPr>
            <a:spLocks noGrp="1"/>
          </p:cNvSpPr>
          <p:nvPr>
            <p:ph sz="quarter" idx="2"/>
          </p:nvPr>
        </p:nvSpPr>
        <p:spPr>
          <a:xfrm>
            <a:off x="4844901" y="1589567"/>
            <a:ext cx="3886200" cy="45720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8" name="日期占位符 7"/>
          <p:cNvSpPr>
            <a:spLocks noGrp="1"/>
          </p:cNvSpPr>
          <p:nvPr>
            <p:ph type="dt" sz="half" idx="15"/>
          </p:nvPr>
        </p:nvSpPr>
        <p:spPr/>
        <p:txBody>
          <a:bodyPr rtlCol="0"/>
          <a:lstStyle/>
          <a:p>
            <a:fld id="{B7E2C2CD-497C-4296-A0B9-87C9C1109BD9}" type="datetime1">
              <a:rPr lang="zh-CN" altLang="en-US" smtClean="0"/>
              <a:t>2024/10/29</a:t>
            </a:fld>
            <a:endParaRPr lang="zh-CN" altLang="en-US"/>
          </a:p>
        </p:txBody>
      </p:sp>
      <p:sp>
        <p:nvSpPr>
          <p:cNvPr id="10" name="灯片编号占位符 9"/>
          <p:cNvSpPr>
            <a:spLocks noGrp="1"/>
          </p:cNvSpPr>
          <p:nvPr>
            <p:ph type="sldNum" sz="quarter" idx="16"/>
          </p:nvPr>
        </p:nvSpPr>
        <p:spPr/>
        <p:txBody>
          <a:bodyPr rtlCol="0"/>
          <a:lstStyle/>
          <a:p>
            <a:fld id="{0C913308-F349-4B6D-A68A-DD1791B4A57B}" type="slidenum">
              <a:rPr lang="zh-CN" altLang="en-US" smtClean="0"/>
              <a:t>‹#›</a:t>
            </a:fld>
            <a:endParaRPr lang="zh-CN" altLang="en-US"/>
          </a:p>
        </p:txBody>
      </p:sp>
      <p:sp>
        <p:nvSpPr>
          <p:cNvPr id="12" name="页脚占位符 11"/>
          <p:cNvSpPr>
            <a:spLocks noGrp="1"/>
          </p:cNvSpPr>
          <p:nvPr>
            <p:ph type="ftr" sz="quarter" idx="17"/>
          </p:nvPr>
        </p:nvSpPr>
        <p:spPr/>
        <p:txBody>
          <a:bodyPr rtlCol="0"/>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33400" y="273050"/>
            <a:ext cx="8153400" cy="869950"/>
          </a:xfrm>
        </p:spPr>
        <p:txBody>
          <a:bodyPr anchor="ctr"/>
          <a:lstStyle>
            <a:lvl1pPr>
              <a:defRPr/>
            </a:lvl1pPr>
          </a:lstStyle>
          <a:p>
            <a:r>
              <a:rPr kumimoji="0" lang="zh-CN" altLang="en-US"/>
              <a:t>单击此处编辑母版标题样式</a:t>
            </a:r>
            <a:endParaRPr kumimoji="0" lang="en-US"/>
          </a:p>
        </p:txBody>
      </p:sp>
      <p:sp>
        <p:nvSpPr>
          <p:cNvPr id="11" name="内容占位符 10"/>
          <p:cNvSpPr>
            <a:spLocks noGrp="1"/>
          </p:cNvSpPr>
          <p:nvPr>
            <p:ph sz="quarter" idx="2"/>
          </p:nvPr>
        </p:nvSpPr>
        <p:spPr>
          <a:xfrm>
            <a:off x="609600" y="2438400"/>
            <a:ext cx="3886200" cy="35814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3" name="内容占位符 12"/>
          <p:cNvSpPr>
            <a:spLocks noGrp="1"/>
          </p:cNvSpPr>
          <p:nvPr>
            <p:ph sz="quarter" idx="4"/>
          </p:nvPr>
        </p:nvSpPr>
        <p:spPr>
          <a:xfrm>
            <a:off x="4800600" y="2438400"/>
            <a:ext cx="3886200" cy="35814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0" name="日期占位符 9"/>
          <p:cNvSpPr>
            <a:spLocks noGrp="1"/>
          </p:cNvSpPr>
          <p:nvPr>
            <p:ph type="dt" sz="half" idx="15"/>
          </p:nvPr>
        </p:nvSpPr>
        <p:spPr/>
        <p:txBody>
          <a:bodyPr rtlCol="0"/>
          <a:lstStyle/>
          <a:p>
            <a:fld id="{F5E19621-E3B2-4562-A73B-168B240E71B6}" type="datetime1">
              <a:rPr lang="zh-CN" altLang="en-US" smtClean="0"/>
              <a:t>2024/10/29</a:t>
            </a:fld>
            <a:endParaRPr lang="zh-CN" altLang="en-US"/>
          </a:p>
        </p:txBody>
      </p:sp>
      <p:sp>
        <p:nvSpPr>
          <p:cNvPr id="12" name="灯片编号占位符 11"/>
          <p:cNvSpPr>
            <a:spLocks noGrp="1"/>
          </p:cNvSpPr>
          <p:nvPr>
            <p:ph type="sldNum" sz="quarter" idx="16"/>
          </p:nvPr>
        </p:nvSpPr>
        <p:spPr/>
        <p:txBody>
          <a:bodyPr rtlCol="0"/>
          <a:lstStyle/>
          <a:p>
            <a:fld id="{0C913308-F349-4B6D-A68A-DD1791B4A57B}" type="slidenum">
              <a:rPr lang="zh-CN" altLang="en-US" smtClean="0"/>
              <a:t>‹#›</a:t>
            </a:fld>
            <a:endParaRPr lang="zh-CN" altLang="en-US"/>
          </a:p>
        </p:txBody>
      </p:sp>
      <p:sp>
        <p:nvSpPr>
          <p:cNvPr id="14" name="页脚占位符 13"/>
          <p:cNvSpPr>
            <a:spLocks noGrp="1"/>
          </p:cNvSpPr>
          <p:nvPr>
            <p:ph type="ftr" sz="quarter" idx="17"/>
          </p:nvPr>
        </p:nvSpPr>
        <p:spPr/>
        <p:txBody>
          <a:bodyPr rtlCol="0"/>
          <a:lstStyle/>
          <a:p>
            <a:endParaRPr lang="zh-CN" altLang="en-US"/>
          </a:p>
        </p:txBody>
      </p:sp>
      <p:sp>
        <p:nvSpPr>
          <p:cNvPr id="16" name="文本占位符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zh-CN" altLang="en-US"/>
              <a:t>单击此处编辑母版文本样式</a:t>
            </a:r>
          </a:p>
        </p:txBody>
      </p:sp>
      <p:sp>
        <p:nvSpPr>
          <p:cNvPr id="15" name="文本占位符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zh-CN" altLang="en-US"/>
              <a:t>单击此处编辑母版文本样式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日期占位符 2"/>
          <p:cNvSpPr>
            <a:spLocks noGrp="1"/>
          </p:cNvSpPr>
          <p:nvPr>
            <p:ph type="dt" sz="half" idx="10"/>
          </p:nvPr>
        </p:nvSpPr>
        <p:spPr/>
        <p:txBody>
          <a:bodyPr/>
          <a:lstStyle/>
          <a:p>
            <a:fld id="{19AA16C8-561B-4A8C-9EFE-F6FCC4B46780}" type="datetime1">
              <a:rPr lang="zh-CN" altLang="en-US" smtClean="0"/>
              <a:t>2024/10/29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lvl1pPr>
              <a:defRPr>
                <a:solidFill>
                  <a:srgbClr val="FFFFFF"/>
                </a:solidFill>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514F784-2C90-4317-995F-7291EE975927}" type="datetime1">
              <a:rPr lang="zh-CN" altLang="en-US" smtClean="0"/>
              <a:t>2024/10/29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0" y="6248400"/>
            <a:ext cx="533400" cy="381000"/>
          </a:xfrm>
        </p:spPr>
        <p:txBody>
          <a:bodyPr/>
          <a:lstStyle>
            <a:lvl1pPr>
              <a:defRPr>
                <a:solidFill>
                  <a:schemeClr val="tx2"/>
                </a:solidFill>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8077200" cy="869950"/>
          </a:xfrm>
        </p:spPr>
        <p:txBody>
          <a:bodyPr anchor="ctr"/>
          <a:lstStyle>
            <a:lvl1pPr algn="l">
              <a:buNone/>
              <a:defRPr sz="4400" b="0"/>
            </a:lvl1pPr>
          </a:lstStyle>
          <a:p>
            <a:r>
              <a:rPr kumimoji="0" lang="zh-CN" altLang="en-US"/>
              <a:t>单击此处编辑母版标题样式</a:t>
            </a:r>
            <a:endParaRPr kumimoji="0" lang="en-US"/>
          </a:p>
        </p:txBody>
      </p:sp>
      <p:sp>
        <p:nvSpPr>
          <p:cNvPr id="5" name="日期占位符 4"/>
          <p:cNvSpPr>
            <a:spLocks noGrp="1"/>
          </p:cNvSpPr>
          <p:nvPr>
            <p:ph type="dt" sz="half" idx="10"/>
          </p:nvPr>
        </p:nvSpPr>
        <p:spPr/>
        <p:txBody>
          <a:bodyPr/>
          <a:lstStyle/>
          <a:p>
            <a:fld id="{57E436A7-51C4-461E-A63E-A4F97ED44C5C}" type="datetime1">
              <a:rPr lang="zh-CN" altLang="en-US" smtClean="0"/>
              <a:t>2024/10/29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lvl1pPr>
              <a:defRPr>
                <a:solidFill>
                  <a:srgbClr val="FFFFFF"/>
                </a:solidFill>
              </a:defRPr>
            </a:lvl1pPr>
          </a:lstStyle>
          <a:p>
            <a:fld id="{0C913308-F349-4B6D-A68A-DD1791B4A57B}" type="slidenum">
              <a:rPr lang="zh-CN" altLang="en-US" smtClean="0"/>
              <a:t>‹#›</a:t>
            </a:fld>
            <a:endParaRPr lang="zh-CN" altLang="en-US"/>
          </a:p>
        </p:txBody>
      </p:sp>
      <p:sp>
        <p:nvSpPr>
          <p:cNvPr id="3" name="文本占位符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zh-CN" altLang="en-US"/>
              <a:t>单击此处编辑母版文本样式</a:t>
            </a:r>
          </a:p>
        </p:txBody>
      </p:sp>
      <p:sp>
        <p:nvSpPr>
          <p:cNvPr id="9" name="内容占位符 8"/>
          <p:cNvSpPr>
            <a:spLocks noGrp="1"/>
          </p:cNvSpPr>
          <p:nvPr>
            <p:ph sz="quarter" idx="1"/>
          </p:nvPr>
        </p:nvSpPr>
        <p:spPr>
          <a:xfrm>
            <a:off x="2362200" y="1752600"/>
            <a:ext cx="6400800" cy="44196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3">
        <a:schemeClr val="bg2"/>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CN" altLang="en-US"/>
              <a:t>单击此处编辑母版文本样式</a:t>
            </a:r>
          </a:p>
        </p:txBody>
      </p:sp>
      <p:sp>
        <p:nvSpPr>
          <p:cNvPr id="8" name="矩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zh-CN" altLang="en-US"/>
              <a:t>单击此处编辑母版标题样式</a:t>
            </a:r>
            <a:endParaRPr kumimoji="0" lang="en-US"/>
          </a:p>
        </p:txBody>
      </p:sp>
      <p:sp>
        <p:nvSpPr>
          <p:cNvPr id="11" name="矩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期占位符 11"/>
          <p:cNvSpPr>
            <a:spLocks noGrp="1"/>
          </p:cNvSpPr>
          <p:nvPr>
            <p:ph type="dt" sz="half" idx="10"/>
          </p:nvPr>
        </p:nvSpPr>
        <p:spPr>
          <a:xfrm>
            <a:off x="6248400" y="6248400"/>
            <a:ext cx="2667000" cy="365125"/>
          </a:xfrm>
        </p:spPr>
        <p:txBody>
          <a:bodyPr rtlCol="0"/>
          <a:lstStyle/>
          <a:p>
            <a:fld id="{DD3C3FD1-F0F2-4061-8913-C3CEB2D6BA24}" type="datetime1">
              <a:rPr lang="zh-CN" altLang="en-US" smtClean="0"/>
              <a:t>2024/10/29</a:t>
            </a:fld>
            <a:endParaRPr lang="zh-CN" altLang="en-US"/>
          </a:p>
        </p:txBody>
      </p:sp>
      <p:sp>
        <p:nvSpPr>
          <p:cNvPr id="13" name="灯片编号占位符 12"/>
          <p:cNvSpPr>
            <a:spLocks noGrp="1"/>
          </p:cNvSpPr>
          <p:nvPr>
            <p:ph type="sldNum" sz="quarter" idx="11"/>
          </p:nvPr>
        </p:nvSpPr>
        <p:spPr>
          <a:xfrm>
            <a:off x="0" y="4667249"/>
            <a:ext cx="1447800" cy="663578"/>
          </a:xfrm>
        </p:spPr>
        <p:txBody>
          <a:bodyPr rtlCol="0"/>
          <a:lstStyle>
            <a:lvl1pPr>
              <a:defRPr sz="2800"/>
            </a:lvl1pPr>
          </a:lstStyle>
          <a:p>
            <a:fld id="{0C913308-F349-4B6D-A68A-DD1791B4A57B}" type="slidenum">
              <a:rPr lang="zh-CN" altLang="en-US" smtClean="0"/>
              <a:t>‹#›</a:t>
            </a:fld>
            <a:endParaRPr lang="zh-CN" altLang="en-US"/>
          </a:p>
        </p:txBody>
      </p:sp>
      <p:sp>
        <p:nvSpPr>
          <p:cNvPr id="14" name="页脚占位符 13"/>
          <p:cNvSpPr>
            <a:spLocks noGrp="1"/>
          </p:cNvSpPr>
          <p:nvPr>
            <p:ph type="ftr" sz="quarter" idx="12"/>
          </p:nvPr>
        </p:nvSpPr>
        <p:spPr>
          <a:xfrm>
            <a:off x="1600200" y="6248206"/>
            <a:ext cx="4572000" cy="365125"/>
          </a:xfrm>
        </p:spPr>
        <p:txBody>
          <a:bodyPr rtlCol="0"/>
          <a:lstStyle/>
          <a:p>
            <a:endParaRPr lang="zh-CN" altLang="en-US"/>
          </a:p>
        </p:txBody>
      </p:sp>
      <p:sp>
        <p:nvSpPr>
          <p:cNvPr id="3" name="图片占位符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zh-CN" altLang="en-US"/>
              <a:t>单击图标添加图片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609600" y="228600"/>
            <a:ext cx="8153400" cy="990600"/>
          </a:xfrm>
          <a:prstGeom prst="rect">
            <a:avLst/>
          </a:prstGeom>
        </p:spPr>
        <p:txBody>
          <a:bodyPr vert="horz" anchor="ctr">
            <a:normAutofit/>
          </a:bodyPr>
          <a:lstStyle/>
          <a:p>
            <a:r>
              <a:rPr kumimoji="0" lang="zh-CN" altLang="en-US" dirty="0"/>
              <a:t>单击此处编辑母版标题样式</a:t>
            </a:r>
            <a:endParaRPr kumimoji="0" lang="en-US" dirty="0"/>
          </a:p>
        </p:txBody>
      </p:sp>
      <p:sp>
        <p:nvSpPr>
          <p:cNvPr id="13" name="文本占位符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zh-CN" altLang="en-US" dirty="0"/>
              <a:t>单击此处编辑母版文本样式</a:t>
            </a:r>
          </a:p>
          <a:p>
            <a:pPr lvl="1" eaLnBrk="1" latinLnBrk="0" hangingPunct="1"/>
            <a:r>
              <a:rPr kumimoji="0" lang="zh-CN" altLang="en-US" dirty="0"/>
              <a:t>第二级</a:t>
            </a:r>
          </a:p>
          <a:p>
            <a:pPr lvl="2" eaLnBrk="1" latinLnBrk="0" hangingPunct="1"/>
            <a:r>
              <a:rPr kumimoji="0" lang="zh-CN" altLang="en-US" dirty="0"/>
              <a:t>第三级</a:t>
            </a:r>
          </a:p>
          <a:p>
            <a:pPr lvl="3" eaLnBrk="1" latinLnBrk="0" hangingPunct="1"/>
            <a:r>
              <a:rPr kumimoji="0" lang="zh-CN" altLang="en-US" dirty="0"/>
              <a:t>第四级</a:t>
            </a:r>
          </a:p>
          <a:p>
            <a:pPr lvl="4" eaLnBrk="1" latinLnBrk="0" hangingPunct="1"/>
            <a:r>
              <a:rPr kumimoji="0" lang="zh-CN" altLang="en-US" dirty="0"/>
              <a:t>第五级</a:t>
            </a:r>
            <a:endParaRPr kumimoji="0" lang="en-US" dirty="0"/>
          </a:p>
        </p:txBody>
      </p:sp>
      <p:sp>
        <p:nvSpPr>
          <p:cNvPr id="14" name="日期占位符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97045A6-C381-463D-A4BA-F030581BD3A5}" type="datetime1">
              <a:rPr lang="zh-CN" altLang="en-US" smtClean="0"/>
              <a:t>2024/10/29</a:t>
            </a:fld>
            <a:endParaRPr lang="zh-CN" altLang="en-US"/>
          </a:p>
        </p:txBody>
      </p:sp>
      <p:sp>
        <p:nvSpPr>
          <p:cNvPr id="3" name="页脚占位符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zh-CN" altLang="en-US"/>
          </a:p>
        </p:txBody>
      </p:sp>
      <p:sp>
        <p:nvSpPr>
          <p:cNvPr id="7" name="矩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灯片编号占位符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hdr="0" ftr="0" dt="0"/>
  <p:txStyles>
    <p:titleStyle>
      <a:lvl1pPr algn="l" rtl="0" eaLnBrk="1" latinLnBrk="0" hangingPunct="1">
        <a:spcBef>
          <a:spcPct val="0"/>
        </a:spcBef>
        <a:buNone/>
        <a:defRPr kumimoji="0" sz="4400" b="1"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b="1"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b="1"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b="1"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b="1"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b="1"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notesSlide" Target="../notesSlides/notesSlide14.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6.emf"/><Relationship Id="rId4"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emf"/><Relationship Id="rId5" Type="http://schemas.openxmlformats.org/officeDocument/2006/relationships/oleObject" Target="../embeddings/oleObject5.bin"/><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5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5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1.bin"/><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7.png"/></Relationships>
</file>

<file path=ppt/slides/_rels/slide6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6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sz="6000" dirty="0"/>
              <a:t>群伦导引</a:t>
            </a:r>
          </a:p>
        </p:txBody>
      </p:sp>
      <p:sp>
        <p:nvSpPr>
          <p:cNvPr id="3" name="副标题 2"/>
          <p:cNvSpPr>
            <a:spLocks noGrp="1"/>
          </p:cNvSpPr>
          <p:nvPr>
            <p:ph type="subTitle" idx="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0C913308-F349-4B6D-A68A-DD1791B4A57B}" type="slidenum">
              <a:rPr lang="zh-CN" altLang="en-US" smtClean="0"/>
              <a:t>1</a:t>
            </a:fld>
            <a:endParaRPr lang="zh-CN" altLang="en-US"/>
          </a:p>
        </p:txBody>
      </p:sp>
    </p:spTree>
    <p:extLst>
      <p:ext uri="{BB962C8B-B14F-4D97-AF65-F5344CB8AC3E}">
        <p14:creationId xmlns:p14="http://schemas.microsoft.com/office/powerpoint/2010/main" val="1069582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363" name="Rectangle 3"/>
              <p:cNvSpPr>
                <a:spLocks noGrp="1" noChangeArrowheads="1"/>
              </p:cNvSpPr>
              <p:nvPr>
                <p:ph type="body" idx="1"/>
              </p:nvPr>
            </p:nvSpPr>
            <p:spPr>
              <a:xfrm>
                <a:off x="490676" y="1555750"/>
                <a:ext cx="8397344" cy="4897586"/>
              </a:xfrm>
            </p:spPr>
            <p:txBody>
              <a:bodyPr>
                <a:normAutofit fontScale="92500" lnSpcReduction="10000"/>
              </a:bodyPr>
              <a:lstStyle/>
              <a:p>
                <a:pPr eaLnBrk="1" hangingPunct="1">
                  <a:lnSpc>
                    <a:spcPct val="150000"/>
                  </a:lnSpc>
                </a:pPr>
                <a:r>
                  <a:rPr lang="zh-CN" altLang="en-US" dirty="0">
                    <a:latin typeface="Book Antiqua" pitchFamily="18" charset="0"/>
                  </a:rPr>
                  <a:t>设集合</a:t>
                </a:r>
                <a14:m>
                  <m:oMath xmlns:m="http://schemas.openxmlformats.org/officeDocument/2006/math">
                    <m:r>
                      <a:rPr lang="en-US" altLang="zh-CN" b="0" i="1" smtClean="0">
                        <a:latin typeface="Cambria Math"/>
                      </a:rPr>
                      <m:t>𝑆</m:t>
                    </m:r>
                    <m:r>
                      <a:rPr lang="en-US" altLang="zh-CN" b="0" i="1" smtClean="0">
                        <a:latin typeface="Cambria Math"/>
                      </a:rPr>
                      <m:t>=</m:t>
                    </m:r>
                    <m:r>
                      <a:rPr lang="en-US" altLang="zh-CN" b="0" i="1" smtClean="0">
                        <a:latin typeface="Cambria Math"/>
                      </a:rPr>
                      <m:t>ℝ</m:t>
                    </m:r>
                    <m:r>
                      <a:rPr lang="en-US" altLang="zh-CN" b="0" i="1" smtClean="0">
                        <a:latin typeface="Cambria Math"/>
                      </a:rPr>
                      <m:t>−{0,1}</m:t>
                    </m:r>
                  </m:oMath>
                </a14:m>
                <a:r>
                  <a:rPr lang="en-US" altLang="zh-CN" dirty="0">
                    <a:latin typeface="Book Antiqua" pitchFamily="18" charset="0"/>
                  </a:rPr>
                  <a:t> </a:t>
                </a:r>
                <a:r>
                  <a:rPr lang="zh-CN" altLang="en-US" dirty="0">
                    <a:latin typeface="Book Antiqua" pitchFamily="18" charset="0"/>
                  </a:rPr>
                  <a:t>，定义</a:t>
                </a:r>
                <a14:m>
                  <m:oMath xmlns:m="http://schemas.openxmlformats.org/officeDocument/2006/math">
                    <m:r>
                      <a:rPr lang="en-US" altLang="zh-CN" b="0" i="1" smtClean="0">
                        <a:latin typeface="Cambria Math"/>
                      </a:rPr>
                      <m:t>𝑆</m:t>
                    </m:r>
                  </m:oMath>
                </a14:m>
                <a:r>
                  <a:rPr lang="zh-CN" altLang="en-US" dirty="0">
                    <a:latin typeface="Book Antiqua" pitchFamily="18" charset="0"/>
                  </a:rPr>
                  <a:t>上的</a:t>
                </a:r>
                <a:r>
                  <a:rPr lang="en-US" altLang="zh-CN" dirty="0">
                    <a:latin typeface="Book Antiqua" pitchFamily="18" charset="0"/>
                  </a:rPr>
                  <a:t>6</a:t>
                </a:r>
                <a:r>
                  <a:rPr lang="zh-CN" altLang="en-US" dirty="0">
                    <a:latin typeface="Book Antiqua" pitchFamily="18" charset="0"/>
                  </a:rPr>
                  <a:t>个函数如下：</a:t>
                </a:r>
              </a:p>
              <a:p>
                <a:pPr lvl="1" eaLnBrk="1" hangingPunct="1">
                  <a:lnSpc>
                    <a:spcPct val="150000"/>
                  </a:lnSpc>
                </a:pPr>
                <a14:m>
                  <m:oMath xmlns:m="http://schemas.openxmlformats.org/officeDocument/2006/math">
                    <m:sSub>
                      <m:sSubPr>
                        <m:ctrlPr>
                          <a:rPr i="1">
                            <a:latin typeface="Cambria Math" panose="02040503050406030204" pitchFamily="18" charset="0"/>
                          </a:rPr>
                        </m:ctrlPr>
                      </m:sSubPr>
                      <m:e>
                        <m:r>
                          <a:rPr lang="en-US" altLang="zh-CN" b="0" i="1" smtClean="0">
                            <a:latin typeface="Cambria Math"/>
                          </a:rPr>
                          <m:t>𝑓</m:t>
                        </m:r>
                      </m:e>
                      <m:sub>
                        <m:r>
                          <a:rPr lang="en-US" altLang="zh-CN" b="0" i="1" smtClean="0">
                            <a:latin typeface="Cambria Math"/>
                          </a:rPr>
                          <m:t>1</m:t>
                        </m:r>
                      </m:sub>
                    </m:sSub>
                    <m:d>
                      <m:dPr>
                        <m:ctrlPr>
                          <a:rPr lang="en-US" altLang="zh-CN" b="0" i="1" smtClean="0">
                            <a:latin typeface="Cambria Math" panose="02040503050406030204" pitchFamily="18" charset="0"/>
                          </a:rPr>
                        </m:ctrlPr>
                      </m:dPr>
                      <m:e>
                        <m:r>
                          <a:rPr lang="en-US" altLang="zh-CN" b="0" i="1" smtClean="0">
                            <a:latin typeface="Cambria Math"/>
                          </a:rPr>
                          <m:t>𝑥</m:t>
                        </m:r>
                      </m:e>
                    </m:d>
                    <m:r>
                      <a:rPr lang="en-US" altLang="zh-CN" b="0" i="1" smtClean="0">
                        <a:latin typeface="Cambria Math"/>
                      </a:rPr>
                      <m:t>=</m:t>
                    </m:r>
                    <m:r>
                      <a:rPr lang="en-US" altLang="zh-CN" b="0" i="1" smtClean="0">
                        <a:latin typeface="Cambria Math"/>
                      </a:rPr>
                      <m:t>𝑥</m:t>
                    </m:r>
                    <m:r>
                      <a:rPr lang="en-US" altLang="zh-CN" b="0" i="1" smtClean="0">
                        <a:latin typeface="Cambria Math"/>
                      </a:rPr>
                      <m:t>,                        </m:t>
                    </m:r>
                    <m:sSub>
                      <m:sSubPr>
                        <m:ctrlPr>
                          <a:rPr lang="en-US" altLang="zh-CN" b="0" i="1" smtClean="0">
                            <a:latin typeface="Cambria Math" panose="02040503050406030204" pitchFamily="18" charset="0"/>
                          </a:rPr>
                        </m:ctrlPr>
                      </m:sSubPr>
                      <m:e>
                        <m:r>
                          <a:rPr lang="en-US" altLang="zh-CN" b="0" i="1" smtClean="0">
                            <a:latin typeface="Cambria Math"/>
                          </a:rPr>
                          <m:t>𝑓</m:t>
                        </m:r>
                      </m:e>
                      <m:sub>
                        <m:r>
                          <a:rPr lang="en-US" altLang="zh-CN" b="0" i="1" smtClean="0">
                            <a:latin typeface="Cambria Math"/>
                          </a:rPr>
                          <m:t>2</m:t>
                        </m:r>
                      </m:sub>
                    </m:sSub>
                    <m:d>
                      <m:dPr>
                        <m:ctrlPr>
                          <a:rPr lang="en-US" altLang="zh-CN" b="0" i="1" smtClean="0">
                            <a:latin typeface="Cambria Math" panose="02040503050406030204" pitchFamily="18" charset="0"/>
                          </a:rPr>
                        </m:ctrlPr>
                      </m:dPr>
                      <m:e>
                        <m:r>
                          <a:rPr lang="en-US" altLang="zh-CN" b="0" i="1" smtClean="0">
                            <a:latin typeface="Cambria Math"/>
                          </a:rPr>
                          <m:t>𝑥</m:t>
                        </m:r>
                      </m:e>
                    </m:d>
                    <m:r>
                      <a:rPr lang="en-US" altLang="zh-CN" b="0" i="1" smtClean="0">
                        <a:latin typeface="Cambria Math"/>
                      </a:rPr>
                      <m:t>=</m:t>
                    </m:r>
                    <m:sSup>
                      <m:sSupPr>
                        <m:ctrlPr>
                          <a:rPr lang="en-US" altLang="zh-CN" b="0" i="1" smtClean="0">
                            <a:latin typeface="Cambria Math" panose="02040503050406030204" pitchFamily="18" charset="0"/>
                          </a:rPr>
                        </m:ctrlPr>
                      </m:sSupPr>
                      <m:e>
                        <m:d>
                          <m:dPr>
                            <m:ctrlPr>
                              <a:rPr lang="en-US" altLang="zh-CN" b="0" i="1" smtClean="0">
                                <a:latin typeface="Cambria Math" panose="02040503050406030204" pitchFamily="18" charset="0"/>
                              </a:rPr>
                            </m:ctrlPr>
                          </m:dPr>
                          <m:e>
                            <m:r>
                              <a:rPr lang="en-US" altLang="zh-CN" b="0" i="1" smtClean="0">
                                <a:latin typeface="Cambria Math"/>
                              </a:rPr>
                              <m:t>1−</m:t>
                            </m:r>
                            <m:r>
                              <a:rPr lang="en-US" altLang="zh-CN" b="0" i="1" smtClean="0">
                                <a:latin typeface="Cambria Math"/>
                              </a:rPr>
                              <m:t>𝑥</m:t>
                            </m:r>
                          </m:e>
                        </m:d>
                      </m:e>
                      <m:sup>
                        <m:r>
                          <a:rPr lang="en-US" altLang="zh-CN" b="0" i="1" smtClean="0">
                            <a:latin typeface="Cambria Math"/>
                          </a:rPr>
                          <m:t>−1</m:t>
                        </m:r>
                      </m:sup>
                    </m:sSup>
                  </m:oMath>
                </a14:m>
                <a:endParaRPr lang="en-US" altLang="zh-CN" dirty="0">
                  <a:latin typeface="Book Antiqua" pitchFamily="18" charset="0"/>
                </a:endParaRPr>
              </a:p>
              <a:p>
                <a:pPr lvl="1" eaLnBrk="1" hangingPunct="1">
                  <a:lnSpc>
                    <a:spcPct val="150000"/>
                  </a:lnSpc>
                </a:pPr>
                <a14:m>
                  <m:oMath xmlns:m="http://schemas.openxmlformats.org/officeDocument/2006/math">
                    <m:sSub>
                      <m:sSubPr>
                        <m:ctrlPr>
                          <a:rPr i="1">
                            <a:latin typeface="Cambria Math" panose="02040503050406030204" pitchFamily="18" charset="0"/>
                          </a:rPr>
                        </m:ctrlPr>
                      </m:sSubPr>
                      <m:e>
                        <m:r>
                          <a:rPr lang="en-US" altLang="zh-CN" b="0" i="1" smtClean="0">
                            <a:latin typeface="Cambria Math"/>
                          </a:rPr>
                          <m:t>𝑓</m:t>
                        </m:r>
                      </m:e>
                      <m:sub>
                        <m:r>
                          <a:rPr lang="en-US" altLang="zh-CN" b="0" i="1" smtClean="0">
                            <a:latin typeface="Cambria Math"/>
                          </a:rPr>
                          <m:t>3</m:t>
                        </m:r>
                      </m:sub>
                    </m:sSub>
                    <m:d>
                      <m:dPr>
                        <m:ctrlPr>
                          <a:rPr lang="en-US" altLang="zh-CN" b="0" i="1" smtClean="0">
                            <a:latin typeface="Cambria Math" panose="02040503050406030204" pitchFamily="18" charset="0"/>
                          </a:rPr>
                        </m:ctrlPr>
                      </m:dPr>
                      <m:e>
                        <m:r>
                          <a:rPr lang="en-US" altLang="zh-CN" b="0" i="1" smtClean="0">
                            <a:latin typeface="Cambria Math"/>
                          </a:rPr>
                          <m:t>𝑥</m:t>
                        </m:r>
                      </m:e>
                    </m:d>
                    <m:r>
                      <a:rPr lang="en-US" altLang="zh-CN" b="0" i="1" smtClean="0">
                        <a:latin typeface="Cambria Math"/>
                      </a:rPr>
                      <m:t>=</m:t>
                    </m:r>
                    <m:sSup>
                      <m:sSupPr>
                        <m:ctrlPr>
                          <a:rPr lang="en-US" altLang="zh-CN" b="0" i="1" smtClean="0">
                            <a:latin typeface="Cambria Math" panose="02040503050406030204" pitchFamily="18" charset="0"/>
                          </a:rPr>
                        </m:ctrlPr>
                      </m:sSupPr>
                      <m:e>
                        <m:r>
                          <a:rPr lang="en-US" altLang="zh-CN" b="0" i="1" smtClean="0">
                            <a:latin typeface="Cambria Math"/>
                          </a:rPr>
                          <m:t>𝑥</m:t>
                        </m:r>
                      </m:e>
                      <m:sup>
                        <m:r>
                          <a:rPr lang="en-US" altLang="zh-CN" b="0" i="1" smtClean="0">
                            <a:latin typeface="Cambria Math"/>
                          </a:rPr>
                          <m:t>−1</m:t>
                        </m:r>
                      </m:sup>
                    </m:sSup>
                    <m:d>
                      <m:dPr>
                        <m:ctrlPr>
                          <a:rPr lang="en-US" altLang="zh-CN" b="0" i="1" smtClean="0">
                            <a:latin typeface="Cambria Math" panose="02040503050406030204" pitchFamily="18" charset="0"/>
                          </a:rPr>
                        </m:ctrlPr>
                      </m:dPr>
                      <m:e>
                        <m:r>
                          <a:rPr lang="en-US" altLang="zh-CN" b="0" i="1" smtClean="0">
                            <a:latin typeface="Cambria Math"/>
                          </a:rPr>
                          <m:t>𝑥</m:t>
                        </m:r>
                        <m:r>
                          <a:rPr lang="en-US" altLang="zh-CN" b="0" i="1" smtClean="0">
                            <a:latin typeface="Cambria Math"/>
                          </a:rPr>
                          <m:t>−1</m:t>
                        </m:r>
                      </m:e>
                    </m:d>
                    <m:r>
                      <a:rPr lang="en-US" altLang="zh-CN" b="0" i="1" smtClean="0">
                        <a:latin typeface="Cambria Math"/>
                      </a:rPr>
                      <m:t>,     </m:t>
                    </m:r>
                    <m:sSub>
                      <m:sSubPr>
                        <m:ctrlPr>
                          <a:rPr lang="en-US" altLang="zh-CN" b="0" i="1" smtClean="0">
                            <a:latin typeface="Cambria Math" panose="02040503050406030204" pitchFamily="18" charset="0"/>
                          </a:rPr>
                        </m:ctrlPr>
                      </m:sSubPr>
                      <m:e>
                        <m:r>
                          <a:rPr lang="en-US" altLang="zh-CN" b="0" i="1" smtClean="0">
                            <a:latin typeface="Cambria Math"/>
                          </a:rPr>
                          <m:t>𝑓</m:t>
                        </m:r>
                      </m:e>
                      <m:sub>
                        <m:r>
                          <a:rPr lang="en-US" altLang="zh-CN" b="0" i="1" smtClean="0">
                            <a:latin typeface="Cambria Math"/>
                          </a:rPr>
                          <m:t>4</m:t>
                        </m:r>
                      </m:sub>
                    </m:sSub>
                    <m:d>
                      <m:dPr>
                        <m:ctrlPr>
                          <a:rPr lang="en-US" altLang="zh-CN" b="0" i="1" smtClean="0">
                            <a:latin typeface="Cambria Math" panose="02040503050406030204" pitchFamily="18" charset="0"/>
                          </a:rPr>
                        </m:ctrlPr>
                      </m:dPr>
                      <m:e>
                        <m:r>
                          <a:rPr lang="en-US" altLang="zh-CN" b="0" i="1" smtClean="0">
                            <a:latin typeface="Cambria Math"/>
                          </a:rPr>
                          <m:t>𝑥</m:t>
                        </m:r>
                      </m:e>
                    </m:d>
                    <m:r>
                      <a:rPr lang="en-US" altLang="zh-CN" b="0" i="1" smtClean="0">
                        <a:latin typeface="Cambria Math"/>
                      </a:rPr>
                      <m:t>=</m:t>
                    </m:r>
                    <m:sSup>
                      <m:sSupPr>
                        <m:ctrlPr>
                          <a:rPr lang="en-US" altLang="zh-CN" b="0" i="1" smtClean="0">
                            <a:latin typeface="Cambria Math" panose="02040503050406030204" pitchFamily="18" charset="0"/>
                          </a:rPr>
                        </m:ctrlPr>
                      </m:sSupPr>
                      <m:e>
                        <m:r>
                          <a:rPr lang="en-US" altLang="zh-CN" b="0" i="1" smtClean="0">
                            <a:latin typeface="Cambria Math"/>
                          </a:rPr>
                          <m:t>𝑥</m:t>
                        </m:r>
                      </m:e>
                      <m:sup>
                        <m:r>
                          <a:rPr lang="en-US" altLang="zh-CN" b="0" i="1" smtClean="0">
                            <a:latin typeface="Cambria Math"/>
                          </a:rPr>
                          <m:t>−1</m:t>
                        </m:r>
                      </m:sup>
                    </m:sSup>
                  </m:oMath>
                </a14:m>
                <a:endParaRPr lang="en-US" altLang="zh-CN" dirty="0">
                  <a:latin typeface="Book Antiqua" pitchFamily="18" charset="0"/>
                </a:endParaRPr>
              </a:p>
              <a:p>
                <a:pPr lvl="1" eaLnBrk="1" hangingPunct="1">
                  <a:lnSpc>
                    <a:spcPct val="150000"/>
                  </a:lnSpc>
                </a:pPr>
                <a14:m>
                  <m:oMath xmlns:m="http://schemas.openxmlformats.org/officeDocument/2006/math">
                    <m:sSub>
                      <m:sSubPr>
                        <m:ctrlPr>
                          <a:rPr i="1">
                            <a:latin typeface="Cambria Math" panose="02040503050406030204" pitchFamily="18" charset="0"/>
                          </a:rPr>
                        </m:ctrlPr>
                      </m:sSubPr>
                      <m:e>
                        <m:r>
                          <a:rPr lang="en-US" altLang="zh-CN" b="0" i="1" smtClean="0">
                            <a:latin typeface="Cambria Math"/>
                          </a:rPr>
                          <m:t>𝑓</m:t>
                        </m:r>
                      </m:e>
                      <m:sub>
                        <m:r>
                          <a:rPr lang="en-US" altLang="zh-CN" b="0" i="1" smtClean="0">
                            <a:latin typeface="Cambria Math"/>
                          </a:rPr>
                          <m:t>5</m:t>
                        </m:r>
                      </m:sub>
                    </m:sSub>
                    <m:d>
                      <m:dPr>
                        <m:ctrlPr>
                          <a:rPr lang="en-US" altLang="zh-CN" b="0" i="1" smtClean="0">
                            <a:latin typeface="Cambria Math" panose="02040503050406030204" pitchFamily="18" charset="0"/>
                          </a:rPr>
                        </m:ctrlPr>
                      </m:dPr>
                      <m:e>
                        <m:r>
                          <a:rPr lang="en-US" altLang="zh-CN" b="0" i="1" smtClean="0">
                            <a:latin typeface="Cambria Math"/>
                          </a:rPr>
                          <m:t>𝑥</m:t>
                        </m:r>
                      </m:e>
                    </m:d>
                    <m:r>
                      <a:rPr lang="en-US" altLang="zh-CN" b="0" i="1" smtClean="0">
                        <a:latin typeface="Cambria Math"/>
                      </a:rPr>
                      <m:t>=</m:t>
                    </m:r>
                    <m:r>
                      <a:rPr lang="en-US" altLang="zh-CN" b="0" i="1" smtClean="0">
                        <a:latin typeface="Cambria Math"/>
                      </a:rPr>
                      <m:t>𝑥</m:t>
                    </m:r>
                    <m:sSup>
                      <m:sSupPr>
                        <m:ctrlPr>
                          <a:rPr lang="en-US" altLang="zh-CN" b="0" i="1" smtClean="0">
                            <a:latin typeface="Cambria Math" panose="02040503050406030204" pitchFamily="18" charset="0"/>
                          </a:rPr>
                        </m:ctrlPr>
                      </m:sSupPr>
                      <m:e>
                        <m:d>
                          <m:dPr>
                            <m:ctrlPr>
                              <a:rPr lang="en-US" altLang="zh-CN" b="0" i="1" smtClean="0">
                                <a:latin typeface="Cambria Math" panose="02040503050406030204" pitchFamily="18" charset="0"/>
                              </a:rPr>
                            </m:ctrlPr>
                          </m:dPr>
                          <m:e>
                            <m:r>
                              <a:rPr lang="en-US" altLang="zh-CN" b="0" i="1" smtClean="0">
                                <a:latin typeface="Cambria Math"/>
                              </a:rPr>
                              <m:t>𝑥</m:t>
                            </m:r>
                            <m:r>
                              <a:rPr lang="en-US" altLang="zh-CN" b="0" i="1" smtClean="0">
                                <a:latin typeface="Cambria Math"/>
                              </a:rPr>
                              <m:t>−1</m:t>
                            </m:r>
                          </m:e>
                        </m:d>
                      </m:e>
                      <m:sup>
                        <m:r>
                          <a:rPr lang="en-US" altLang="zh-CN" b="0" i="1" smtClean="0">
                            <a:latin typeface="Cambria Math"/>
                          </a:rPr>
                          <m:t>−1</m:t>
                        </m:r>
                      </m:sup>
                    </m:sSup>
                    <m:r>
                      <a:rPr lang="en-US" altLang="zh-CN" b="0" i="0" smtClean="0">
                        <a:latin typeface="Cambria Math"/>
                      </a:rPr>
                      <m:t>, </m:t>
                    </m:r>
                    <m:r>
                      <a:rPr lang="en-US" altLang="zh-CN" b="0" i="1" smtClean="0">
                        <a:latin typeface="Cambria Math"/>
                      </a:rPr>
                      <m:t>   </m:t>
                    </m:r>
                    <m:sSub>
                      <m:sSubPr>
                        <m:ctrlPr>
                          <a:rPr lang="en-US" altLang="zh-CN" b="0" i="1" smtClean="0">
                            <a:latin typeface="Cambria Math" panose="02040503050406030204" pitchFamily="18" charset="0"/>
                          </a:rPr>
                        </m:ctrlPr>
                      </m:sSubPr>
                      <m:e>
                        <m:r>
                          <a:rPr lang="en-US" altLang="zh-CN" b="0" i="1" smtClean="0">
                            <a:latin typeface="Cambria Math"/>
                          </a:rPr>
                          <m:t>𝑓</m:t>
                        </m:r>
                      </m:e>
                      <m:sub>
                        <m:r>
                          <a:rPr lang="en-US" altLang="zh-CN" b="0" i="1" smtClean="0">
                            <a:latin typeface="Cambria Math"/>
                          </a:rPr>
                          <m:t>6</m:t>
                        </m:r>
                      </m:sub>
                    </m:sSub>
                    <m:d>
                      <m:dPr>
                        <m:ctrlPr>
                          <a:rPr lang="en-US" altLang="zh-CN" b="0" i="1" smtClean="0">
                            <a:latin typeface="Cambria Math" panose="02040503050406030204" pitchFamily="18" charset="0"/>
                          </a:rPr>
                        </m:ctrlPr>
                      </m:dPr>
                      <m:e>
                        <m:r>
                          <a:rPr lang="en-US" altLang="zh-CN" b="0" i="1" smtClean="0">
                            <a:latin typeface="Cambria Math"/>
                          </a:rPr>
                          <m:t>𝑥</m:t>
                        </m:r>
                      </m:e>
                    </m:d>
                    <m:r>
                      <a:rPr lang="en-US" altLang="zh-CN" b="0" i="1" smtClean="0">
                        <a:latin typeface="Cambria Math"/>
                      </a:rPr>
                      <m:t>=1−</m:t>
                    </m:r>
                    <m:r>
                      <a:rPr lang="en-US" altLang="zh-CN" b="0" i="1" smtClean="0">
                        <a:latin typeface="Cambria Math"/>
                      </a:rPr>
                      <m:t>𝑥</m:t>
                    </m:r>
                  </m:oMath>
                </a14:m>
                <a:endParaRPr lang="en-US" altLang="zh-CN" dirty="0">
                  <a:latin typeface="Book Antiqua" pitchFamily="18" charset="0"/>
                </a:endParaRPr>
              </a:p>
              <a:p>
                <a:pPr>
                  <a:lnSpc>
                    <a:spcPct val="150000"/>
                  </a:lnSpc>
                </a:pPr>
                <a:r>
                  <a:rPr lang="zh-CN" altLang="en-US" dirty="0">
                    <a:latin typeface="Book Antiqua" pitchFamily="18" charset="0"/>
                  </a:rPr>
                  <a:t>则</a:t>
                </a:r>
                <a14:m>
                  <m:oMath xmlns:m="http://schemas.openxmlformats.org/officeDocument/2006/math">
                    <m:d>
                      <m:dPr>
                        <m:begChr m:val="⟨"/>
                        <m:endChr m:val="⟩"/>
                        <m:ctrlPr>
                          <a:rPr i="1">
                            <a:latin typeface="Cambria Math" panose="02040503050406030204" pitchFamily="18" charset="0"/>
                          </a:rPr>
                        </m:ctrlPr>
                      </m:dPr>
                      <m:e>
                        <m:d>
                          <m:dPr>
                            <m:begChr m:val="{"/>
                            <m:endChr m:val="}"/>
                            <m:ctrlPr>
                              <a:rPr i="1">
                                <a:latin typeface="Cambria Math" panose="02040503050406030204" pitchFamily="18" charset="0"/>
                              </a:rPr>
                            </m:ctrlPr>
                          </m:dPr>
                          <m:e>
                            <m:sSub>
                              <m:sSubPr>
                                <m:ctrlPr>
                                  <a:rPr i="1">
                                    <a:latin typeface="Cambria Math" panose="02040503050406030204" pitchFamily="18" charset="0"/>
                                  </a:rPr>
                                </m:ctrlPr>
                              </m:sSubPr>
                              <m:e>
                                <m:r>
                                  <a:rPr lang="en-US" altLang="zh-CN" i="1">
                                    <a:latin typeface="Cambria Math"/>
                                  </a:rPr>
                                  <m:t>𝑓</m:t>
                                </m:r>
                              </m:e>
                              <m:sub>
                                <m:r>
                                  <a:rPr lang="en-US" altLang="zh-CN" i="1">
                                    <a:latin typeface="Cambria Math"/>
                                  </a:rPr>
                                  <m:t>1</m:t>
                                </m:r>
                              </m:sub>
                            </m:sSub>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𝑓</m:t>
                                </m:r>
                              </m:e>
                              <m:sub>
                                <m:r>
                                  <a:rPr lang="en-US" altLang="zh-CN" i="1">
                                    <a:latin typeface="Cambria Math"/>
                                  </a:rPr>
                                  <m:t>2</m:t>
                                </m:r>
                              </m:sub>
                            </m:sSub>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𝑓</m:t>
                                </m:r>
                              </m:e>
                              <m:sub>
                                <m:r>
                                  <a:rPr lang="en-US" altLang="zh-CN" i="1">
                                    <a:latin typeface="Cambria Math"/>
                                  </a:rPr>
                                  <m:t>3</m:t>
                                </m:r>
                              </m:sub>
                            </m:sSub>
                            <m:r>
                              <a:rPr lang="en-US" altLang="zh-CN" i="1">
                                <a:latin typeface="Cambria Math"/>
                              </a:rPr>
                              <m:t>, </m:t>
                            </m:r>
                            <m:sSub>
                              <m:sSubPr>
                                <m:ctrlPr>
                                  <a:rPr lang="en-US" altLang="zh-CN" i="1">
                                    <a:latin typeface="Cambria Math" panose="02040503050406030204" pitchFamily="18" charset="0"/>
                                  </a:rPr>
                                </m:ctrlPr>
                              </m:sSubPr>
                              <m:e>
                                <m:r>
                                  <a:rPr lang="en-US" altLang="zh-CN" i="1">
                                    <a:latin typeface="Cambria Math"/>
                                  </a:rPr>
                                  <m:t>𝑓</m:t>
                                </m:r>
                              </m:e>
                              <m:sub>
                                <m:r>
                                  <a:rPr lang="en-US" altLang="zh-CN" i="1">
                                    <a:latin typeface="Cambria Math"/>
                                  </a:rPr>
                                  <m:t>4</m:t>
                                </m:r>
                              </m:sub>
                            </m:sSub>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𝑓</m:t>
                                </m:r>
                              </m:e>
                              <m:sub>
                                <m:r>
                                  <a:rPr lang="en-US" altLang="zh-CN" i="1">
                                    <a:latin typeface="Cambria Math"/>
                                  </a:rPr>
                                  <m:t>5</m:t>
                                </m:r>
                              </m:sub>
                            </m:sSub>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𝑓</m:t>
                                </m:r>
                              </m:e>
                              <m:sub>
                                <m:r>
                                  <a:rPr lang="en-US" altLang="zh-CN" i="1">
                                    <a:latin typeface="Cambria Math"/>
                                  </a:rPr>
                                  <m:t>6</m:t>
                                </m:r>
                              </m:sub>
                            </m:sSub>
                          </m:e>
                        </m:d>
                        <m:r>
                          <a:rPr lang="en-US" altLang="zh-CN" i="1">
                            <a:latin typeface="Cambria Math"/>
                          </a:rPr>
                          <m:t>,∘</m:t>
                        </m:r>
                      </m:e>
                    </m:d>
                  </m:oMath>
                </a14:m>
                <a:r>
                  <a:rPr lang="zh-CN" altLang="en-US" dirty="0">
                    <a:latin typeface="Book Antiqua" pitchFamily="18" charset="0"/>
                  </a:rPr>
                  <a:t>是代数系统，其中</a:t>
                </a:r>
                <a14:m>
                  <m:oMath xmlns:m="http://schemas.openxmlformats.org/officeDocument/2006/math">
                    <m:r>
                      <a:rPr lang="en-US" altLang="zh-CN" b="1" i="1" smtClean="0">
                        <a:latin typeface="Cambria Math"/>
                      </a:rPr>
                      <m:t>∘</m:t>
                    </m:r>
                  </m:oMath>
                </a14:m>
                <a:r>
                  <a:rPr lang="zh-CN" altLang="en-US" dirty="0">
                    <a:latin typeface="Book Antiqua" pitchFamily="18" charset="0"/>
                  </a:rPr>
                  <a:t>是函数的复合运算</a:t>
                </a:r>
              </a:p>
              <a:p>
                <a:pPr eaLnBrk="1" hangingPunct="1">
                  <a:lnSpc>
                    <a:spcPct val="140000"/>
                  </a:lnSpc>
                  <a:buFont typeface="Wingdings" pitchFamily="2" charset="2"/>
                  <a:buNone/>
                </a:pPr>
                <a:r>
                  <a:rPr lang="zh-CN" altLang="en-US" sz="2200" dirty="0">
                    <a:latin typeface="Book Antiqua" pitchFamily="18" charset="0"/>
                  </a:rPr>
                  <a:t>	</a:t>
                </a:r>
                <a:r>
                  <a:rPr lang="zh-CN" altLang="en-US" sz="2600" b="1" dirty="0">
                    <a:solidFill>
                      <a:srgbClr val="0000CC"/>
                    </a:solidFill>
                    <a:latin typeface="Book Antiqua" pitchFamily="18" charset="0"/>
                    <a:ea typeface="楷体" pitchFamily="49" charset="-122"/>
                  </a:rPr>
                  <a:t>只需考虑运算的封闭性。例如：</a:t>
                </a:r>
                <a14:m>
                  <m:oMath xmlns:m="http://schemas.openxmlformats.org/officeDocument/2006/math">
                    <m:sSub>
                      <m:sSubPr>
                        <m:ctrlPr>
                          <a:rPr sz="2600" i="1">
                            <a:latin typeface="Cambria Math" panose="02040503050406030204" pitchFamily="18" charset="0"/>
                          </a:rPr>
                        </m:ctrlPr>
                      </m:sSubPr>
                      <m:e>
                        <m:r>
                          <a:rPr lang="en-US" altLang="zh-CN" sz="2600" b="1" i="1" dirty="0" smtClean="0">
                            <a:solidFill>
                              <a:srgbClr val="0000CC"/>
                            </a:solidFill>
                            <a:latin typeface="Cambria Math"/>
                            <a:ea typeface="楷体" pitchFamily="49" charset="-122"/>
                          </a:rPr>
                          <m:t>𝒇</m:t>
                        </m:r>
                      </m:e>
                      <m:sub>
                        <m:r>
                          <a:rPr lang="en-US" altLang="zh-CN" sz="2600" b="1" i="1" dirty="0" smtClean="0">
                            <a:solidFill>
                              <a:srgbClr val="0000CC"/>
                            </a:solidFill>
                            <a:latin typeface="Cambria Math"/>
                            <a:ea typeface="楷体" pitchFamily="49" charset="-122"/>
                          </a:rPr>
                          <m:t>𝟐</m:t>
                        </m:r>
                      </m:sub>
                    </m:sSub>
                    <m:r>
                      <a:rPr lang="en-US" altLang="zh-CN" sz="2600" b="1" i="1" dirty="0" smtClean="0">
                        <a:solidFill>
                          <a:srgbClr val="0000CC"/>
                        </a:solidFill>
                        <a:latin typeface="Cambria Math"/>
                        <a:ea typeface="楷体" pitchFamily="49" charset="-122"/>
                      </a:rPr>
                      <m:t>∘</m:t>
                    </m:r>
                    <m:sSub>
                      <m:sSubPr>
                        <m:ctrlPr>
                          <a:rPr lang="en-US" altLang="zh-CN" sz="2600" b="1" i="1" dirty="0" smtClean="0">
                            <a:solidFill>
                              <a:srgbClr val="0000CC"/>
                            </a:solidFill>
                            <a:latin typeface="Cambria Math" panose="02040503050406030204" pitchFamily="18" charset="0"/>
                            <a:ea typeface="楷体" pitchFamily="49" charset="-122"/>
                          </a:rPr>
                        </m:ctrlPr>
                      </m:sSubPr>
                      <m:e>
                        <m:r>
                          <a:rPr lang="en-US" altLang="zh-CN" sz="2600" b="1" i="1" dirty="0" smtClean="0">
                            <a:solidFill>
                              <a:srgbClr val="0000CC"/>
                            </a:solidFill>
                            <a:latin typeface="Cambria Math"/>
                            <a:ea typeface="楷体" pitchFamily="49" charset="-122"/>
                          </a:rPr>
                          <m:t>𝒇</m:t>
                        </m:r>
                      </m:e>
                      <m:sub>
                        <m:r>
                          <a:rPr lang="en-US" altLang="zh-CN" sz="2600" b="1" i="1" dirty="0" smtClean="0">
                            <a:solidFill>
                              <a:srgbClr val="0000CC"/>
                            </a:solidFill>
                            <a:latin typeface="Cambria Math"/>
                            <a:ea typeface="楷体" pitchFamily="49" charset="-122"/>
                          </a:rPr>
                          <m:t>𝟑</m:t>
                        </m:r>
                      </m:sub>
                    </m:sSub>
                    <m:r>
                      <a:rPr lang="en-US" altLang="zh-CN" sz="2600" b="1" i="1" dirty="0" smtClean="0">
                        <a:solidFill>
                          <a:srgbClr val="0000CC"/>
                        </a:solidFill>
                        <a:latin typeface="Cambria Math"/>
                        <a:ea typeface="楷体" pitchFamily="49" charset="-122"/>
                      </a:rPr>
                      <m:t>=</m:t>
                    </m:r>
                    <m:sSub>
                      <m:sSubPr>
                        <m:ctrlPr>
                          <a:rPr lang="en-US" altLang="zh-CN" sz="2600" b="1" i="1" dirty="0" smtClean="0">
                            <a:solidFill>
                              <a:srgbClr val="0000CC"/>
                            </a:solidFill>
                            <a:latin typeface="Cambria Math" panose="02040503050406030204" pitchFamily="18" charset="0"/>
                            <a:ea typeface="楷体" pitchFamily="49" charset="-122"/>
                          </a:rPr>
                        </m:ctrlPr>
                      </m:sSubPr>
                      <m:e>
                        <m:r>
                          <a:rPr lang="en-US" altLang="zh-CN" sz="2600" b="1" i="1" dirty="0" smtClean="0">
                            <a:solidFill>
                              <a:srgbClr val="0000CC"/>
                            </a:solidFill>
                            <a:latin typeface="Cambria Math"/>
                            <a:ea typeface="楷体" pitchFamily="49" charset="-122"/>
                          </a:rPr>
                          <m:t>𝒇</m:t>
                        </m:r>
                      </m:e>
                      <m:sub>
                        <m:r>
                          <a:rPr lang="en-US" altLang="zh-CN" sz="2600" b="1" i="1" dirty="0" smtClean="0">
                            <a:solidFill>
                              <a:srgbClr val="0000CC"/>
                            </a:solidFill>
                            <a:latin typeface="Cambria Math"/>
                            <a:ea typeface="楷体" pitchFamily="49" charset="-122"/>
                          </a:rPr>
                          <m:t>𝟏</m:t>
                        </m:r>
                      </m:sub>
                    </m:sSub>
                    <m:r>
                      <a:rPr lang="en-US" altLang="zh-CN" sz="2600" b="1" i="1" dirty="0" smtClean="0">
                        <a:solidFill>
                          <a:srgbClr val="0000CC"/>
                        </a:solidFill>
                        <a:latin typeface="Cambria Math"/>
                        <a:ea typeface="楷体" pitchFamily="49" charset="-122"/>
                      </a:rPr>
                      <m:t>,  </m:t>
                    </m:r>
                    <m:sSub>
                      <m:sSubPr>
                        <m:ctrlPr>
                          <a:rPr lang="en-US" altLang="zh-CN" sz="2600" b="1" i="1" dirty="0" smtClean="0">
                            <a:solidFill>
                              <a:srgbClr val="0000CC"/>
                            </a:solidFill>
                            <a:latin typeface="Cambria Math" panose="02040503050406030204" pitchFamily="18" charset="0"/>
                            <a:ea typeface="楷体" pitchFamily="49" charset="-122"/>
                          </a:rPr>
                        </m:ctrlPr>
                      </m:sSubPr>
                      <m:e>
                        <m:r>
                          <a:rPr lang="en-US" altLang="zh-CN" sz="2600" b="1" i="1" dirty="0" smtClean="0">
                            <a:solidFill>
                              <a:srgbClr val="0000CC"/>
                            </a:solidFill>
                            <a:latin typeface="Cambria Math"/>
                            <a:ea typeface="楷体" pitchFamily="49" charset="-122"/>
                          </a:rPr>
                          <m:t>𝒇</m:t>
                        </m:r>
                      </m:e>
                      <m:sub>
                        <m:r>
                          <a:rPr lang="en-US" altLang="zh-CN" sz="2600" b="1" i="1" dirty="0" smtClean="0">
                            <a:solidFill>
                              <a:srgbClr val="0000CC"/>
                            </a:solidFill>
                            <a:latin typeface="Cambria Math"/>
                            <a:ea typeface="楷体" pitchFamily="49" charset="-122"/>
                          </a:rPr>
                          <m:t>𝟒</m:t>
                        </m:r>
                      </m:sub>
                    </m:sSub>
                    <m:r>
                      <a:rPr lang="en-US" altLang="zh-CN" sz="2600" b="1" i="1" dirty="0" smtClean="0">
                        <a:solidFill>
                          <a:srgbClr val="0000CC"/>
                        </a:solidFill>
                        <a:latin typeface="Cambria Math"/>
                        <a:ea typeface="楷体" pitchFamily="49" charset="-122"/>
                      </a:rPr>
                      <m:t>∘</m:t>
                    </m:r>
                    <m:sSub>
                      <m:sSubPr>
                        <m:ctrlPr>
                          <a:rPr lang="en-US" altLang="zh-CN" sz="2600" b="1" i="1" dirty="0" smtClean="0">
                            <a:solidFill>
                              <a:srgbClr val="0000CC"/>
                            </a:solidFill>
                            <a:latin typeface="Cambria Math" panose="02040503050406030204" pitchFamily="18" charset="0"/>
                            <a:ea typeface="楷体" pitchFamily="49" charset="-122"/>
                          </a:rPr>
                        </m:ctrlPr>
                      </m:sSubPr>
                      <m:e>
                        <m:r>
                          <a:rPr lang="en-US" altLang="zh-CN" sz="2600" b="1" i="1" dirty="0" smtClean="0">
                            <a:solidFill>
                              <a:srgbClr val="0000CC"/>
                            </a:solidFill>
                            <a:latin typeface="Cambria Math"/>
                            <a:ea typeface="楷体" pitchFamily="49" charset="-122"/>
                          </a:rPr>
                          <m:t>𝒇</m:t>
                        </m:r>
                      </m:e>
                      <m:sub>
                        <m:r>
                          <a:rPr lang="en-US" altLang="zh-CN" sz="2600" b="1" i="1" dirty="0" smtClean="0">
                            <a:solidFill>
                              <a:srgbClr val="0000CC"/>
                            </a:solidFill>
                            <a:latin typeface="Cambria Math"/>
                            <a:ea typeface="楷体" pitchFamily="49" charset="-122"/>
                          </a:rPr>
                          <m:t>𝟓</m:t>
                        </m:r>
                      </m:sub>
                    </m:sSub>
                    <m:r>
                      <a:rPr lang="en-US" altLang="zh-CN" sz="2600" b="1" i="1" dirty="0" smtClean="0">
                        <a:solidFill>
                          <a:srgbClr val="0000CC"/>
                        </a:solidFill>
                        <a:latin typeface="Cambria Math"/>
                        <a:ea typeface="楷体" pitchFamily="49" charset="-122"/>
                      </a:rPr>
                      <m:t>=</m:t>
                    </m:r>
                    <m:sSub>
                      <m:sSubPr>
                        <m:ctrlPr>
                          <a:rPr lang="en-US" altLang="zh-CN" sz="2600" b="1" i="1" dirty="0" smtClean="0">
                            <a:solidFill>
                              <a:srgbClr val="0000CC"/>
                            </a:solidFill>
                            <a:latin typeface="Cambria Math" panose="02040503050406030204" pitchFamily="18" charset="0"/>
                            <a:ea typeface="楷体" pitchFamily="49" charset="-122"/>
                          </a:rPr>
                        </m:ctrlPr>
                      </m:sSubPr>
                      <m:e>
                        <m:r>
                          <a:rPr lang="en-US" altLang="zh-CN" sz="2600" b="1" i="1" dirty="0" smtClean="0">
                            <a:solidFill>
                              <a:srgbClr val="0000CC"/>
                            </a:solidFill>
                            <a:latin typeface="Cambria Math"/>
                            <a:ea typeface="楷体" pitchFamily="49" charset="-122"/>
                          </a:rPr>
                          <m:t>𝒇</m:t>
                        </m:r>
                      </m:e>
                      <m:sub>
                        <m:r>
                          <a:rPr lang="en-US" altLang="zh-CN" sz="2600" b="1" i="1" dirty="0" smtClean="0">
                            <a:solidFill>
                              <a:srgbClr val="0000CC"/>
                            </a:solidFill>
                            <a:latin typeface="Cambria Math"/>
                            <a:ea typeface="楷体" pitchFamily="49" charset="-122"/>
                          </a:rPr>
                          <m:t>𝟐</m:t>
                        </m:r>
                      </m:sub>
                    </m:sSub>
                    <m:r>
                      <a:rPr lang="en-US" altLang="zh-CN" sz="2600" b="1" i="1" dirty="0" smtClean="0">
                        <a:solidFill>
                          <a:srgbClr val="0000CC"/>
                        </a:solidFill>
                        <a:latin typeface="Cambria Math"/>
                        <a:ea typeface="楷体" pitchFamily="49" charset="-122"/>
                      </a:rPr>
                      <m:t>,  </m:t>
                    </m:r>
                    <m:sSub>
                      <m:sSubPr>
                        <m:ctrlPr>
                          <a:rPr lang="en-US" altLang="zh-CN" sz="2600" b="1" i="1" dirty="0" smtClean="0">
                            <a:solidFill>
                              <a:srgbClr val="0000CC"/>
                            </a:solidFill>
                            <a:latin typeface="Cambria Math" panose="02040503050406030204" pitchFamily="18" charset="0"/>
                            <a:ea typeface="楷体" pitchFamily="49" charset="-122"/>
                          </a:rPr>
                        </m:ctrlPr>
                      </m:sSubPr>
                      <m:e>
                        <m:r>
                          <a:rPr lang="en-US" altLang="zh-CN" sz="2600" b="1" i="1" dirty="0" smtClean="0">
                            <a:solidFill>
                              <a:srgbClr val="0000CC"/>
                            </a:solidFill>
                            <a:latin typeface="Cambria Math"/>
                            <a:ea typeface="楷体" pitchFamily="49" charset="-122"/>
                          </a:rPr>
                          <m:t>𝒇</m:t>
                        </m:r>
                      </m:e>
                      <m:sub>
                        <m:r>
                          <a:rPr lang="en-US" altLang="zh-CN" sz="2600" b="1" i="1" dirty="0" smtClean="0">
                            <a:solidFill>
                              <a:srgbClr val="0000CC"/>
                            </a:solidFill>
                            <a:latin typeface="Cambria Math"/>
                            <a:ea typeface="楷体" pitchFamily="49" charset="-122"/>
                          </a:rPr>
                          <m:t>𝟑</m:t>
                        </m:r>
                      </m:sub>
                    </m:sSub>
                    <m:r>
                      <a:rPr lang="en-US" altLang="zh-CN" sz="2600" b="1" i="1" dirty="0" smtClean="0">
                        <a:solidFill>
                          <a:srgbClr val="0000CC"/>
                        </a:solidFill>
                        <a:latin typeface="Cambria Math"/>
                        <a:ea typeface="楷体" pitchFamily="49" charset="-122"/>
                      </a:rPr>
                      <m:t>∘</m:t>
                    </m:r>
                    <m:sSub>
                      <m:sSubPr>
                        <m:ctrlPr>
                          <a:rPr lang="en-US" altLang="zh-CN" sz="2600" b="1" i="1" dirty="0" smtClean="0">
                            <a:solidFill>
                              <a:srgbClr val="0000CC"/>
                            </a:solidFill>
                            <a:latin typeface="Cambria Math" panose="02040503050406030204" pitchFamily="18" charset="0"/>
                            <a:ea typeface="楷体" pitchFamily="49" charset="-122"/>
                          </a:rPr>
                        </m:ctrlPr>
                      </m:sSubPr>
                      <m:e>
                        <m:r>
                          <a:rPr lang="en-US" altLang="zh-CN" sz="2600" b="1" i="1" dirty="0" smtClean="0">
                            <a:solidFill>
                              <a:srgbClr val="0000CC"/>
                            </a:solidFill>
                            <a:latin typeface="Cambria Math"/>
                            <a:ea typeface="楷体" pitchFamily="49" charset="-122"/>
                          </a:rPr>
                          <m:t>𝒇</m:t>
                        </m:r>
                      </m:e>
                      <m:sub>
                        <m:r>
                          <a:rPr lang="en-US" altLang="zh-CN" sz="2600" b="1" i="1" dirty="0" smtClean="0">
                            <a:solidFill>
                              <a:srgbClr val="0000CC"/>
                            </a:solidFill>
                            <a:latin typeface="Cambria Math"/>
                            <a:ea typeface="楷体" pitchFamily="49" charset="-122"/>
                          </a:rPr>
                          <m:t>𝟔</m:t>
                        </m:r>
                      </m:sub>
                    </m:sSub>
                    <m:r>
                      <a:rPr lang="en-US" altLang="zh-CN" sz="2600" b="1" i="1" dirty="0" smtClean="0">
                        <a:solidFill>
                          <a:srgbClr val="0000CC"/>
                        </a:solidFill>
                        <a:latin typeface="Cambria Math"/>
                        <a:ea typeface="楷体" pitchFamily="49" charset="-122"/>
                      </a:rPr>
                      <m:t>=</m:t>
                    </m:r>
                    <m:sSub>
                      <m:sSubPr>
                        <m:ctrlPr>
                          <a:rPr lang="en-US" altLang="zh-CN" sz="2600" b="1" i="1" dirty="0" smtClean="0">
                            <a:solidFill>
                              <a:srgbClr val="0000CC"/>
                            </a:solidFill>
                            <a:latin typeface="Cambria Math" panose="02040503050406030204" pitchFamily="18" charset="0"/>
                            <a:ea typeface="楷体" pitchFamily="49" charset="-122"/>
                          </a:rPr>
                        </m:ctrlPr>
                      </m:sSubPr>
                      <m:e>
                        <m:r>
                          <a:rPr lang="en-US" altLang="zh-CN" sz="2600" b="1" i="1" dirty="0" smtClean="0">
                            <a:solidFill>
                              <a:srgbClr val="0000CC"/>
                            </a:solidFill>
                            <a:latin typeface="Cambria Math"/>
                            <a:ea typeface="楷体" pitchFamily="49" charset="-122"/>
                          </a:rPr>
                          <m:t>𝒇</m:t>
                        </m:r>
                      </m:e>
                      <m:sub>
                        <m:r>
                          <a:rPr lang="en-US" altLang="zh-CN" sz="2600" b="1" i="1" dirty="0" smtClean="0">
                            <a:solidFill>
                              <a:srgbClr val="0000CC"/>
                            </a:solidFill>
                            <a:latin typeface="Cambria Math"/>
                            <a:ea typeface="楷体" pitchFamily="49" charset="-122"/>
                          </a:rPr>
                          <m:t>𝟒</m:t>
                        </m:r>
                      </m:sub>
                    </m:sSub>
                  </m:oMath>
                </a14:m>
                <a:r>
                  <a:rPr lang="zh-CN" altLang="en-US" sz="2600" b="1" dirty="0">
                    <a:solidFill>
                      <a:srgbClr val="0000CC"/>
                    </a:solidFill>
                    <a:latin typeface="Book Antiqua" pitchFamily="18" charset="0"/>
                    <a:ea typeface="楷体" pitchFamily="49" charset="-122"/>
                  </a:rPr>
                  <a:t>等</a:t>
                </a:r>
              </a:p>
            </p:txBody>
          </p:sp>
        </mc:Choice>
        <mc:Fallback xmlns="">
          <p:sp>
            <p:nvSpPr>
              <p:cNvPr id="15363" name="Rectangle 3"/>
              <p:cNvSpPr>
                <a:spLocks noGrp="1" noRot="1" noChangeAspect="1" noMove="1" noResize="1" noEditPoints="1" noAdjustHandles="1" noChangeArrowheads="1" noChangeShapeType="1" noTextEdit="1"/>
              </p:cNvSpPr>
              <p:nvPr>
                <p:ph type="body" idx="1"/>
              </p:nvPr>
            </p:nvSpPr>
            <p:spPr>
              <a:xfrm>
                <a:off x="490676" y="1555750"/>
                <a:ext cx="8397344" cy="4897586"/>
              </a:xfrm>
              <a:blipFill>
                <a:blip r:embed="rId3"/>
                <a:stretch>
                  <a:fillRect l="-290"/>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10</a:t>
            </a:fld>
            <a:endParaRPr lang="en-US" altLang="zh-CN"/>
          </a:p>
        </p:txBody>
      </p:sp>
      <p:sp>
        <p:nvSpPr>
          <p:cNvPr id="2" name="标题 1"/>
          <p:cNvSpPr>
            <a:spLocks noGrp="1"/>
          </p:cNvSpPr>
          <p:nvPr>
            <p:ph type="title"/>
          </p:nvPr>
        </p:nvSpPr>
        <p:spPr/>
        <p:txBody>
          <a:bodyPr>
            <a:normAutofit/>
          </a:bodyPr>
          <a:lstStyle/>
          <a:p>
            <a:r>
              <a:rPr lang="zh-CN" altLang="en-US" dirty="0"/>
              <a:t>例：一个较复杂的代数系统</a:t>
            </a:r>
          </a:p>
        </p:txBody>
      </p:sp>
    </p:spTree>
    <p:extLst>
      <p:ext uri="{BB962C8B-B14F-4D97-AF65-F5344CB8AC3E}">
        <p14:creationId xmlns:p14="http://schemas.microsoft.com/office/powerpoint/2010/main" val="1805024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本节提要</a:t>
            </a:r>
          </a:p>
        </p:txBody>
      </p:sp>
      <p:sp>
        <p:nvSpPr>
          <p:cNvPr id="3" name="内容占位符 2"/>
          <p:cNvSpPr>
            <a:spLocks noGrp="1"/>
          </p:cNvSpPr>
          <p:nvPr>
            <p:ph sz="quarter" idx="1"/>
          </p:nvPr>
        </p:nvSpPr>
        <p:spPr/>
        <p:txBody>
          <a:bodyPr>
            <a:normAutofit/>
          </a:bodyPr>
          <a:lstStyle/>
          <a:p>
            <a:pPr>
              <a:lnSpc>
                <a:spcPct val="110000"/>
              </a:lnSpc>
            </a:pPr>
            <a:r>
              <a:rPr lang="zh-CN" altLang="en-US" sz="3200" dirty="0"/>
              <a:t>问题</a:t>
            </a:r>
            <a:r>
              <a:rPr lang="en-US" altLang="zh-CN" sz="3200" dirty="0"/>
              <a:t>1</a:t>
            </a:r>
            <a:r>
              <a:rPr lang="zh-CN" altLang="en-US" sz="3200" dirty="0"/>
              <a:t>：什么是代数系统？</a:t>
            </a:r>
            <a:endParaRPr lang="en-US" altLang="zh-CN" sz="3200" dirty="0"/>
          </a:p>
          <a:p>
            <a:pPr lvl="1">
              <a:lnSpc>
                <a:spcPct val="110000"/>
              </a:lnSpc>
            </a:pPr>
            <a:r>
              <a:rPr lang="zh-CN" altLang="en-US" sz="2800" dirty="0">
                <a:solidFill>
                  <a:srgbClr val="2E2E99"/>
                </a:solidFill>
              </a:rPr>
              <a:t>非空集合</a:t>
            </a:r>
            <a:r>
              <a:rPr lang="en-US" altLang="zh-CN" sz="2800" dirty="0">
                <a:solidFill>
                  <a:srgbClr val="2E2E99"/>
                </a:solidFill>
              </a:rPr>
              <a:t>+</a:t>
            </a:r>
            <a:r>
              <a:rPr lang="zh-CN" altLang="en-US" sz="2800" dirty="0">
                <a:solidFill>
                  <a:srgbClr val="2E2E99"/>
                </a:solidFill>
              </a:rPr>
              <a:t>封闭的</a:t>
            </a:r>
            <a:r>
              <a:rPr lang="en-US" altLang="zh-CN" sz="2800" dirty="0">
                <a:solidFill>
                  <a:srgbClr val="2E2E99"/>
                </a:solidFill>
              </a:rPr>
              <a:t>(</a:t>
            </a:r>
            <a:r>
              <a:rPr lang="zh-CN" altLang="en-US" sz="2800" dirty="0">
                <a:solidFill>
                  <a:srgbClr val="2E2E99"/>
                </a:solidFill>
              </a:rPr>
              <a:t>二元</a:t>
            </a:r>
            <a:r>
              <a:rPr lang="en-US" altLang="zh-CN" sz="2800" dirty="0">
                <a:solidFill>
                  <a:srgbClr val="2E2E99"/>
                </a:solidFill>
              </a:rPr>
              <a:t>)</a:t>
            </a:r>
            <a:r>
              <a:rPr lang="zh-CN" altLang="en-US" sz="2800" dirty="0">
                <a:solidFill>
                  <a:srgbClr val="2E2E99"/>
                </a:solidFill>
              </a:rPr>
              <a:t>运算</a:t>
            </a:r>
          </a:p>
          <a:p>
            <a:pPr>
              <a:lnSpc>
                <a:spcPct val="110000"/>
              </a:lnSpc>
            </a:pPr>
            <a:r>
              <a:rPr lang="zh-CN" altLang="en-US" sz="3200" dirty="0">
                <a:solidFill>
                  <a:srgbClr val="FF0000"/>
                </a:solidFill>
              </a:rPr>
              <a:t>问题</a:t>
            </a:r>
            <a:r>
              <a:rPr lang="en-US" altLang="zh-CN" sz="3200" dirty="0">
                <a:solidFill>
                  <a:srgbClr val="FF0000"/>
                </a:solidFill>
              </a:rPr>
              <a:t>2</a:t>
            </a:r>
            <a:r>
              <a:rPr lang="zh-CN" altLang="en-US" sz="3200" dirty="0">
                <a:solidFill>
                  <a:srgbClr val="FF0000"/>
                </a:solidFill>
              </a:rPr>
              <a:t>：代数系统相关性质？</a:t>
            </a:r>
            <a:endParaRPr lang="en-US" altLang="zh-CN" sz="3200" dirty="0">
              <a:solidFill>
                <a:srgbClr val="FF0000"/>
              </a:solidFill>
            </a:endParaRPr>
          </a:p>
          <a:p>
            <a:pPr>
              <a:lnSpc>
                <a:spcPct val="110000"/>
              </a:lnSpc>
            </a:pPr>
            <a:r>
              <a:rPr lang="zh-CN" altLang="en-US" sz="3200" dirty="0"/>
              <a:t>问题</a:t>
            </a:r>
            <a:r>
              <a:rPr lang="en-US" altLang="zh-CN" sz="3200" dirty="0"/>
              <a:t>3</a:t>
            </a:r>
            <a:r>
              <a:rPr lang="zh-CN" altLang="en-US" sz="3200" dirty="0"/>
              <a:t>：什么是群？</a:t>
            </a:r>
          </a:p>
          <a:p>
            <a:pPr>
              <a:lnSpc>
                <a:spcPct val="110000"/>
              </a:lnSpc>
            </a:pPr>
            <a:r>
              <a:rPr lang="zh-CN" altLang="en-US" sz="3200" dirty="0"/>
              <a:t>问题</a:t>
            </a:r>
            <a:r>
              <a:rPr lang="en-US" altLang="zh-CN" sz="3200" dirty="0"/>
              <a:t>4</a:t>
            </a:r>
            <a:r>
              <a:rPr lang="zh-CN" altLang="en-US" sz="3200" dirty="0"/>
              <a:t>：群具有哪些性质？</a:t>
            </a:r>
          </a:p>
          <a:p>
            <a:pPr>
              <a:lnSpc>
                <a:spcPct val="110000"/>
              </a:lnSpc>
            </a:pPr>
            <a:endParaRPr lang="zh-CN" altLang="en-US" sz="3200" dirty="0">
              <a:solidFill>
                <a:srgbClr val="FF0000"/>
              </a:solidFill>
            </a:endParaRP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11</a:t>
            </a:fld>
            <a:endParaRPr lang="zh-CN" altLang="en-US" dirty="0"/>
          </a:p>
        </p:txBody>
      </p:sp>
    </p:spTree>
    <p:extLst>
      <p:ext uri="{BB962C8B-B14F-4D97-AF65-F5344CB8AC3E}">
        <p14:creationId xmlns:p14="http://schemas.microsoft.com/office/powerpoint/2010/main" val="41561829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algn="l" eaLnBrk="1" hangingPunct="1"/>
            <a:r>
              <a:rPr lang="zh-CN" altLang="en-US" dirty="0">
                <a:latin typeface="Book Antiqua" pitchFamily="18" charset="0"/>
              </a:rPr>
              <a:t>结合性（</a:t>
            </a:r>
            <a:r>
              <a:rPr lang="en-US" altLang="zh-CN" dirty="0">
                <a:latin typeface="Book Antiqua" pitchFamily="18" charset="0"/>
              </a:rPr>
              <a:t>associativity</a:t>
            </a:r>
            <a:r>
              <a:rPr lang="zh-CN" altLang="en-US" dirty="0">
                <a:latin typeface="Book Antiqua" pitchFamily="18" charset="0"/>
              </a:rPr>
              <a:t>）</a:t>
            </a:r>
          </a:p>
        </p:txBody>
      </p:sp>
      <mc:AlternateContent xmlns:mc="http://schemas.openxmlformats.org/markup-compatibility/2006" xmlns:a14="http://schemas.microsoft.com/office/drawing/2010/main">
        <mc:Choice Requires="a14">
          <p:sp>
            <p:nvSpPr>
              <p:cNvPr id="16387" name="Rectangle 3"/>
              <p:cNvSpPr>
                <a:spLocks noGrp="1" noChangeArrowheads="1"/>
              </p:cNvSpPr>
              <p:nvPr>
                <p:ph type="body" idx="1"/>
              </p:nvPr>
            </p:nvSpPr>
            <p:spPr>
              <a:xfrm>
                <a:off x="468313" y="1412776"/>
                <a:ext cx="8142287" cy="4608512"/>
              </a:xfrm>
            </p:spPr>
            <p:txBody>
              <a:bodyPr>
                <a:normAutofit/>
              </a:bodyPr>
              <a:lstStyle/>
              <a:p>
                <a:pPr eaLnBrk="1" hangingPunct="1">
                  <a:lnSpc>
                    <a:spcPct val="200000"/>
                  </a:lnSpc>
                </a:pPr>
                <a:r>
                  <a:rPr lang="zh-CN" altLang="en-US" sz="2800" dirty="0"/>
                  <a:t>集合</a:t>
                </a:r>
                <a14:m>
                  <m:oMath xmlns:m="http://schemas.openxmlformats.org/officeDocument/2006/math">
                    <m:r>
                      <a:rPr lang="en-US" altLang="zh-CN" sz="2800" b="0" i="1" smtClean="0">
                        <a:latin typeface="Cambria Math"/>
                      </a:rPr>
                      <m:t>𝐴</m:t>
                    </m:r>
                  </m:oMath>
                </a14:m>
                <a:r>
                  <a:rPr lang="zh-CN" altLang="en-US" sz="2800" dirty="0"/>
                  <a:t>上的运算</a:t>
                </a:r>
                <a14:m>
                  <m:oMath xmlns:m="http://schemas.openxmlformats.org/officeDocument/2006/math">
                    <m:r>
                      <a:rPr lang="en-US" altLang="zh-CN" sz="2800" b="0" i="1" smtClean="0">
                        <a:latin typeface="Cambria Math"/>
                      </a:rPr>
                      <m:t>∘</m:t>
                    </m:r>
                  </m:oMath>
                </a14:m>
                <a:r>
                  <a:rPr lang="zh-CN" altLang="en-US" sz="2800" dirty="0"/>
                  <a:t>具有</a:t>
                </a:r>
                <a:r>
                  <a:rPr lang="zh-CN" altLang="en-US" sz="2800" dirty="0">
                    <a:solidFill>
                      <a:srgbClr val="FF0000"/>
                    </a:solidFill>
                  </a:rPr>
                  <a:t>结合性</a:t>
                </a:r>
                <a:r>
                  <a:rPr lang="zh-CN" altLang="en-US" sz="2800" dirty="0"/>
                  <a:t>定义为：</a:t>
                </a:r>
              </a:p>
              <a:p>
                <a:pPr lvl="1" eaLnBrk="1" hangingPunct="1">
                  <a:lnSpc>
                    <a:spcPct val="200000"/>
                  </a:lnSpc>
                  <a:buFont typeface="Wingdings" pitchFamily="2" charset="2"/>
                  <a:buNone/>
                </a:pPr>
                <a14:m>
                  <m:oMathPara xmlns:m="http://schemas.openxmlformats.org/officeDocument/2006/math">
                    <m:oMathParaPr>
                      <m:jc m:val="centerGroup"/>
                    </m:oMathParaPr>
                    <m:oMath xmlns:m="http://schemas.openxmlformats.org/officeDocument/2006/math">
                      <m:r>
                        <a:rPr lang="en-US" altLang="zh-CN" sz="2800" b="1" i="1" smtClean="0">
                          <a:solidFill>
                            <a:srgbClr val="0000CC"/>
                          </a:solidFill>
                          <a:latin typeface="Cambria Math"/>
                        </a:rPr>
                        <m:t>∀</m:t>
                      </m:r>
                      <m:r>
                        <a:rPr lang="en-US" altLang="zh-CN" sz="2800" b="1" i="1" smtClean="0">
                          <a:solidFill>
                            <a:srgbClr val="0000CC"/>
                          </a:solidFill>
                          <a:latin typeface="Cambria Math"/>
                        </a:rPr>
                        <m:t>𝒙</m:t>
                      </m:r>
                      <m:r>
                        <a:rPr lang="en-US" altLang="zh-CN" sz="2800" b="1" i="1" smtClean="0">
                          <a:solidFill>
                            <a:srgbClr val="0000CC"/>
                          </a:solidFill>
                          <a:latin typeface="Cambria Math"/>
                        </a:rPr>
                        <m:t>,</m:t>
                      </m:r>
                      <m:r>
                        <a:rPr lang="en-US" altLang="zh-CN" sz="2800" b="1" i="1" smtClean="0">
                          <a:solidFill>
                            <a:srgbClr val="0000CC"/>
                          </a:solidFill>
                          <a:latin typeface="Cambria Math"/>
                        </a:rPr>
                        <m:t>𝒚</m:t>
                      </m:r>
                      <m:r>
                        <a:rPr lang="en-US" altLang="zh-CN" sz="2800" b="1" i="1" smtClean="0">
                          <a:solidFill>
                            <a:srgbClr val="0000CC"/>
                          </a:solidFill>
                          <a:latin typeface="Cambria Math"/>
                        </a:rPr>
                        <m:t>,</m:t>
                      </m:r>
                      <m:r>
                        <a:rPr lang="en-US" altLang="zh-CN" sz="2800" b="1" i="1" smtClean="0">
                          <a:solidFill>
                            <a:srgbClr val="0000CC"/>
                          </a:solidFill>
                          <a:latin typeface="Cambria Math"/>
                        </a:rPr>
                        <m:t>𝒛</m:t>
                      </m:r>
                      <m:r>
                        <a:rPr lang="en-US" altLang="zh-CN" sz="2800" b="1" i="1" smtClean="0">
                          <a:solidFill>
                            <a:srgbClr val="0000CC"/>
                          </a:solidFill>
                          <a:latin typeface="Cambria Math"/>
                        </a:rPr>
                        <m:t>∈</m:t>
                      </m:r>
                      <m:r>
                        <a:rPr lang="en-US" altLang="zh-CN" sz="2800" b="1" i="1" smtClean="0">
                          <a:solidFill>
                            <a:srgbClr val="0000CC"/>
                          </a:solidFill>
                          <a:latin typeface="Cambria Math"/>
                        </a:rPr>
                        <m:t>𝑨</m:t>
                      </m:r>
                      <m:r>
                        <a:rPr lang="en-US" altLang="zh-CN" sz="2800" b="1" i="1" smtClean="0">
                          <a:solidFill>
                            <a:srgbClr val="0000CC"/>
                          </a:solidFill>
                          <a:latin typeface="Cambria Math"/>
                        </a:rPr>
                        <m:t>, </m:t>
                      </m:r>
                      <m:d>
                        <m:dPr>
                          <m:ctrlPr>
                            <a:rPr lang="en-US" altLang="zh-CN" sz="2800" b="1" i="1" smtClean="0">
                              <a:solidFill>
                                <a:srgbClr val="0000CC"/>
                              </a:solidFill>
                              <a:latin typeface="Cambria Math" panose="02040503050406030204" pitchFamily="18" charset="0"/>
                            </a:rPr>
                          </m:ctrlPr>
                        </m:dPr>
                        <m:e>
                          <m:r>
                            <a:rPr lang="en-US" altLang="zh-CN" sz="2800" b="1" i="1" smtClean="0">
                              <a:solidFill>
                                <a:srgbClr val="0000CC"/>
                              </a:solidFill>
                              <a:latin typeface="Cambria Math"/>
                            </a:rPr>
                            <m:t>𝒙</m:t>
                          </m:r>
                          <m:r>
                            <a:rPr lang="en-US" altLang="zh-CN" sz="2800" b="1" i="1" smtClean="0">
                              <a:solidFill>
                                <a:srgbClr val="0000CC"/>
                              </a:solidFill>
                              <a:latin typeface="Cambria Math"/>
                            </a:rPr>
                            <m:t>∘</m:t>
                          </m:r>
                          <m:r>
                            <a:rPr lang="en-US" altLang="zh-CN" sz="2800" b="1" i="1" smtClean="0">
                              <a:solidFill>
                                <a:srgbClr val="0000CC"/>
                              </a:solidFill>
                              <a:latin typeface="Cambria Math"/>
                            </a:rPr>
                            <m:t>𝒚</m:t>
                          </m:r>
                        </m:e>
                      </m:d>
                      <m:r>
                        <a:rPr lang="en-US" altLang="zh-CN" sz="2800" b="1" i="1" smtClean="0">
                          <a:solidFill>
                            <a:srgbClr val="0000CC"/>
                          </a:solidFill>
                          <a:latin typeface="Cambria Math"/>
                        </a:rPr>
                        <m:t>∘</m:t>
                      </m:r>
                      <m:r>
                        <a:rPr lang="en-US" altLang="zh-CN" sz="2800" b="1" i="1" smtClean="0">
                          <a:solidFill>
                            <a:srgbClr val="0000CC"/>
                          </a:solidFill>
                          <a:latin typeface="Cambria Math"/>
                        </a:rPr>
                        <m:t>𝒛</m:t>
                      </m:r>
                      <m:r>
                        <a:rPr lang="en-US" altLang="zh-CN" sz="2800" b="1" i="1" smtClean="0">
                          <a:solidFill>
                            <a:srgbClr val="0000CC"/>
                          </a:solidFill>
                          <a:latin typeface="Cambria Math"/>
                        </a:rPr>
                        <m:t>=</m:t>
                      </m:r>
                      <m:r>
                        <a:rPr lang="en-US" altLang="zh-CN" sz="2800" b="1" i="1" smtClean="0">
                          <a:solidFill>
                            <a:srgbClr val="0000CC"/>
                          </a:solidFill>
                          <a:latin typeface="Cambria Math"/>
                        </a:rPr>
                        <m:t>𝒙</m:t>
                      </m:r>
                      <m:r>
                        <a:rPr lang="en-US" altLang="zh-CN" sz="2800" b="1" i="1" smtClean="0">
                          <a:solidFill>
                            <a:srgbClr val="0000CC"/>
                          </a:solidFill>
                          <a:latin typeface="Cambria Math"/>
                        </a:rPr>
                        <m:t>∘</m:t>
                      </m:r>
                      <m:d>
                        <m:dPr>
                          <m:ctrlPr>
                            <a:rPr lang="en-US" altLang="zh-CN" sz="2800" b="1" i="1" smtClean="0">
                              <a:solidFill>
                                <a:srgbClr val="0000CC"/>
                              </a:solidFill>
                              <a:latin typeface="Cambria Math" panose="02040503050406030204" pitchFamily="18" charset="0"/>
                            </a:rPr>
                          </m:ctrlPr>
                        </m:dPr>
                        <m:e>
                          <m:r>
                            <a:rPr lang="en-US" altLang="zh-CN" sz="2800" b="1" i="1" smtClean="0">
                              <a:solidFill>
                                <a:srgbClr val="0000CC"/>
                              </a:solidFill>
                              <a:latin typeface="Cambria Math"/>
                            </a:rPr>
                            <m:t>𝒚</m:t>
                          </m:r>
                          <m:r>
                            <a:rPr lang="en-US" altLang="zh-CN" sz="2800" b="1" i="1" smtClean="0">
                              <a:solidFill>
                                <a:srgbClr val="0000CC"/>
                              </a:solidFill>
                              <a:latin typeface="Cambria Math"/>
                            </a:rPr>
                            <m:t>∘</m:t>
                          </m:r>
                          <m:r>
                            <a:rPr lang="en-US" altLang="zh-CN" sz="2800" b="1" i="1" smtClean="0">
                              <a:solidFill>
                                <a:srgbClr val="0000CC"/>
                              </a:solidFill>
                              <a:latin typeface="Cambria Math"/>
                            </a:rPr>
                            <m:t>𝒛</m:t>
                          </m:r>
                        </m:e>
                      </m:d>
                    </m:oMath>
                  </m:oMathPara>
                </a14:m>
                <a:endParaRPr lang="en-US" altLang="zh-CN" sz="2800" b="1" dirty="0">
                  <a:solidFill>
                    <a:srgbClr val="0000CC"/>
                  </a:solidFill>
                  <a:sym typeface="Symbol" pitchFamily="18" charset="2"/>
                </a:endParaRPr>
              </a:p>
              <a:p>
                <a:pPr eaLnBrk="1" hangingPunct="1">
                  <a:lnSpc>
                    <a:spcPct val="200000"/>
                  </a:lnSpc>
                </a:pPr>
                <a:r>
                  <a:rPr lang="zh-CN" altLang="en-US" sz="2800" dirty="0">
                    <a:sym typeface="Symbol" pitchFamily="18" charset="2"/>
                  </a:rPr>
                  <a:t>如果</a:t>
                </a:r>
                <a14:m>
                  <m:oMath xmlns:m="http://schemas.openxmlformats.org/officeDocument/2006/math">
                    <m:r>
                      <a:rPr lang="en-US" altLang="zh-CN" sz="2800" i="1">
                        <a:latin typeface="Cambria Math"/>
                      </a:rPr>
                      <m:t>∘</m:t>
                    </m:r>
                  </m:oMath>
                </a14:m>
                <a:r>
                  <a:rPr lang="zh-CN" altLang="en-US" sz="2800" dirty="0"/>
                  <a:t>满足结合性，表达式</a:t>
                </a:r>
                <a14:m>
                  <m:oMath xmlns:m="http://schemas.openxmlformats.org/officeDocument/2006/math">
                    <m:sSub>
                      <m:sSubPr>
                        <m:ctrlPr>
                          <a:rPr sz="2800" i="1">
                            <a:latin typeface="Cambria Math" panose="02040503050406030204" pitchFamily="18" charset="0"/>
                          </a:rPr>
                        </m:ctrlPr>
                      </m:sSubPr>
                      <m:e>
                        <m:r>
                          <a:rPr lang="en-US" altLang="zh-CN" sz="2800" b="0" i="1" smtClean="0">
                            <a:latin typeface="Cambria Math"/>
                          </a:rPr>
                          <m:t>𝑥</m:t>
                        </m:r>
                      </m:e>
                      <m:sub>
                        <m:r>
                          <a:rPr lang="en-US" altLang="zh-CN" sz="2800" b="0" i="1" smtClean="0">
                            <a:latin typeface="Cambria Math"/>
                          </a:rPr>
                          <m:t>1</m:t>
                        </m:r>
                      </m:sub>
                    </m:sSub>
                    <m:r>
                      <a:rPr lang="en-US" altLang="zh-CN" sz="2800" b="0" i="1" smtClean="0">
                        <a:latin typeface="Cambria Math"/>
                      </a:rPr>
                      <m:t>∘</m:t>
                    </m:r>
                    <m:sSub>
                      <m:sSubPr>
                        <m:ctrlPr>
                          <a:rPr lang="en-US" altLang="zh-CN" sz="2800" b="0" i="1" smtClean="0">
                            <a:latin typeface="Cambria Math" panose="02040503050406030204" pitchFamily="18" charset="0"/>
                          </a:rPr>
                        </m:ctrlPr>
                      </m:sSubPr>
                      <m:e>
                        <m:r>
                          <a:rPr lang="en-US" altLang="zh-CN" sz="2800" b="0" i="1" smtClean="0">
                            <a:latin typeface="Cambria Math"/>
                          </a:rPr>
                          <m:t>𝑥</m:t>
                        </m:r>
                      </m:e>
                      <m:sub>
                        <m:r>
                          <a:rPr lang="en-US" altLang="zh-CN" sz="2800" b="0" i="1" smtClean="0">
                            <a:latin typeface="Cambria Math"/>
                          </a:rPr>
                          <m:t>2</m:t>
                        </m:r>
                      </m:sub>
                    </m:sSub>
                    <m:r>
                      <a:rPr lang="en-US" altLang="zh-CN" sz="2800" b="0" i="1" smtClean="0">
                        <a:latin typeface="Cambria Math"/>
                      </a:rPr>
                      <m:t>∘⋯∘</m:t>
                    </m:r>
                    <m:sSub>
                      <m:sSubPr>
                        <m:ctrlPr>
                          <a:rPr lang="en-US" altLang="zh-CN" sz="2800" b="0" i="1" smtClean="0">
                            <a:latin typeface="Cambria Math" panose="02040503050406030204" pitchFamily="18" charset="0"/>
                          </a:rPr>
                        </m:ctrlPr>
                      </m:sSubPr>
                      <m:e>
                        <m:r>
                          <a:rPr lang="en-US" altLang="zh-CN" sz="2800" b="0" i="1" smtClean="0">
                            <a:latin typeface="Cambria Math"/>
                          </a:rPr>
                          <m:t>𝑥</m:t>
                        </m:r>
                      </m:e>
                      <m:sub>
                        <m:r>
                          <a:rPr lang="en-US" altLang="zh-CN" sz="2800" b="0" i="1" smtClean="0">
                            <a:latin typeface="Cambria Math"/>
                          </a:rPr>
                          <m:t>𝑛</m:t>
                        </m:r>
                      </m:sub>
                    </m:sSub>
                  </m:oMath>
                </a14:m>
                <a:r>
                  <a:rPr lang="zh-CN" altLang="en-US" sz="2800" dirty="0">
                    <a:latin typeface="Times New Roman" pitchFamily="18" charset="0"/>
                  </a:rPr>
                  <a:t>可以在保持诸</a:t>
                </a:r>
                <a14:m>
                  <m:oMath xmlns:m="http://schemas.openxmlformats.org/officeDocument/2006/math">
                    <m:sSub>
                      <m:sSubPr>
                        <m:ctrlPr>
                          <a:rPr sz="2800" i="1">
                            <a:latin typeface="Cambria Math" panose="02040503050406030204" pitchFamily="18" charset="0"/>
                          </a:rPr>
                        </m:ctrlPr>
                      </m:sSubPr>
                      <m:e>
                        <m:r>
                          <a:rPr lang="en-US" altLang="zh-CN" sz="2800" b="0" i="1" smtClean="0">
                            <a:latin typeface="Cambria Math"/>
                          </a:rPr>
                          <m:t>𝑥</m:t>
                        </m:r>
                      </m:e>
                      <m:sub>
                        <m:r>
                          <a:rPr lang="en-US" altLang="zh-CN" sz="2800" b="0" i="1" smtClean="0">
                            <a:latin typeface="Cambria Math"/>
                          </a:rPr>
                          <m:t>𝑖</m:t>
                        </m:r>
                      </m:sub>
                    </m:sSub>
                  </m:oMath>
                </a14:m>
                <a:r>
                  <a:rPr lang="zh-CN" altLang="en-US" sz="2800" dirty="0">
                    <a:latin typeface="Times New Roman" pitchFamily="18" charset="0"/>
                  </a:rPr>
                  <a:t>先后次序不变的前提下按照</a:t>
                </a:r>
                <a:r>
                  <a:rPr lang="zh-CN" altLang="en-US" sz="2800" dirty="0">
                    <a:solidFill>
                      <a:srgbClr val="FF0000"/>
                    </a:solidFill>
                    <a:latin typeface="Times New Roman" pitchFamily="18" charset="0"/>
                  </a:rPr>
                  <a:t>任何顺序</a:t>
                </a:r>
                <a:r>
                  <a:rPr lang="zh-CN" altLang="en-US" sz="2800" dirty="0">
                    <a:latin typeface="Times New Roman" pitchFamily="18" charset="0"/>
                  </a:rPr>
                  <a:t>进行计算</a:t>
                </a:r>
              </a:p>
              <a:p>
                <a:pPr eaLnBrk="1" hangingPunct="1">
                  <a:lnSpc>
                    <a:spcPct val="150000"/>
                  </a:lnSpc>
                  <a:buFont typeface="Wingdings" pitchFamily="2" charset="2"/>
                  <a:buNone/>
                </a:pPr>
                <a:endParaRPr lang="zh-CN" altLang="en-US" sz="3200" dirty="0">
                  <a:latin typeface="Times New Roman" pitchFamily="18" charset="0"/>
                </a:endParaRPr>
              </a:p>
            </p:txBody>
          </p:sp>
        </mc:Choice>
        <mc:Fallback xmlns="">
          <p:sp>
            <p:nvSpPr>
              <p:cNvPr id="16387" name="Rectangle 3"/>
              <p:cNvSpPr>
                <a:spLocks noGrp="1" noRot="1" noChangeAspect="1" noMove="1" noResize="1" noEditPoints="1" noAdjustHandles="1" noChangeArrowheads="1" noChangeShapeType="1" noTextEdit="1"/>
              </p:cNvSpPr>
              <p:nvPr>
                <p:ph type="body" idx="1"/>
              </p:nvPr>
            </p:nvSpPr>
            <p:spPr>
              <a:xfrm>
                <a:off x="468313" y="1412776"/>
                <a:ext cx="8142287" cy="4608512"/>
              </a:xfrm>
              <a:blipFill rotWithShape="0">
                <a:blip r:embed="rId3"/>
                <a:stretch>
                  <a:fillRect l="-374"/>
                </a:stretch>
              </a:blipFill>
            </p:spPr>
            <p:txBody>
              <a:bodyPr/>
              <a:lstStyle/>
              <a:p>
                <a:r>
                  <a:rPr 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12</a:t>
            </a:fld>
            <a:endParaRPr lang="en-US" altLang="zh-CN"/>
          </a:p>
        </p:txBody>
      </p:sp>
    </p:spTree>
    <p:extLst>
      <p:ext uri="{BB962C8B-B14F-4D97-AF65-F5344CB8AC3E}">
        <p14:creationId xmlns:p14="http://schemas.microsoft.com/office/powerpoint/2010/main" val="16755296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7411" name="Rectangle 3"/>
              <p:cNvSpPr>
                <a:spLocks noGrp="1" noChangeArrowheads="1"/>
              </p:cNvSpPr>
              <p:nvPr>
                <p:ph type="body" idx="1"/>
              </p:nvPr>
            </p:nvSpPr>
            <p:spPr>
              <a:xfrm>
                <a:off x="468313" y="1412776"/>
                <a:ext cx="8142287" cy="4896544"/>
              </a:xfrm>
            </p:spPr>
            <p:txBody>
              <a:bodyPr>
                <a:normAutofit/>
              </a:bodyPr>
              <a:lstStyle/>
              <a:p>
                <a:pPr eaLnBrk="1" hangingPunct="1">
                  <a:lnSpc>
                    <a:spcPct val="200000"/>
                  </a:lnSpc>
                </a:pPr>
                <a:r>
                  <a:rPr lang="zh-CN" altLang="en-US" dirty="0"/>
                  <a:t>集合</a:t>
                </a:r>
                <a14:m>
                  <m:oMath xmlns:m="http://schemas.openxmlformats.org/officeDocument/2006/math">
                    <m:r>
                      <a:rPr lang="en-US" altLang="zh-CN">
                        <a:latin typeface="Cambria Math"/>
                      </a:rPr>
                      <m:t>𝐴</m:t>
                    </m:r>
                  </m:oMath>
                </a14:m>
                <a:r>
                  <a:rPr lang="zh-CN" altLang="en-US" dirty="0"/>
                  <a:t>上的运算</a:t>
                </a:r>
                <a14:m>
                  <m:oMath xmlns:m="http://schemas.openxmlformats.org/officeDocument/2006/math">
                    <m:r>
                      <a:rPr lang="en-US" altLang="zh-CN">
                        <a:latin typeface="Cambria Math"/>
                      </a:rPr>
                      <m:t>∘</m:t>
                    </m:r>
                  </m:oMath>
                </a14:m>
                <a:r>
                  <a:rPr lang="zh-CN" altLang="en-US" dirty="0"/>
                  <a:t>具有</a:t>
                </a:r>
                <a:r>
                  <a:rPr lang="zh-CN" altLang="en-US" dirty="0">
                    <a:solidFill>
                      <a:srgbClr val="FF0000"/>
                    </a:solidFill>
                  </a:rPr>
                  <a:t>交换性</a:t>
                </a:r>
                <a:r>
                  <a:rPr lang="zh-CN" altLang="en-US" dirty="0"/>
                  <a:t>定义为：</a:t>
                </a:r>
              </a:p>
              <a:p>
                <a:pPr marL="0" indent="0" eaLnBrk="1" hangingPunct="1">
                  <a:lnSpc>
                    <a:spcPct val="200000"/>
                  </a:lnSpc>
                  <a:buNone/>
                </a:pPr>
                <a14:m>
                  <m:oMathPara xmlns:m="http://schemas.openxmlformats.org/officeDocument/2006/math">
                    <m:oMathParaPr>
                      <m:jc m:val="centerGroup"/>
                    </m:oMathParaPr>
                    <m:oMath xmlns:m="http://schemas.openxmlformats.org/officeDocument/2006/math">
                      <m:r>
                        <a:rPr lang="en-US" altLang="zh-CN" b="1" i="1" smtClean="0">
                          <a:solidFill>
                            <a:srgbClr val="0000CC"/>
                          </a:solidFill>
                          <a:latin typeface="Cambria Math"/>
                          <a:sym typeface="Symbol" pitchFamily="18" charset="2"/>
                        </a:rPr>
                        <m:t>∀</m:t>
                      </m:r>
                      <m:r>
                        <a:rPr lang="en-US" altLang="zh-CN" b="1" i="1" smtClean="0">
                          <a:solidFill>
                            <a:srgbClr val="0000CC"/>
                          </a:solidFill>
                          <a:latin typeface="Cambria Math"/>
                          <a:sym typeface="Symbol" pitchFamily="18" charset="2"/>
                        </a:rPr>
                        <m:t>𝒙</m:t>
                      </m:r>
                      <m:r>
                        <a:rPr lang="en-US" altLang="zh-CN" b="1" i="1" smtClean="0">
                          <a:solidFill>
                            <a:srgbClr val="0000CC"/>
                          </a:solidFill>
                          <a:latin typeface="Cambria Math"/>
                          <a:sym typeface="Symbol" pitchFamily="18" charset="2"/>
                        </a:rPr>
                        <m:t>, </m:t>
                      </m:r>
                      <m:r>
                        <a:rPr lang="en-US" altLang="zh-CN" b="1" i="1" smtClean="0">
                          <a:solidFill>
                            <a:srgbClr val="0000CC"/>
                          </a:solidFill>
                          <a:latin typeface="Cambria Math"/>
                          <a:sym typeface="Symbol" pitchFamily="18" charset="2"/>
                        </a:rPr>
                        <m:t>𝒚</m:t>
                      </m:r>
                      <m:r>
                        <a:rPr lang="en-US" altLang="zh-CN" b="1" i="1" smtClean="0">
                          <a:solidFill>
                            <a:srgbClr val="0000CC"/>
                          </a:solidFill>
                          <a:latin typeface="Cambria Math"/>
                          <a:sym typeface="Symbol" pitchFamily="18" charset="2"/>
                        </a:rPr>
                        <m:t>∈</m:t>
                      </m:r>
                      <m:r>
                        <a:rPr lang="en-US" altLang="zh-CN" b="1" i="1" smtClean="0">
                          <a:solidFill>
                            <a:srgbClr val="0000CC"/>
                          </a:solidFill>
                          <a:latin typeface="Cambria Math"/>
                          <a:sym typeface="Symbol" pitchFamily="18" charset="2"/>
                        </a:rPr>
                        <m:t>𝑨</m:t>
                      </m:r>
                      <m:r>
                        <a:rPr lang="en-US" altLang="zh-CN" b="1" i="1" smtClean="0">
                          <a:solidFill>
                            <a:srgbClr val="0000CC"/>
                          </a:solidFill>
                          <a:latin typeface="Cambria Math"/>
                          <a:sym typeface="Symbol" pitchFamily="18" charset="2"/>
                        </a:rPr>
                        <m:t>, </m:t>
                      </m:r>
                      <m:r>
                        <a:rPr lang="en-US" altLang="zh-CN" b="1" i="1" smtClean="0">
                          <a:solidFill>
                            <a:srgbClr val="0000CC"/>
                          </a:solidFill>
                          <a:latin typeface="Cambria Math"/>
                          <a:sym typeface="Symbol" pitchFamily="18" charset="2"/>
                        </a:rPr>
                        <m:t>𝒙</m:t>
                      </m:r>
                      <m:r>
                        <a:rPr lang="en-US" altLang="zh-CN" b="1" i="1" smtClean="0">
                          <a:solidFill>
                            <a:srgbClr val="0000CC"/>
                          </a:solidFill>
                          <a:latin typeface="Cambria Math"/>
                          <a:sym typeface="Symbol" pitchFamily="18" charset="2"/>
                        </a:rPr>
                        <m:t>∘</m:t>
                      </m:r>
                      <m:r>
                        <a:rPr lang="en-US" altLang="zh-CN" b="1" i="1" smtClean="0">
                          <a:solidFill>
                            <a:srgbClr val="0000CC"/>
                          </a:solidFill>
                          <a:latin typeface="Cambria Math"/>
                          <a:sym typeface="Symbol" pitchFamily="18" charset="2"/>
                        </a:rPr>
                        <m:t>𝒚</m:t>
                      </m:r>
                      <m:r>
                        <a:rPr lang="en-US" altLang="zh-CN" b="1" i="1" smtClean="0">
                          <a:solidFill>
                            <a:srgbClr val="0000CC"/>
                          </a:solidFill>
                          <a:latin typeface="Cambria Math"/>
                          <a:sym typeface="Symbol" pitchFamily="18" charset="2"/>
                        </a:rPr>
                        <m:t>=</m:t>
                      </m:r>
                      <m:r>
                        <a:rPr lang="en-US" altLang="zh-CN" b="1" i="1" smtClean="0">
                          <a:solidFill>
                            <a:srgbClr val="0000CC"/>
                          </a:solidFill>
                          <a:latin typeface="Cambria Math"/>
                          <a:sym typeface="Symbol" pitchFamily="18" charset="2"/>
                        </a:rPr>
                        <m:t>𝒚</m:t>
                      </m:r>
                      <m:r>
                        <a:rPr lang="en-US" altLang="zh-CN" b="1" i="1" smtClean="0">
                          <a:solidFill>
                            <a:srgbClr val="0000CC"/>
                          </a:solidFill>
                          <a:latin typeface="Cambria Math"/>
                          <a:sym typeface="Symbol" pitchFamily="18" charset="2"/>
                        </a:rPr>
                        <m:t>∘</m:t>
                      </m:r>
                      <m:r>
                        <a:rPr lang="en-US" altLang="zh-CN" b="1" i="1" smtClean="0">
                          <a:solidFill>
                            <a:srgbClr val="0000CC"/>
                          </a:solidFill>
                          <a:latin typeface="Cambria Math"/>
                          <a:sym typeface="Symbol" pitchFamily="18" charset="2"/>
                        </a:rPr>
                        <m:t>𝒙</m:t>
                      </m:r>
                    </m:oMath>
                  </m:oMathPara>
                </a14:m>
                <a:endParaRPr lang="en-US" altLang="zh-CN" b="1" dirty="0">
                  <a:solidFill>
                    <a:srgbClr val="0000CC"/>
                  </a:solidFill>
                  <a:sym typeface="Symbol" pitchFamily="18" charset="2"/>
                </a:endParaRPr>
              </a:p>
              <a:p>
                <a:pPr eaLnBrk="1" hangingPunct="1">
                  <a:lnSpc>
                    <a:spcPct val="200000"/>
                  </a:lnSpc>
                </a:pPr>
                <a:r>
                  <a:rPr lang="zh-CN" altLang="en-US" dirty="0">
                    <a:sym typeface="Symbol" pitchFamily="18" charset="2"/>
                  </a:rPr>
                  <a:t>如果</a:t>
                </a:r>
                <a14:m>
                  <m:oMath xmlns:m="http://schemas.openxmlformats.org/officeDocument/2006/math">
                    <m:r>
                      <a:rPr lang="en-US" altLang="zh-CN" i="1">
                        <a:latin typeface="Cambria Math"/>
                      </a:rPr>
                      <m:t>∘</m:t>
                    </m:r>
                  </m:oMath>
                </a14:m>
                <a:r>
                  <a:rPr lang="zh-CN" altLang="en-US" dirty="0"/>
                  <a:t>同时满足交换律和结合律，表达式</a:t>
                </a:r>
                <a14:m>
                  <m:oMath xmlns:m="http://schemas.openxmlformats.org/officeDocument/2006/math">
                    <m:sSub>
                      <m:sSubPr>
                        <m:ctrlPr>
                          <a:rPr i="1">
                            <a:latin typeface="Cambria Math" panose="02040503050406030204" pitchFamily="18" charset="0"/>
                          </a:rPr>
                        </m:ctrlPr>
                      </m:sSubPr>
                      <m:e>
                        <m:r>
                          <a:rPr lang="en-US" altLang="zh-CN" i="1">
                            <a:latin typeface="Cambria Math"/>
                          </a:rPr>
                          <m:t>𝑥</m:t>
                        </m:r>
                      </m:e>
                      <m:sub>
                        <m:r>
                          <a:rPr lang="en-US" altLang="zh-CN" i="1">
                            <a:latin typeface="Cambria Math"/>
                          </a:rPr>
                          <m:t>1</m:t>
                        </m:r>
                      </m:sub>
                    </m:sSub>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2</m:t>
                        </m:r>
                      </m:sub>
                    </m:sSub>
                    <m:r>
                      <a:rPr lang="en-US" altLang="zh-CN" i="1">
                        <a:latin typeface="Cambria Math"/>
                      </a:rPr>
                      <m:t>∘⋯∘</m:t>
                    </m:r>
                    <m:sSub>
                      <m:sSubPr>
                        <m:ctrlPr>
                          <a:rPr lang="en-US" altLang="zh-CN" i="1">
                            <a:latin typeface="Cambria Math" panose="02040503050406030204" pitchFamily="18" charset="0"/>
                          </a:rPr>
                        </m:ctrlPr>
                      </m:sSubPr>
                      <m:e>
                        <m:r>
                          <a:rPr lang="en-US" altLang="zh-CN" i="1">
                            <a:latin typeface="Cambria Math"/>
                          </a:rPr>
                          <m:t>𝑥</m:t>
                        </m:r>
                      </m:e>
                      <m:sub>
                        <m:r>
                          <a:rPr lang="en-US" altLang="zh-CN" i="1">
                            <a:latin typeface="Cambria Math"/>
                          </a:rPr>
                          <m:t>𝑛</m:t>
                        </m:r>
                      </m:sub>
                    </m:sSub>
                  </m:oMath>
                </a14:m>
                <a:r>
                  <a:rPr lang="zh-CN" altLang="en-US" dirty="0">
                    <a:latin typeface="Times New Roman" pitchFamily="18" charset="0"/>
                  </a:rPr>
                  <a:t>可以</a:t>
                </a:r>
                <a:r>
                  <a:rPr lang="zh-CN" altLang="en-US" dirty="0"/>
                  <a:t>按照任何顺序进行计算，包括可以随便</a:t>
                </a:r>
                <a:r>
                  <a:rPr lang="zh-CN" altLang="en-US" dirty="0">
                    <a:solidFill>
                      <a:srgbClr val="FF0000"/>
                    </a:solidFill>
                  </a:rPr>
                  <a:t>重新排列诸</a:t>
                </a:r>
                <a14:m>
                  <m:oMath xmlns:m="http://schemas.openxmlformats.org/officeDocument/2006/math">
                    <m:sSub>
                      <m:sSubPr>
                        <m:ctrlPr>
                          <a:rPr i="1">
                            <a:latin typeface="Cambria Math" panose="02040503050406030204" pitchFamily="18" charset="0"/>
                          </a:rPr>
                        </m:ctrlPr>
                      </m:sSubPr>
                      <m:e>
                        <m:r>
                          <a:rPr lang="en-US" altLang="zh-CN" b="0" i="1" smtClean="0">
                            <a:solidFill>
                              <a:srgbClr val="FF0000"/>
                            </a:solidFill>
                            <a:latin typeface="Cambria Math"/>
                          </a:rPr>
                          <m:t>𝑥</m:t>
                        </m:r>
                      </m:e>
                      <m:sub>
                        <m:r>
                          <a:rPr lang="en-US" altLang="zh-CN" b="0" i="1" smtClean="0">
                            <a:solidFill>
                              <a:srgbClr val="FF0000"/>
                            </a:solidFill>
                            <a:latin typeface="Cambria Math"/>
                          </a:rPr>
                          <m:t>𝑖</m:t>
                        </m:r>
                      </m:sub>
                    </m:sSub>
                  </m:oMath>
                </a14:m>
                <a:r>
                  <a:rPr lang="zh-CN" altLang="en-US" dirty="0">
                    <a:solidFill>
                      <a:srgbClr val="FF0000"/>
                    </a:solidFill>
                  </a:rPr>
                  <a:t>的先后次序</a:t>
                </a:r>
              </a:p>
            </p:txBody>
          </p:sp>
        </mc:Choice>
        <mc:Fallback xmlns="">
          <p:sp>
            <p:nvSpPr>
              <p:cNvPr id="17411" name="Rectangle 3"/>
              <p:cNvSpPr>
                <a:spLocks noGrp="1" noRot="1" noChangeAspect="1" noMove="1" noResize="1" noEditPoints="1" noAdjustHandles="1" noChangeArrowheads="1" noChangeShapeType="1" noTextEdit="1"/>
              </p:cNvSpPr>
              <p:nvPr>
                <p:ph type="body" idx="1"/>
              </p:nvPr>
            </p:nvSpPr>
            <p:spPr>
              <a:xfrm>
                <a:off x="468313" y="1412776"/>
                <a:ext cx="8142287" cy="4896544"/>
              </a:xfrm>
              <a:blipFill rotWithShape="0">
                <a:blip r:embed="rId3"/>
                <a:stretch>
                  <a:fillRect l="-449" r="-674"/>
                </a:stretch>
              </a:blipFill>
            </p:spPr>
            <p:txBody>
              <a:bodyPr/>
              <a:lstStyle/>
              <a:p>
                <a:r>
                  <a:rPr 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13</a:t>
            </a:fld>
            <a:endParaRPr lang="en-US" altLang="zh-CN"/>
          </a:p>
        </p:txBody>
      </p:sp>
      <p:sp>
        <p:nvSpPr>
          <p:cNvPr id="6" name="标题 5"/>
          <p:cNvSpPr>
            <a:spLocks noGrp="1"/>
          </p:cNvSpPr>
          <p:nvPr>
            <p:ph type="title"/>
          </p:nvPr>
        </p:nvSpPr>
        <p:spPr/>
        <p:txBody>
          <a:bodyPr/>
          <a:lstStyle/>
          <a:p>
            <a:r>
              <a:rPr lang="zh-CN" altLang="en-US" dirty="0">
                <a:latin typeface="Book Antiqua" pitchFamily="18" charset="0"/>
              </a:rPr>
              <a:t>交换性（</a:t>
            </a:r>
            <a:r>
              <a:rPr lang="en-US" altLang="zh-CN" dirty="0">
                <a:latin typeface="Book Antiqua" pitchFamily="18" charset="0"/>
              </a:rPr>
              <a:t>commutativity</a:t>
            </a:r>
            <a:r>
              <a:rPr lang="zh-CN" altLang="en-US" dirty="0">
                <a:latin typeface="Book Antiqua" pitchFamily="18" charset="0"/>
              </a:rPr>
              <a:t>）</a:t>
            </a:r>
            <a:endParaRPr lang="zh-CN" altLang="en-US" dirty="0"/>
          </a:p>
        </p:txBody>
      </p:sp>
    </p:spTree>
    <p:extLst>
      <p:ext uri="{BB962C8B-B14F-4D97-AF65-F5344CB8AC3E}">
        <p14:creationId xmlns:p14="http://schemas.microsoft.com/office/powerpoint/2010/main" val="21426640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algn="l" eaLnBrk="1" hangingPunct="1"/>
            <a:r>
              <a:rPr lang="zh-CN" altLang="en-US" dirty="0">
                <a:latin typeface="Book Antiqua" pitchFamily="18" charset="0"/>
              </a:rPr>
              <a:t>分配性（</a:t>
            </a:r>
            <a:r>
              <a:rPr lang="en-US" altLang="zh-CN" dirty="0" err="1">
                <a:latin typeface="Book Antiqua" pitchFamily="18" charset="0"/>
              </a:rPr>
              <a:t>distributivity</a:t>
            </a:r>
            <a:r>
              <a:rPr lang="zh-CN" altLang="en-US" dirty="0">
                <a:latin typeface="Book Antiqua" pitchFamily="18" charset="0"/>
              </a:rPr>
              <a:t>）</a:t>
            </a:r>
          </a:p>
        </p:txBody>
      </p:sp>
      <mc:AlternateContent xmlns:mc="http://schemas.openxmlformats.org/markup-compatibility/2006" xmlns:a14="http://schemas.microsoft.com/office/drawing/2010/main">
        <mc:Choice Requires="a14">
          <p:sp>
            <p:nvSpPr>
              <p:cNvPr id="19459" name="Rectangle 3"/>
              <p:cNvSpPr>
                <a:spLocks noGrp="1" noChangeArrowheads="1"/>
              </p:cNvSpPr>
              <p:nvPr>
                <p:ph type="body" idx="1"/>
              </p:nvPr>
            </p:nvSpPr>
            <p:spPr/>
            <p:txBody>
              <a:bodyPr/>
              <a:lstStyle/>
              <a:p>
                <a:pPr eaLnBrk="1" hangingPunct="1">
                  <a:lnSpc>
                    <a:spcPct val="200000"/>
                  </a:lnSpc>
                </a:pPr>
                <a:r>
                  <a:rPr lang="zh-CN" altLang="en-US" sz="3200" dirty="0"/>
                  <a:t>分配性涉及两个不同的运算</a:t>
                </a:r>
              </a:p>
              <a:p>
                <a:pPr eaLnBrk="1" hangingPunct="1">
                  <a:lnSpc>
                    <a:spcPct val="200000"/>
                  </a:lnSpc>
                </a:pPr>
                <a:r>
                  <a:rPr lang="zh-CN" altLang="en-US" sz="3200" dirty="0"/>
                  <a:t>集合</a:t>
                </a:r>
                <a14:m>
                  <m:oMath xmlns:m="http://schemas.openxmlformats.org/officeDocument/2006/math">
                    <m:r>
                      <a:rPr lang="en-US" altLang="zh-CN" sz="3200" b="0" i="1" smtClean="0">
                        <a:latin typeface="Cambria Math"/>
                      </a:rPr>
                      <m:t>𝐴</m:t>
                    </m:r>
                  </m:oMath>
                </a14:m>
                <a:r>
                  <a:rPr lang="zh-CN" altLang="en-US" sz="3200" dirty="0"/>
                  <a:t>上的运算</a:t>
                </a:r>
                <a14:m>
                  <m:oMath xmlns:m="http://schemas.openxmlformats.org/officeDocument/2006/math">
                    <m:r>
                      <a:rPr lang="en-US" altLang="zh-CN" sz="3200" b="0" i="1" smtClean="0">
                        <a:latin typeface="Cambria Math"/>
                      </a:rPr>
                      <m:t>∘</m:t>
                    </m:r>
                  </m:oMath>
                </a14:m>
                <a:r>
                  <a:rPr lang="zh-CN" altLang="en-US" sz="3200" dirty="0"/>
                  <a:t>对</a:t>
                </a:r>
                <a14:m>
                  <m:oMath xmlns:m="http://schemas.openxmlformats.org/officeDocument/2006/math">
                    <m:r>
                      <a:rPr lang="zh-CN" altLang="en-US" sz="3200" b="1" i="1" dirty="0" smtClean="0">
                        <a:latin typeface="Cambria Math" charset="0"/>
                      </a:rPr>
                      <m:t>∗</m:t>
                    </m:r>
                  </m:oMath>
                </a14:m>
                <a:r>
                  <a:rPr lang="zh-CN" altLang="en-US" sz="3200" dirty="0"/>
                  <a:t>满足</a:t>
                </a:r>
                <a:r>
                  <a:rPr lang="zh-CN" altLang="en-US" sz="3200" dirty="0">
                    <a:solidFill>
                      <a:srgbClr val="FF0000"/>
                    </a:solidFill>
                  </a:rPr>
                  <a:t>分配性</a:t>
                </a:r>
                <a:r>
                  <a:rPr lang="zh-CN" altLang="en-US" sz="3200" dirty="0"/>
                  <a:t>定义为：</a:t>
                </a:r>
                <a:endParaRPr lang="en-US" altLang="zh-CN" sz="3200" dirty="0"/>
              </a:p>
              <a:p>
                <a:pPr marL="0" indent="0" eaLnBrk="1" hangingPunct="1">
                  <a:lnSpc>
                    <a:spcPct val="200000"/>
                  </a:lnSpc>
                  <a:buNone/>
                </a:pPr>
                <a14:m>
                  <m:oMathPara xmlns:m="http://schemas.openxmlformats.org/officeDocument/2006/math">
                    <m:oMathParaPr>
                      <m:jc m:val="center"/>
                    </m:oMathParaPr>
                    <m:oMath xmlns:m="http://schemas.openxmlformats.org/officeDocument/2006/math">
                      <m:r>
                        <a:rPr lang="en-US" altLang="zh-CN" sz="3200" b="1" i="1" smtClean="0">
                          <a:solidFill>
                            <a:srgbClr val="0000CC"/>
                          </a:solidFill>
                          <a:latin typeface="Cambria Math"/>
                        </a:rPr>
                        <m:t>∀</m:t>
                      </m:r>
                      <m:r>
                        <a:rPr lang="en-US" altLang="zh-CN" sz="3200" b="1" i="1" smtClean="0">
                          <a:solidFill>
                            <a:srgbClr val="0000CC"/>
                          </a:solidFill>
                          <a:latin typeface="Cambria Math"/>
                        </a:rPr>
                        <m:t>𝒙</m:t>
                      </m:r>
                      <m:r>
                        <a:rPr lang="en-US" altLang="zh-CN" sz="3200" b="1" i="1" smtClean="0">
                          <a:solidFill>
                            <a:srgbClr val="0000CC"/>
                          </a:solidFill>
                          <a:latin typeface="Cambria Math"/>
                        </a:rPr>
                        <m:t>, </m:t>
                      </m:r>
                      <m:r>
                        <a:rPr lang="en-US" altLang="zh-CN" sz="3200" b="1" i="1" smtClean="0">
                          <a:solidFill>
                            <a:srgbClr val="0000CC"/>
                          </a:solidFill>
                          <a:latin typeface="Cambria Math"/>
                        </a:rPr>
                        <m:t>𝒚</m:t>
                      </m:r>
                      <m:r>
                        <a:rPr lang="en-US" altLang="zh-CN" sz="3200" b="1" i="1" smtClean="0">
                          <a:solidFill>
                            <a:srgbClr val="0000CC"/>
                          </a:solidFill>
                          <a:latin typeface="Cambria Math"/>
                        </a:rPr>
                        <m:t>, </m:t>
                      </m:r>
                      <m:r>
                        <a:rPr lang="en-US" altLang="zh-CN" sz="3200" b="1" i="1" smtClean="0">
                          <a:solidFill>
                            <a:srgbClr val="0000CC"/>
                          </a:solidFill>
                          <a:latin typeface="Cambria Math"/>
                        </a:rPr>
                        <m:t>𝒛</m:t>
                      </m:r>
                      <m:r>
                        <a:rPr lang="en-US" altLang="zh-CN" sz="3200" b="1" i="1" smtClean="0">
                          <a:solidFill>
                            <a:srgbClr val="0000CC"/>
                          </a:solidFill>
                          <a:latin typeface="Cambria Math"/>
                        </a:rPr>
                        <m:t>∈</m:t>
                      </m:r>
                      <m:r>
                        <a:rPr lang="en-US" altLang="zh-CN" sz="3200" b="1" i="1" smtClean="0">
                          <a:solidFill>
                            <a:srgbClr val="0000CC"/>
                          </a:solidFill>
                          <a:latin typeface="Cambria Math"/>
                        </a:rPr>
                        <m:t>𝑨</m:t>
                      </m:r>
                      <m:r>
                        <a:rPr lang="en-US" altLang="zh-CN" sz="3200" b="1" i="1" smtClean="0">
                          <a:solidFill>
                            <a:srgbClr val="0000CC"/>
                          </a:solidFill>
                          <a:latin typeface="Cambria Math"/>
                        </a:rPr>
                        <m:t>, </m:t>
                      </m:r>
                      <m:r>
                        <a:rPr lang="en-US" altLang="zh-CN" sz="3200" b="1" i="1" smtClean="0">
                          <a:solidFill>
                            <a:srgbClr val="0000CC"/>
                          </a:solidFill>
                          <a:latin typeface="Cambria Math"/>
                        </a:rPr>
                        <m:t>𝒙</m:t>
                      </m:r>
                      <m:r>
                        <a:rPr lang="en-US" altLang="zh-CN" sz="3200" b="1" i="1" smtClean="0">
                          <a:solidFill>
                            <a:srgbClr val="0000CC"/>
                          </a:solidFill>
                          <a:latin typeface="Cambria Math"/>
                        </a:rPr>
                        <m:t>∘</m:t>
                      </m:r>
                      <m:d>
                        <m:dPr>
                          <m:ctrlPr>
                            <a:rPr lang="en-US" altLang="zh-CN" sz="3200" b="1" i="1" smtClean="0">
                              <a:solidFill>
                                <a:srgbClr val="0000CC"/>
                              </a:solidFill>
                              <a:latin typeface="Cambria Math" panose="02040503050406030204" pitchFamily="18" charset="0"/>
                            </a:rPr>
                          </m:ctrlPr>
                        </m:dPr>
                        <m:e>
                          <m:r>
                            <a:rPr lang="en-US" altLang="zh-CN" sz="3200" b="1" i="1" smtClean="0">
                              <a:solidFill>
                                <a:srgbClr val="0000CC"/>
                              </a:solidFill>
                              <a:latin typeface="Cambria Math"/>
                            </a:rPr>
                            <m:t>𝒚</m:t>
                          </m:r>
                          <m:r>
                            <a:rPr lang="en-US" altLang="zh-CN" sz="3200" b="1" i="1" smtClean="0">
                              <a:solidFill>
                                <a:srgbClr val="0000CC"/>
                              </a:solidFill>
                              <a:latin typeface="Cambria Math"/>
                            </a:rPr>
                            <m:t>∗</m:t>
                          </m:r>
                          <m:r>
                            <a:rPr lang="en-US" altLang="zh-CN" sz="3200" b="1" i="1" smtClean="0">
                              <a:solidFill>
                                <a:srgbClr val="0000CC"/>
                              </a:solidFill>
                              <a:latin typeface="Cambria Math"/>
                            </a:rPr>
                            <m:t>𝒛</m:t>
                          </m:r>
                        </m:e>
                      </m:d>
                      <m:r>
                        <a:rPr lang="en-US" altLang="zh-CN" sz="3200" b="1" i="1" smtClean="0">
                          <a:solidFill>
                            <a:srgbClr val="0000CC"/>
                          </a:solidFill>
                          <a:latin typeface="Cambria Math"/>
                        </a:rPr>
                        <m:t>=</m:t>
                      </m:r>
                      <m:d>
                        <m:dPr>
                          <m:ctrlPr>
                            <a:rPr lang="en-US" altLang="zh-CN" sz="3200" b="1" i="1" smtClean="0">
                              <a:solidFill>
                                <a:srgbClr val="0000CC"/>
                              </a:solidFill>
                              <a:latin typeface="Cambria Math" panose="02040503050406030204" pitchFamily="18" charset="0"/>
                            </a:rPr>
                          </m:ctrlPr>
                        </m:dPr>
                        <m:e>
                          <m:r>
                            <a:rPr lang="en-US" altLang="zh-CN" sz="3200" b="1" i="1" smtClean="0">
                              <a:solidFill>
                                <a:srgbClr val="0000CC"/>
                              </a:solidFill>
                              <a:latin typeface="Cambria Math"/>
                            </a:rPr>
                            <m:t>𝒙</m:t>
                          </m:r>
                          <m:r>
                            <a:rPr lang="en-US" altLang="zh-CN" sz="3200" b="1" i="1" smtClean="0">
                              <a:solidFill>
                                <a:srgbClr val="0000CC"/>
                              </a:solidFill>
                              <a:latin typeface="Cambria Math"/>
                            </a:rPr>
                            <m:t>∘</m:t>
                          </m:r>
                          <m:r>
                            <a:rPr lang="en-US" altLang="zh-CN" sz="3200" b="1" i="1" smtClean="0">
                              <a:solidFill>
                                <a:srgbClr val="0000CC"/>
                              </a:solidFill>
                              <a:latin typeface="Cambria Math"/>
                            </a:rPr>
                            <m:t>𝒚</m:t>
                          </m:r>
                        </m:e>
                      </m:d>
                      <m:r>
                        <a:rPr lang="en-US" altLang="zh-CN" sz="3200" b="1" i="1" smtClean="0">
                          <a:solidFill>
                            <a:srgbClr val="0000CC"/>
                          </a:solidFill>
                          <a:latin typeface="Cambria Math"/>
                        </a:rPr>
                        <m:t>∗(</m:t>
                      </m:r>
                      <m:r>
                        <a:rPr lang="en-US" altLang="zh-CN" sz="3200" b="1" i="1" smtClean="0">
                          <a:solidFill>
                            <a:srgbClr val="0000CC"/>
                          </a:solidFill>
                          <a:latin typeface="Cambria Math"/>
                        </a:rPr>
                        <m:t>𝒙</m:t>
                      </m:r>
                      <m:r>
                        <a:rPr lang="en-US" altLang="zh-CN" sz="3200" b="1" i="1" smtClean="0">
                          <a:solidFill>
                            <a:srgbClr val="0000CC"/>
                          </a:solidFill>
                          <a:latin typeface="Cambria Math"/>
                        </a:rPr>
                        <m:t>∘</m:t>
                      </m:r>
                      <m:r>
                        <a:rPr lang="en-US" altLang="zh-CN" sz="3200" b="1" i="1" smtClean="0">
                          <a:solidFill>
                            <a:srgbClr val="0000CC"/>
                          </a:solidFill>
                          <a:latin typeface="Cambria Math"/>
                        </a:rPr>
                        <m:t>𝒛</m:t>
                      </m:r>
                      <m:r>
                        <a:rPr lang="en-US" altLang="zh-CN" sz="3200" b="1" i="1" smtClean="0">
                          <a:solidFill>
                            <a:srgbClr val="0000CC"/>
                          </a:solidFill>
                          <a:latin typeface="Cambria Math"/>
                        </a:rPr>
                        <m:t>)</m:t>
                      </m:r>
                    </m:oMath>
                  </m:oMathPara>
                </a14:m>
                <a:endParaRPr lang="en-US" altLang="zh-CN" sz="2800" b="1" dirty="0">
                  <a:solidFill>
                    <a:srgbClr val="0000CC"/>
                  </a:solidFill>
                  <a:sym typeface="Symbol" pitchFamily="18" charset="2"/>
                </a:endParaRPr>
              </a:p>
            </p:txBody>
          </p:sp>
        </mc:Choice>
        <mc:Fallback xmlns="">
          <p:sp>
            <p:nvSpPr>
              <p:cNvPr id="19459" name="Rectangle 3"/>
              <p:cNvSpPr>
                <a:spLocks noGrp="1" noRot="1" noChangeAspect="1" noMove="1" noResize="1" noEditPoints="1" noAdjustHandles="1" noChangeArrowheads="1" noChangeShapeType="1" noTextEdit="1"/>
              </p:cNvSpPr>
              <p:nvPr>
                <p:ph type="body" idx="1"/>
              </p:nvPr>
            </p:nvSpPr>
            <p:spPr>
              <a:blipFill rotWithShape="0">
                <a:blip r:embed="rId3"/>
                <a:stretch>
                  <a:fillRect l="-598"/>
                </a:stretch>
              </a:blipFill>
            </p:spPr>
            <p:txBody>
              <a:bodyPr/>
              <a:lstStyle/>
              <a:p>
                <a:r>
                  <a:rPr 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14</a:t>
            </a:fld>
            <a:endParaRPr lang="en-US" altLang="zh-CN"/>
          </a:p>
        </p:txBody>
      </p:sp>
    </p:spTree>
    <p:extLst>
      <p:ext uri="{BB962C8B-B14F-4D97-AF65-F5344CB8AC3E}">
        <p14:creationId xmlns:p14="http://schemas.microsoft.com/office/powerpoint/2010/main" val="1192928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0483" name="Rectangle 3"/>
              <p:cNvSpPr>
                <a:spLocks noGrp="1" noChangeArrowheads="1"/>
              </p:cNvSpPr>
              <p:nvPr>
                <p:ph type="body" idx="1"/>
              </p:nvPr>
            </p:nvSpPr>
            <p:spPr>
              <a:xfrm>
                <a:off x="468313" y="1484660"/>
                <a:ext cx="8280151" cy="4608636"/>
              </a:xfrm>
            </p:spPr>
            <p:txBody>
              <a:bodyPr>
                <a:normAutofit fontScale="92500" lnSpcReduction="20000"/>
              </a:bodyPr>
              <a:lstStyle/>
              <a:p>
                <a:pPr>
                  <a:lnSpc>
                    <a:spcPct val="150000"/>
                  </a:lnSpc>
                </a:pPr>
                <a:r>
                  <a:rPr lang="zh-CN" altLang="en-US" sz="3200" dirty="0">
                    <a:latin typeface="Book Antiqua" pitchFamily="18" charset="0"/>
                  </a:rPr>
                  <a:t>元素</a:t>
                </a:r>
                <a14:m>
                  <m:oMath xmlns:m="http://schemas.openxmlformats.org/officeDocument/2006/math">
                    <m:r>
                      <a:rPr lang="en-US" altLang="zh-CN" sz="3200" b="1" i="1" smtClean="0">
                        <a:latin typeface="Cambria Math"/>
                      </a:rPr>
                      <m:t>𝒆</m:t>
                    </m:r>
                  </m:oMath>
                </a14:m>
                <a:r>
                  <a:rPr lang="zh-CN" altLang="en-US" sz="3200" dirty="0">
                    <a:latin typeface="Book Antiqua" pitchFamily="18" charset="0"/>
                  </a:rPr>
                  <a:t>是代数系统</a:t>
                </a:r>
                <a14:m>
                  <m:oMath xmlns:m="http://schemas.openxmlformats.org/officeDocument/2006/math">
                    <m:d>
                      <m:dPr>
                        <m:begChr m:val="⟨"/>
                        <m:endChr m:val="⟩"/>
                        <m:ctrlPr>
                          <a:rPr i="1">
                            <a:latin typeface="Cambria Math" panose="02040503050406030204" pitchFamily="18" charset="0"/>
                          </a:rPr>
                        </m:ctrlPr>
                      </m:dPr>
                      <m:e>
                        <m:r>
                          <a:rPr lang="en-US" altLang="zh-CN" sz="3200" b="0" i="1" smtClean="0">
                            <a:latin typeface="Cambria Math"/>
                          </a:rPr>
                          <m:t>𝑆</m:t>
                        </m:r>
                        <m:r>
                          <a:rPr lang="en-US" altLang="zh-CN" sz="3200" b="0" i="1" smtClean="0">
                            <a:latin typeface="Cambria Math"/>
                          </a:rPr>
                          <m:t>,∘</m:t>
                        </m:r>
                      </m:e>
                    </m:d>
                  </m:oMath>
                </a14:m>
                <a:r>
                  <a:rPr lang="zh-CN" altLang="en-US" sz="3200" dirty="0">
                    <a:latin typeface="Book Antiqua" pitchFamily="18" charset="0"/>
                  </a:rPr>
                  <a:t>的</a:t>
                </a:r>
                <a:r>
                  <a:rPr lang="zh-CN" altLang="en-US" sz="3200" dirty="0">
                    <a:solidFill>
                      <a:srgbClr val="FF0000"/>
                    </a:solidFill>
                    <a:latin typeface="Book Antiqua" pitchFamily="18" charset="0"/>
                  </a:rPr>
                  <a:t>单位元</a:t>
                </a:r>
                <a:r>
                  <a:rPr lang="zh-CN" altLang="en-US" sz="3200" dirty="0">
                    <a:latin typeface="Book Antiqua" pitchFamily="18" charset="0"/>
                  </a:rPr>
                  <a:t>当且仅当</a:t>
                </a:r>
                <a:endParaRPr lang="en-US" altLang="zh-CN" sz="3200" b="1" i="1" dirty="0">
                  <a:solidFill>
                    <a:srgbClr val="0000CC"/>
                  </a:solidFill>
                  <a:latin typeface="Book Antiqua" pitchFamily="18" charset="0"/>
                </a:endParaRPr>
              </a:p>
              <a:p>
                <a:pPr marL="0" indent="0">
                  <a:lnSpc>
                    <a:spcPct val="150000"/>
                  </a:lnSpc>
                  <a:buNone/>
                </a:pPr>
                <a14:m>
                  <m:oMathPara xmlns:m="http://schemas.openxmlformats.org/officeDocument/2006/math">
                    <m:oMathParaPr>
                      <m:jc m:val="centerGroup"/>
                    </m:oMathParaPr>
                    <m:oMath xmlns:m="http://schemas.openxmlformats.org/officeDocument/2006/math">
                      <m:r>
                        <a:rPr lang="en-US" altLang="zh-CN" sz="3200" b="1" i="1" smtClean="0">
                          <a:solidFill>
                            <a:srgbClr val="0000CC"/>
                          </a:solidFill>
                          <a:latin typeface="Cambria Math"/>
                        </a:rPr>
                        <m:t>∀</m:t>
                      </m:r>
                      <m:r>
                        <a:rPr lang="en-US" altLang="zh-CN" sz="3200" b="1" i="1" smtClean="0">
                          <a:solidFill>
                            <a:srgbClr val="0000CC"/>
                          </a:solidFill>
                          <a:latin typeface="Cambria Math"/>
                        </a:rPr>
                        <m:t>𝒙</m:t>
                      </m:r>
                      <m:r>
                        <a:rPr lang="en-US" altLang="zh-CN" sz="3200" b="1" i="1" smtClean="0">
                          <a:solidFill>
                            <a:srgbClr val="0000CC"/>
                          </a:solidFill>
                          <a:latin typeface="Cambria Math"/>
                        </a:rPr>
                        <m:t>∈</m:t>
                      </m:r>
                      <m:r>
                        <a:rPr lang="en-US" altLang="zh-CN" sz="3200" b="1" i="1" smtClean="0">
                          <a:solidFill>
                            <a:srgbClr val="0000CC"/>
                          </a:solidFill>
                          <a:latin typeface="Cambria Math"/>
                        </a:rPr>
                        <m:t>𝑺</m:t>
                      </m:r>
                      <m:r>
                        <a:rPr lang="en-US" altLang="zh-CN" sz="3200" b="1" i="1" smtClean="0">
                          <a:solidFill>
                            <a:srgbClr val="0000CC"/>
                          </a:solidFill>
                          <a:latin typeface="Cambria Math"/>
                        </a:rPr>
                        <m:t>, </m:t>
                      </m:r>
                      <m:r>
                        <a:rPr lang="en-US" altLang="zh-CN" sz="3200" b="1" i="1" smtClean="0">
                          <a:solidFill>
                            <a:srgbClr val="FF0000"/>
                          </a:solidFill>
                          <a:latin typeface="Cambria Math"/>
                        </a:rPr>
                        <m:t>𝒆</m:t>
                      </m:r>
                      <m:r>
                        <a:rPr lang="en-US" altLang="zh-CN" sz="3200" b="1" i="1" smtClean="0">
                          <a:solidFill>
                            <a:srgbClr val="FF0000"/>
                          </a:solidFill>
                          <a:latin typeface="Cambria Math"/>
                        </a:rPr>
                        <m:t>∘</m:t>
                      </m:r>
                      <m:r>
                        <a:rPr lang="en-US" altLang="zh-CN" sz="3200" b="1" i="1" smtClean="0">
                          <a:solidFill>
                            <a:srgbClr val="FF0000"/>
                          </a:solidFill>
                          <a:latin typeface="Cambria Math"/>
                        </a:rPr>
                        <m:t>𝒙</m:t>
                      </m:r>
                      <m:r>
                        <a:rPr lang="en-US" altLang="zh-CN" sz="3200" b="1" i="1" smtClean="0">
                          <a:solidFill>
                            <a:srgbClr val="FF0000"/>
                          </a:solidFill>
                          <a:latin typeface="Cambria Math"/>
                        </a:rPr>
                        <m:t>=</m:t>
                      </m:r>
                      <m:r>
                        <a:rPr lang="en-US" altLang="zh-CN" sz="3200" b="1" i="1" smtClean="0">
                          <a:solidFill>
                            <a:srgbClr val="FF0000"/>
                          </a:solidFill>
                          <a:latin typeface="Cambria Math"/>
                        </a:rPr>
                        <m:t>𝒙</m:t>
                      </m:r>
                      <m:r>
                        <a:rPr lang="en-US" altLang="zh-CN" sz="3200" b="1" i="1" smtClean="0">
                          <a:solidFill>
                            <a:srgbClr val="FF0000"/>
                          </a:solidFill>
                          <a:latin typeface="Cambria Math"/>
                        </a:rPr>
                        <m:t>∘</m:t>
                      </m:r>
                      <m:r>
                        <a:rPr lang="en-US" altLang="zh-CN" sz="3200" b="1" i="1" smtClean="0">
                          <a:solidFill>
                            <a:srgbClr val="FF0000"/>
                          </a:solidFill>
                          <a:latin typeface="Cambria Math"/>
                        </a:rPr>
                        <m:t>𝒆</m:t>
                      </m:r>
                      <m:r>
                        <a:rPr lang="en-US" altLang="zh-CN" sz="3200" b="1" i="1" smtClean="0">
                          <a:solidFill>
                            <a:srgbClr val="FF0000"/>
                          </a:solidFill>
                          <a:latin typeface="Cambria Math"/>
                        </a:rPr>
                        <m:t>=</m:t>
                      </m:r>
                      <m:r>
                        <a:rPr lang="en-US" altLang="zh-CN" sz="3200" b="1" i="1" smtClean="0">
                          <a:solidFill>
                            <a:srgbClr val="FF0000"/>
                          </a:solidFill>
                          <a:latin typeface="Cambria Math"/>
                        </a:rPr>
                        <m:t>𝒙</m:t>
                      </m:r>
                    </m:oMath>
                  </m:oMathPara>
                </a14:m>
                <a:endParaRPr lang="zh-CN" altLang="en-US" sz="3200" b="1" dirty="0">
                  <a:solidFill>
                    <a:srgbClr val="0000CC"/>
                  </a:solidFill>
                  <a:latin typeface="Book Antiqua" pitchFamily="18" charset="0"/>
                  <a:ea typeface="Arial Unicode MS" pitchFamily="34" charset="-122"/>
                  <a:cs typeface="Arial Unicode MS" pitchFamily="34" charset="-122"/>
                </a:endParaRPr>
              </a:p>
              <a:p>
                <a:pPr eaLnBrk="1" hangingPunct="1">
                  <a:lnSpc>
                    <a:spcPct val="150000"/>
                  </a:lnSpc>
                </a:pPr>
                <a:r>
                  <a:rPr lang="zh-CN" altLang="en-US" sz="3200" dirty="0">
                    <a:latin typeface="Book Antiqua" pitchFamily="18" charset="0"/>
                  </a:rPr>
                  <a:t>单位元可记为</a:t>
                </a:r>
                <a14:m>
                  <m:oMath xmlns:m="http://schemas.openxmlformats.org/officeDocument/2006/math">
                    <m:sSub>
                      <m:sSubPr>
                        <m:ctrlPr>
                          <a:rPr i="1">
                            <a:latin typeface="Cambria Math" panose="02040503050406030204" pitchFamily="18" charset="0"/>
                          </a:rPr>
                        </m:ctrlPr>
                      </m:sSubPr>
                      <m:e>
                        <m:r>
                          <a:rPr lang="en-US" altLang="zh-CN" sz="3200" b="1" i="1" smtClean="0">
                            <a:latin typeface="Cambria Math"/>
                          </a:rPr>
                          <m:t>𝟏</m:t>
                        </m:r>
                      </m:e>
                      <m:sub>
                        <m:r>
                          <a:rPr lang="en-US" altLang="zh-CN" sz="3200" b="0" i="1" smtClean="0">
                            <a:latin typeface="Cambria Math"/>
                          </a:rPr>
                          <m:t>𝑆</m:t>
                        </m:r>
                      </m:sub>
                    </m:sSub>
                  </m:oMath>
                </a14:m>
                <a:r>
                  <a:rPr lang="zh-CN" altLang="en-US" sz="3200" dirty="0">
                    <a:latin typeface="Book Antiqua" pitchFamily="18" charset="0"/>
                  </a:rPr>
                  <a:t>，或简记为</a:t>
                </a:r>
                <a14:m>
                  <m:oMath xmlns:m="http://schemas.openxmlformats.org/officeDocument/2006/math">
                    <m:r>
                      <a:rPr lang="en-US" altLang="zh-CN" sz="3200" b="1" i="1" smtClean="0">
                        <a:latin typeface="Cambria Math"/>
                      </a:rPr>
                      <m:t>𝟏</m:t>
                    </m:r>
                  </m:oMath>
                </a14:m>
                <a:r>
                  <a:rPr lang="zh-CN" altLang="en-US" sz="3200" dirty="0">
                    <a:latin typeface="Book Antiqua" pitchFamily="18" charset="0"/>
                  </a:rPr>
                  <a:t>（</a:t>
                </a:r>
                <a:r>
                  <a:rPr lang="zh-CN" altLang="en-US" sz="3200" dirty="0">
                    <a:latin typeface="华文楷体" panose="02010600040101010101" pitchFamily="2" charset="-122"/>
                    <a:ea typeface="华文楷体" panose="02010600040101010101" pitchFamily="2" charset="-122"/>
                  </a:rPr>
                  <a:t>读作</a:t>
                </a:r>
                <a:r>
                  <a:rPr lang="zh-CN" altLang="en-US" sz="3200" dirty="0">
                    <a:latin typeface="Book Antiqua" pitchFamily="18" charset="0"/>
                  </a:rPr>
                  <a:t>幺）</a:t>
                </a:r>
              </a:p>
              <a:p>
                <a:pPr eaLnBrk="1" hangingPunct="1">
                  <a:lnSpc>
                    <a:spcPct val="150000"/>
                  </a:lnSpc>
                </a:pPr>
                <a:r>
                  <a:rPr lang="zh-CN" altLang="en-US" sz="3200" dirty="0">
                    <a:latin typeface="Book Antiqua" pitchFamily="18" charset="0"/>
                  </a:rPr>
                  <a:t>例：</a:t>
                </a:r>
                <a:endParaRPr lang="en-US" altLang="zh-CN" sz="3200" dirty="0">
                  <a:latin typeface="Book Antiqua" pitchFamily="18" charset="0"/>
                </a:endParaRPr>
              </a:p>
              <a:p>
                <a:pPr lvl="1">
                  <a:lnSpc>
                    <a:spcPct val="150000"/>
                  </a:lnSpc>
                </a:pPr>
                <a:r>
                  <a:rPr lang="zh-CN" altLang="en-US" sz="2800" dirty="0">
                    <a:latin typeface="Book Antiqua" pitchFamily="18" charset="0"/>
                  </a:rPr>
                  <a:t>对于实数集</a:t>
                </a:r>
                <a14:m>
                  <m:oMath xmlns:m="http://schemas.openxmlformats.org/officeDocument/2006/math">
                    <m:r>
                      <a:rPr lang="en-US" altLang="zh-CN" sz="2800" b="0" i="1">
                        <a:latin typeface="Cambria Math"/>
                      </a:rPr>
                      <m:t>ℝ</m:t>
                    </m:r>
                  </m:oMath>
                </a14:m>
                <a:r>
                  <a:rPr lang="zh-CN" altLang="en-US" sz="2800" dirty="0">
                    <a:latin typeface="Book Antiqua" pitchFamily="18" charset="0"/>
                  </a:rPr>
                  <a:t>上的普通乘法</a:t>
                </a:r>
                <a:r>
                  <a:rPr lang="en-US" altLang="zh-CN" sz="2800" dirty="0">
                    <a:latin typeface="Book Antiqua" pitchFamily="18" charset="0"/>
                  </a:rPr>
                  <a:t>(</a:t>
                </a:r>
                <a14:m>
                  <m:oMath xmlns:m="http://schemas.openxmlformats.org/officeDocument/2006/math">
                    <m:r>
                      <a:rPr lang="en-US" altLang="zh-CN" sz="2800" b="0" i="1">
                        <a:latin typeface="Cambria Math"/>
                      </a:rPr>
                      <m:t>⋅</m:t>
                    </m:r>
                  </m:oMath>
                </a14:m>
                <a:r>
                  <a:rPr lang="en-US" altLang="zh-CN" sz="2800" dirty="0">
                    <a:latin typeface="Book Antiqua" pitchFamily="18" charset="0"/>
                  </a:rPr>
                  <a:t>)</a:t>
                </a:r>
                <a:r>
                  <a:rPr lang="zh-CN" altLang="en-US" sz="2800" dirty="0">
                    <a:latin typeface="Book Antiqua" pitchFamily="18" charset="0"/>
                  </a:rPr>
                  <a:t>，实数</a:t>
                </a:r>
                <a:r>
                  <a:rPr lang="en-US" altLang="zh-CN" sz="2800" dirty="0">
                    <a:latin typeface="Book Antiqua" pitchFamily="18" charset="0"/>
                  </a:rPr>
                  <a:t>1</a:t>
                </a:r>
                <a:r>
                  <a:rPr lang="zh-CN" altLang="en-US" sz="2800" dirty="0">
                    <a:latin typeface="Book Antiqua" pitchFamily="18" charset="0"/>
                  </a:rPr>
                  <a:t>满足对任意实数</a:t>
                </a:r>
                <a14:m>
                  <m:oMath xmlns:m="http://schemas.openxmlformats.org/officeDocument/2006/math">
                    <m:r>
                      <a:rPr lang="en-US" altLang="zh-CN" sz="2800" b="0" i="1">
                        <a:latin typeface="Cambria Math"/>
                      </a:rPr>
                      <m:t>𝑥</m:t>
                    </m:r>
                    <m:r>
                      <a:rPr lang="en-US" altLang="zh-CN" sz="2800" b="0" i="1">
                        <a:latin typeface="Cambria Math"/>
                      </a:rPr>
                      <m:t>∈</m:t>
                    </m:r>
                    <m:r>
                      <a:rPr lang="en-US" altLang="zh-CN" sz="2800" b="0" i="1">
                        <a:latin typeface="Cambria Math"/>
                      </a:rPr>
                      <m:t>ℝ</m:t>
                    </m:r>
                  </m:oMath>
                </a14:m>
                <a:r>
                  <a:rPr lang="zh-CN" altLang="en-US" sz="2800" dirty="0">
                    <a:latin typeface="Book Antiqua" pitchFamily="18" charset="0"/>
                  </a:rPr>
                  <a:t>，有</a:t>
                </a:r>
                <a14:m>
                  <m:oMath xmlns:m="http://schemas.openxmlformats.org/officeDocument/2006/math">
                    <m:r>
                      <a:rPr lang="en-US" altLang="zh-CN" sz="2800" b="0" i="1">
                        <a:latin typeface="Cambria Math"/>
                      </a:rPr>
                      <m:t>1⋅</m:t>
                    </m:r>
                    <m:r>
                      <a:rPr lang="en-US" altLang="zh-CN" sz="2800" b="0" i="1">
                        <a:latin typeface="Cambria Math"/>
                      </a:rPr>
                      <m:t>𝑥</m:t>
                    </m:r>
                    <m:r>
                      <a:rPr lang="en-US" altLang="zh-CN" sz="2800" b="0" i="1">
                        <a:latin typeface="Cambria Math"/>
                      </a:rPr>
                      <m:t>=</m:t>
                    </m:r>
                    <m:r>
                      <a:rPr lang="en-US" altLang="zh-CN" sz="2800" b="0" i="1">
                        <a:latin typeface="Cambria Math"/>
                      </a:rPr>
                      <m:t>𝑥</m:t>
                    </m:r>
                    <m:r>
                      <a:rPr lang="en-US" altLang="zh-CN" sz="2800" b="0" i="1">
                        <a:latin typeface="Cambria Math"/>
                      </a:rPr>
                      <m:t>⋅1</m:t>
                    </m:r>
                  </m:oMath>
                </a14:m>
                <a:endParaRPr lang="en-US" altLang="zh-CN" sz="2800" dirty="0">
                  <a:latin typeface="Book Antiqua" pitchFamily="18" charset="0"/>
                </a:endParaRPr>
              </a:p>
              <a:p>
                <a:pPr>
                  <a:lnSpc>
                    <a:spcPct val="150000"/>
                  </a:lnSpc>
                </a:pPr>
                <a:r>
                  <a:rPr lang="zh-CN" altLang="en-US" sz="3500" dirty="0">
                    <a:latin typeface="Book Antiqua" pitchFamily="18" charset="0"/>
                  </a:rPr>
                  <a:t>代数系统</a:t>
                </a:r>
                <a:r>
                  <a:rPr lang="zh-CN" altLang="en-US" sz="3500" dirty="0">
                    <a:solidFill>
                      <a:srgbClr val="FF0000"/>
                    </a:solidFill>
                    <a:latin typeface="Book Antiqua" pitchFamily="18" charset="0"/>
                  </a:rPr>
                  <a:t>不一定有</a:t>
                </a:r>
                <a:r>
                  <a:rPr lang="zh-CN" altLang="en-US" sz="3500" dirty="0">
                    <a:latin typeface="Book Antiqua" pitchFamily="18" charset="0"/>
                  </a:rPr>
                  <a:t>单位元</a:t>
                </a:r>
                <a:endParaRPr lang="en-US" altLang="zh-CN" sz="3500" dirty="0">
                  <a:latin typeface="Book Antiqua" pitchFamily="18" charset="0"/>
                </a:endParaRPr>
              </a:p>
            </p:txBody>
          </p:sp>
        </mc:Choice>
        <mc:Fallback xmlns="">
          <p:sp>
            <p:nvSpPr>
              <p:cNvPr id="20483" name="Rectangle 3"/>
              <p:cNvSpPr>
                <a:spLocks noGrp="1" noRot="1" noChangeAspect="1" noMove="1" noResize="1" noEditPoints="1" noAdjustHandles="1" noChangeArrowheads="1" noChangeShapeType="1" noTextEdit="1"/>
              </p:cNvSpPr>
              <p:nvPr>
                <p:ph type="body" idx="1"/>
              </p:nvPr>
            </p:nvSpPr>
            <p:spPr>
              <a:xfrm>
                <a:off x="468313" y="1484660"/>
                <a:ext cx="8280151" cy="4608636"/>
              </a:xfrm>
              <a:blipFill>
                <a:blip r:embed="rId3"/>
                <a:stretch>
                  <a:fillRect l="-589" b="-2381"/>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15</a:t>
            </a:fld>
            <a:endParaRPr lang="en-US" altLang="zh-CN"/>
          </a:p>
        </p:txBody>
      </p:sp>
      <p:sp>
        <p:nvSpPr>
          <p:cNvPr id="2" name="标题 1"/>
          <p:cNvSpPr>
            <a:spLocks noGrp="1"/>
          </p:cNvSpPr>
          <p:nvPr>
            <p:ph type="title"/>
          </p:nvPr>
        </p:nvSpPr>
        <p:spPr/>
        <p:txBody>
          <a:bodyPr/>
          <a:lstStyle/>
          <a:p>
            <a:r>
              <a:rPr lang="zh-CN" altLang="en-US" dirty="0">
                <a:latin typeface="Book Antiqua" pitchFamily="18" charset="0"/>
              </a:rPr>
              <a:t>单位元（</a:t>
            </a:r>
            <a:r>
              <a:rPr lang="en-US" altLang="zh-CN" dirty="0">
                <a:latin typeface="Book Antiqua" pitchFamily="18" charset="0"/>
              </a:rPr>
              <a:t>identity element</a:t>
            </a:r>
            <a:r>
              <a:rPr lang="zh-CN" altLang="en-US" dirty="0">
                <a:latin typeface="Book Antiqua" pitchFamily="18" charset="0"/>
              </a:rPr>
              <a:t>）</a:t>
            </a:r>
            <a:endParaRPr lang="zh-CN" altLang="en-US" dirty="0"/>
          </a:p>
        </p:txBody>
      </p:sp>
    </p:spTree>
    <p:extLst>
      <p:ext uri="{BB962C8B-B14F-4D97-AF65-F5344CB8AC3E}">
        <p14:creationId xmlns:p14="http://schemas.microsoft.com/office/powerpoint/2010/main" val="13177621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077" name="Rectangle 3"/>
              <p:cNvSpPr>
                <a:spLocks noGrp="1" noChangeArrowheads="1"/>
              </p:cNvSpPr>
              <p:nvPr>
                <p:ph type="body" idx="1"/>
              </p:nvPr>
            </p:nvSpPr>
            <p:spPr>
              <a:xfrm>
                <a:off x="468313" y="1340768"/>
                <a:ext cx="8142287" cy="4392612"/>
              </a:xfrm>
            </p:spPr>
            <p:txBody>
              <a:bodyPr/>
              <a:lstStyle/>
              <a:p>
                <a:pPr eaLnBrk="1" hangingPunct="1">
                  <a:lnSpc>
                    <a:spcPct val="150000"/>
                  </a:lnSpc>
                </a:pPr>
                <a14:m>
                  <m:oMath xmlns:m="http://schemas.openxmlformats.org/officeDocument/2006/math">
                    <m:sSub>
                      <m:sSubPr>
                        <m:ctrlPr>
                          <a:rPr i="1">
                            <a:latin typeface="Cambria Math" panose="02040503050406030204" pitchFamily="18" charset="0"/>
                          </a:rPr>
                        </m:ctrlPr>
                      </m:sSubPr>
                      <m:e>
                        <m:r>
                          <a:rPr lang="en-US" altLang="zh-CN" sz="3200" b="1" i="1" smtClean="0">
                            <a:latin typeface="Cambria Math"/>
                          </a:rPr>
                          <m:t>𝒆</m:t>
                        </m:r>
                      </m:e>
                      <m:sub>
                        <m:r>
                          <a:rPr lang="en-US" altLang="zh-CN" sz="3200" b="1" i="1" smtClean="0">
                            <a:latin typeface="Cambria Math"/>
                          </a:rPr>
                          <m:t>𝑳</m:t>
                        </m:r>
                      </m:sub>
                    </m:sSub>
                  </m:oMath>
                </a14:m>
                <a:r>
                  <a:rPr lang="zh-CN" altLang="en-US" sz="3200" dirty="0">
                    <a:latin typeface="Times New Roman" pitchFamily="18" charset="0"/>
                  </a:rPr>
                  <a:t>称为系统的</a:t>
                </a:r>
                <a:r>
                  <a:rPr lang="zh-CN" altLang="en-US" sz="3200" dirty="0">
                    <a:solidFill>
                      <a:srgbClr val="FF0000"/>
                    </a:solidFill>
                    <a:latin typeface="Times New Roman" pitchFamily="18" charset="0"/>
                  </a:rPr>
                  <a:t>左单位元</a:t>
                </a:r>
                <a:r>
                  <a:rPr lang="en-US" altLang="zh-CN" sz="3200" dirty="0">
                    <a:latin typeface="Times New Roman" pitchFamily="18" charset="0"/>
                  </a:rPr>
                  <a:t>(</a:t>
                </a:r>
                <a:r>
                  <a:rPr lang="zh-CN" altLang="en-US" sz="3200" dirty="0">
                    <a:latin typeface="Times New Roman" pitchFamily="18" charset="0"/>
                  </a:rPr>
                  <a:t>或</a:t>
                </a:r>
                <a:r>
                  <a:rPr lang="zh-CN" altLang="en-US" sz="3200" dirty="0">
                    <a:latin typeface="华文楷体" pitchFamily="2" charset="-122"/>
                    <a:ea typeface="华文楷体" pitchFamily="2" charset="-122"/>
                  </a:rPr>
                  <a:t>左幺</a:t>
                </a:r>
                <a:r>
                  <a:rPr lang="en-US" altLang="zh-CN" sz="3200" dirty="0">
                    <a:latin typeface="Times New Roman" pitchFamily="18" charset="0"/>
                  </a:rPr>
                  <a:t>)</a:t>
                </a:r>
                <a:r>
                  <a:rPr lang="zh-CN" altLang="en-US" sz="3200" dirty="0">
                    <a:latin typeface="Times New Roman" pitchFamily="18" charset="0"/>
                  </a:rPr>
                  <a:t>当且仅当</a:t>
                </a:r>
                <a:endParaRPr lang="en-US" altLang="zh-CN" sz="3200" dirty="0">
                  <a:latin typeface="Times New Roman" pitchFamily="18" charset="0"/>
                </a:endParaRPr>
              </a:p>
              <a:p>
                <a:pPr marL="0" indent="0" eaLnBrk="1" hangingPunct="1">
                  <a:lnSpc>
                    <a:spcPct val="150000"/>
                  </a:lnSpc>
                  <a:buNone/>
                </a:pPr>
                <a14:m>
                  <m:oMathPara xmlns:m="http://schemas.openxmlformats.org/officeDocument/2006/math">
                    <m:oMathParaPr>
                      <m:jc m:val="centerGroup"/>
                    </m:oMathParaPr>
                    <m:oMath xmlns:m="http://schemas.openxmlformats.org/officeDocument/2006/math">
                      <m:r>
                        <a:rPr lang="en-US" altLang="zh-CN" sz="3200" b="1" i="1" smtClean="0">
                          <a:solidFill>
                            <a:srgbClr val="0000CC"/>
                          </a:solidFill>
                          <a:latin typeface="Cambria Math"/>
                        </a:rPr>
                        <m:t>∀</m:t>
                      </m:r>
                      <m:r>
                        <a:rPr lang="en-US" altLang="zh-CN" sz="3200" b="1" i="1" smtClean="0">
                          <a:solidFill>
                            <a:srgbClr val="0000CC"/>
                          </a:solidFill>
                          <a:latin typeface="Cambria Math"/>
                        </a:rPr>
                        <m:t>𝒙</m:t>
                      </m:r>
                      <m:r>
                        <a:rPr lang="en-US" altLang="zh-CN" sz="3200" b="1" i="1" smtClean="0">
                          <a:solidFill>
                            <a:srgbClr val="0000CC"/>
                          </a:solidFill>
                          <a:latin typeface="Cambria Math"/>
                        </a:rPr>
                        <m:t>∈</m:t>
                      </m:r>
                      <m:r>
                        <a:rPr lang="en-US" altLang="zh-CN" sz="3200" b="1" i="1" smtClean="0">
                          <a:solidFill>
                            <a:srgbClr val="0000CC"/>
                          </a:solidFill>
                          <a:latin typeface="Cambria Math"/>
                        </a:rPr>
                        <m:t>𝑺</m:t>
                      </m:r>
                      <m:r>
                        <a:rPr lang="en-US" altLang="zh-CN" sz="3200" b="1" i="1" smtClean="0">
                          <a:solidFill>
                            <a:srgbClr val="0000CC"/>
                          </a:solidFill>
                          <a:latin typeface="Cambria Math"/>
                        </a:rPr>
                        <m:t>, </m:t>
                      </m:r>
                      <m:sSub>
                        <m:sSubPr>
                          <m:ctrlPr>
                            <a:rPr lang="en-US" altLang="zh-CN" sz="3200" b="1" i="1" smtClean="0">
                              <a:solidFill>
                                <a:srgbClr val="0000CC"/>
                              </a:solidFill>
                              <a:latin typeface="Cambria Math" panose="02040503050406030204" pitchFamily="18" charset="0"/>
                            </a:rPr>
                          </m:ctrlPr>
                        </m:sSubPr>
                        <m:e>
                          <m:r>
                            <a:rPr lang="en-US" altLang="zh-CN" sz="3200" b="1" i="1" smtClean="0">
                              <a:solidFill>
                                <a:srgbClr val="0000CC"/>
                              </a:solidFill>
                              <a:latin typeface="Cambria Math"/>
                            </a:rPr>
                            <m:t>𝒆</m:t>
                          </m:r>
                        </m:e>
                        <m:sub>
                          <m:r>
                            <a:rPr lang="en-US" altLang="zh-CN" sz="3200" b="1" i="1" smtClean="0">
                              <a:solidFill>
                                <a:srgbClr val="0000CC"/>
                              </a:solidFill>
                              <a:latin typeface="Cambria Math"/>
                            </a:rPr>
                            <m:t>𝑳</m:t>
                          </m:r>
                        </m:sub>
                      </m:sSub>
                      <m:r>
                        <a:rPr lang="en-US" altLang="zh-CN" sz="3200" b="1" i="1" smtClean="0">
                          <a:solidFill>
                            <a:srgbClr val="0000CC"/>
                          </a:solidFill>
                          <a:latin typeface="Cambria Math"/>
                        </a:rPr>
                        <m:t>∘</m:t>
                      </m:r>
                      <m:r>
                        <a:rPr lang="en-US" altLang="zh-CN" sz="3200" b="1" i="1" smtClean="0">
                          <a:solidFill>
                            <a:srgbClr val="0000CC"/>
                          </a:solidFill>
                          <a:latin typeface="Cambria Math"/>
                        </a:rPr>
                        <m:t>𝒙</m:t>
                      </m:r>
                      <m:r>
                        <a:rPr lang="en-US" altLang="zh-CN" sz="3200" b="1" i="1" smtClean="0">
                          <a:solidFill>
                            <a:srgbClr val="0000CC"/>
                          </a:solidFill>
                          <a:latin typeface="Cambria Math"/>
                        </a:rPr>
                        <m:t>=</m:t>
                      </m:r>
                      <m:r>
                        <a:rPr lang="en-US" altLang="zh-CN" sz="3200" b="1" i="1" smtClean="0">
                          <a:solidFill>
                            <a:srgbClr val="0000CC"/>
                          </a:solidFill>
                          <a:latin typeface="Cambria Math"/>
                        </a:rPr>
                        <m:t>𝒙</m:t>
                      </m:r>
                    </m:oMath>
                  </m:oMathPara>
                </a14:m>
                <a:endParaRPr lang="zh-CN" altLang="en-US" sz="3200" b="1" dirty="0">
                  <a:solidFill>
                    <a:srgbClr val="0000CC"/>
                  </a:solidFill>
                  <a:latin typeface="Times New Roman" pitchFamily="18" charset="0"/>
                  <a:ea typeface="Arial Unicode MS" pitchFamily="34" charset="-122"/>
                  <a:cs typeface="Arial Unicode MS" pitchFamily="34" charset="-122"/>
                </a:endParaRPr>
              </a:p>
              <a:p>
                <a:pPr eaLnBrk="1" hangingPunct="1">
                  <a:lnSpc>
                    <a:spcPct val="150000"/>
                  </a:lnSpc>
                </a:pPr>
                <a:r>
                  <a:rPr lang="zh-CN" altLang="en-US" sz="3200" dirty="0">
                    <a:latin typeface="Times New Roman" pitchFamily="18" charset="0"/>
                  </a:rPr>
                  <a:t>可以相应地定义系统的</a:t>
                </a:r>
                <a:r>
                  <a:rPr lang="zh-CN" altLang="en-US" sz="3200" dirty="0">
                    <a:solidFill>
                      <a:srgbClr val="FF0000"/>
                    </a:solidFill>
                    <a:latin typeface="Times New Roman" pitchFamily="18" charset="0"/>
                  </a:rPr>
                  <a:t>右单位元</a:t>
                </a:r>
                <a:r>
                  <a:rPr lang="en-US" altLang="zh-CN" sz="3200" dirty="0">
                    <a:latin typeface="Times New Roman" pitchFamily="18" charset="0"/>
                  </a:rPr>
                  <a:t>(</a:t>
                </a:r>
                <a:r>
                  <a:rPr lang="zh-CN" altLang="en-US" sz="3200" dirty="0">
                    <a:latin typeface="华文楷体" pitchFamily="2" charset="-122"/>
                    <a:ea typeface="华文楷体" pitchFamily="2" charset="-122"/>
                  </a:rPr>
                  <a:t>右幺</a:t>
                </a:r>
                <a:r>
                  <a:rPr lang="en-US" altLang="zh-CN" sz="3200" dirty="0">
                    <a:latin typeface="Times New Roman" pitchFamily="18" charset="0"/>
                  </a:rPr>
                  <a:t>)</a:t>
                </a:r>
                <a14:m>
                  <m:oMath xmlns:m="http://schemas.openxmlformats.org/officeDocument/2006/math">
                    <m:sSub>
                      <m:sSubPr>
                        <m:ctrlPr>
                          <a:rPr i="1">
                            <a:latin typeface="Cambria Math" panose="02040503050406030204" pitchFamily="18" charset="0"/>
                          </a:rPr>
                        </m:ctrlPr>
                      </m:sSubPr>
                      <m:e>
                        <m:r>
                          <a:rPr lang="en-US" altLang="zh-CN" sz="3200" b="1" i="1" smtClean="0">
                            <a:latin typeface="Cambria Math"/>
                          </a:rPr>
                          <m:t>𝒆</m:t>
                        </m:r>
                      </m:e>
                      <m:sub>
                        <m:r>
                          <a:rPr lang="en-US" altLang="zh-CN" sz="3200" b="1" i="1" smtClean="0">
                            <a:latin typeface="Cambria Math"/>
                          </a:rPr>
                          <m:t>𝑹</m:t>
                        </m:r>
                      </m:sub>
                    </m:sSub>
                  </m:oMath>
                </a14:m>
                <a:endParaRPr lang="zh-CN" altLang="en-US" sz="3200" b="1" dirty="0">
                  <a:latin typeface="Times New Roman" pitchFamily="18" charset="0"/>
                  <a:ea typeface="Arial Unicode MS" pitchFamily="34" charset="-122"/>
                  <a:cs typeface="Arial Unicode MS" pitchFamily="34" charset="-122"/>
                </a:endParaRPr>
              </a:p>
            </p:txBody>
          </p:sp>
        </mc:Choice>
        <mc:Fallback xmlns="">
          <p:sp>
            <p:nvSpPr>
              <p:cNvPr id="3077" name="Rectangle 3"/>
              <p:cNvSpPr>
                <a:spLocks noGrp="1" noRot="1" noChangeAspect="1" noMove="1" noResize="1" noEditPoints="1" noAdjustHandles="1" noChangeArrowheads="1" noChangeShapeType="1" noTextEdit="1"/>
              </p:cNvSpPr>
              <p:nvPr>
                <p:ph type="body" idx="1"/>
              </p:nvPr>
            </p:nvSpPr>
            <p:spPr>
              <a:xfrm>
                <a:off x="468313" y="1340768"/>
                <a:ext cx="8142287" cy="4392612"/>
              </a:xfrm>
              <a:blipFill>
                <a:blip r:embed="rId4"/>
                <a:stretch>
                  <a:fillRect l="-599"/>
                </a:stretch>
              </a:blipFill>
            </p:spPr>
            <p:txBody>
              <a:bodyPr/>
              <a:lstStyle/>
              <a:p>
                <a:r>
                  <a:rPr lang="zh-CN" altLang="en-US">
                    <a:noFill/>
                  </a:rPr>
                  <a:t> </a:t>
                </a:r>
              </a:p>
            </p:txBody>
          </p:sp>
        </mc:Fallback>
      </mc:AlternateContent>
      <p:graphicFrame>
        <p:nvGraphicFramePr>
          <p:cNvPr id="3074" name="Object 4"/>
          <p:cNvGraphicFramePr>
            <a:graphicFrameLocks noChangeAspect="1"/>
          </p:cNvGraphicFramePr>
          <p:nvPr>
            <p:extLst>
              <p:ext uri="{D42A27DB-BD31-4B8C-83A1-F6EECF244321}">
                <p14:modId xmlns:p14="http://schemas.microsoft.com/office/powerpoint/2010/main" val="3386853654"/>
              </p:ext>
            </p:extLst>
          </p:nvPr>
        </p:nvGraphicFramePr>
        <p:xfrm>
          <a:off x="107504" y="3205667"/>
          <a:ext cx="5040559" cy="3103653"/>
        </p:xfrm>
        <a:graphic>
          <a:graphicData uri="http://schemas.openxmlformats.org/presentationml/2006/ole">
            <mc:AlternateContent xmlns:mc="http://schemas.openxmlformats.org/markup-compatibility/2006">
              <mc:Choice xmlns:v="urn:schemas-microsoft-com:vml" Requires="v">
                <p:oleObj spid="_x0000_s3185" name="Document" r:id="rId5" imgW="4524840" imgH="2792880" progId="Word.Document.8">
                  <p:embed/>
                </p:oleObj>
              </mc:Choice>
              <mc:Fallback>
                <p:oleObj name="Document" r:id="rId5" imgW="4524840" imgH="279288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3205667"/>
                        <a:ext cx="5040559" cy="3103653"/>
                      </a:xfrm>
                      <a:prstGeom prst="rect">
                        <a:avLst/>
                      </a:prstGeom>
                      <a:noFill/>
                      <a:ln>
                        <a:noFill/>
                      </a:ln>
                      <a:effectLst/>
                    </p:spPr>
                  </p:pic>
                </p:oleObj>
              </mc:Fallback>
            </mc:AlternateContent>
          </a:graphicData>
        </a:graphic>
      </p:graphicFrame>
      <p:graphicFrame>
        <p:nvGraphicFramePr>
          <p:cNvPr id="3075" name="Object 5"/>
          <p:cNvGraphicFramePr>
            <a:graphicFrameLocks noChangeAspect="1"/>
          </p:cNvGraphicFramePr>
          <p:nvPr>
            <p:extLst>
              <p:ext uri="{D42A27DB-BD31-4B8C-83A1-F6EECF244321}">
                <p14:modId xmlns:p14="http://schemas.microsoft.com/office/powerpoint/2010/main" val="1636641602"/>
              </p:ext>
            </p:extLst>
          </p:nvPr>
        </p:nvGraphicFramePr>
        <p:xfrm>
          <a:off x="3635375" y="3204974"/>
          <a:ext cx="4754437" cy="3024336"/>
        </p:xfrm>
        <a:graphic>
          <a:graphicData uri="http://schemas.openxmlformats.org/presentationml/2006/ole">
            <mc:AlternateContent xmlns:mc="http://schemas.openxmlformats.org/markup-compatibility/2006">
              <mc:Choice xmlns:v="urn:schemas-microsoft-com:vml" Requires="v">
                <p:oleObj spid="_x0000_s3186" name="Document" r:id="rId7" imgW="4524840" imgH="2889720" progId="Word.Document.8">
                  <p:embed/>
                </p:oleObj>
              </mc:Choice>
              <mc:Fallback>
                <p:oleObj name="Document" r:id="rId7" imgW="4524840" imgH="2889720" progId="Word.Document.8">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35375" y="3204974"/>
                        <a:ext cx="4754437" cy="3024336"/>
                      </a:xfrm>
                      <a:prstGeom prst="rect">
                        <a:avLst/>
                      </a:prstGeom>
                      <a:noFill/>
                      <a:ln>
                        <a:noFill/>
                      </a:ln>
                      <a:effectLst/>
                    </p:spPr>
                  </p:pic>
                </p:oleObj>
              </mc:Fallback>
            </mc:AlternateContent>
          </a:graphicData>
        </a:graphic>
      </p:graphicFrame>
      <p:sp>
        <p:nvSpPr>
          <p:cNvPr id="7"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16</a:t>
            </a:fld>
            <a:endParaRPr lang="en-US" altLang="zh-CN"/>
          </a:p>
        </p:txBody>
      </p:sp>
      <p:sp>
        <p:nvSpPr>
          <p:cNvPr id="2" name="标题 1"/>
          <p:cNvSpPr>
            <a:spLocks noGrp="1"/>
          </p:cNvSpPr>
          <p:nvPr>
            <p:ph type="title"/>
          </p:nvPr>
        </p:nvSpPr>
        <p:spPr/>
        <p:txBody>
          <a:bodyPr/>
          <a:lstStyle/>
          <a:p>
            <a:r>
              <a:rPr lang="zh-CN" altLang="en-US" dirty="0"/>
              <a:t>左单位元和右单位元</a:t>
            </a:r>
          </a:p>
        </p:txBody>
      </p:sp>
    </p:spTree>
    <p:extLst>
      <p:ext uri="{BB962C8B-B14F-4D97-AF65-F5344CB8AC3E}">
        <p14:creationId xmlns:p14="http://schemas.microsoft.com/office/powerpoint/2010/main" val="1659701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fade">
                                      <p:cBhvr>
                                        <p:cTn id="7" dur="100"/>
                                        <p:tgtEl>
                                          <p:spTgt spid="3075"/>
                                        </p:tgtEl>
                                      </p:cBhvr>
                                    </p:animEffect>
                                    <p:anim calcmode="lin" valueType="num">
                                      <p:cBhvr>
                                        <p:cTn id="8" dur="100" fill="hold"/>
                                        <p:tgtEl>
                                          <p:spTgt spid="3075"/>
                                        </p:tgtEl>
                                        <p:attrNameLst>
                                          <p:attrName>ppt_x</p:attrName>
                                        </p:attrNameLst>
                                      </p:cBhvr>
                                      <p:tavLst>
                                        <p:tav tm="0">
                                          <p:val>
                                            <p:strVal val="#ppt_x"/>
                                          </p:val>
                                        </p:tav>
                                        <p:tav tm="100000">
                                          <p:val>
                                            <p:strVal val="#ppt_x"/>
                                          </p:val>
                                        </p:tav>
                                      </p:tavLst>
                                    </p:anim>
                                    <p:anim calcmode="lin" valueType="num">
                                      <p:cBhvr>
                                        <p:cTn id="9" dur="100" fill="hold"/>
                                        <p:tgtEl>
                                          <p:spTgt spid="307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fade">
                                      <p:cBhvr>
                                        <p:cTn id="12" dur="100"/>
                                        <p:tgtEl>
                                          <p:spTgt spid="3074"/>
                                        </p:tgtEl>
                                      </p:cBhvr>
                                    </p:animEffect>
                                    <p:anim calcmode="lin" valueType="num">
                                      <p:cBhvr>
                                        <p:cTn id="13" dur="100" fill="hold"/>
                                        <p:tgtEl>
                                          <p:spTgt spid="3074"/>
                                        </p:tgtEl>
                                        <p:attrNameLst>
                                          <p:attrName>ppt_x</p:attrName>
                                        </p:attrNameLst>
                                      </p:cBhvr>
                                      <p:tavLst>
                                        <p:tav tm="0">
                                          <p:val>
                                            <p:strVal val="#ppt_x"/>
                                          </p:val>
                                        </p:tav>
                                        <p:tav tm="100000">
                                          <p:val>
                                            <p:strVal val="#ppt_x"/>
                                          </p:val>
                                        </p:tav>
                                      </p:tavLst>
                                    </p:anim>
                                    <p:anim calcmode="lin" valueType="num">
                                      <p:cBhvr>
                                        <p:cTn id="14" dur="1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1507" name="Rectangle 3"/>
              <p:cNvSpPr>
                <a:spLocks noGrp="1" noChangeArrowheads="1"/>
              </p:cNvSpPr>
              <p:nvPr>
                <p:ph type="body" idx="1"/>
              </p:nvPr>
            </p:nvSpPr>
            <p:spPr>
              <a:xfrm>
                <a:off x="603903" y="1591569"/>
                <a:ext cx="7772400" cy="4693344"/>
              </a:xfrm>
            </p:spPr>
            <p:txBody>
              <a:bodyPr/>
              <a:lstStyle/>
              <a:p>
                <a:pPr eaLnBrk="1" hangingPunct="1">
                  <a:lnSpc>
                    <a:spcPct val="110000"/>
                  </a:lnSpc>
                </a:pPr>
                <a:r>
                  <a:rPr lang="zh-CN" altLang="en-US" sz="3200" dirty="0"/>
                  <a:t>左、右单位元</a:t>
                </a:r>
                <a:r>
                  <a:rPr lang="zh-CN" altLang="en-US" sz="3200" dirty="0">
                    <a:solidFill>
                      <a:srgbClr val="3333FF"/>
                    </a:solidFill>
                  </a:rPr>
                  <a:t>不一定存在</a:t>
                </a:r>
              </a:p>
              <a:p>
                <a:pPr>
                  <a:lnSpc>
                    <a:spcPct val="110000"/>
                  </a:lnSpc>
                </a:pPr>
                <a:r>
                  <a:rPr lang="zh-CN" altLang="en-US" sz="3200" dirty="0"/>
                  <a:t>左、右单位元</a:t>
                </a:r>
                <a:r>
                  <a:rPr lang="zh-CN" altLang="en-US" sz="3200" dirty="0">
                    <a:solidFill>
                      <a:srgbClr val="3333FF"/>
                    </a:solidFill>
                  </a:rPr>
                  <a:t>不一定唯一</a:t>
                </a:r>
              </a:p>
              <a:p>
                <a:pPr eaLnBrk="1" hangingPunct="1">
                  <a:lnSpc>
                    <a:spcPct val="110000"/>
                  </a:lnSpc>
                </a:pPr>
                <a:r>
                  <a:rPr lang="zh-CN" altLang="en-US" sz="3200" dirty="0"/>
                  <a:t>假设一个代数系统</a:t>
                </a:r>
                <a:r>
                  <a:rPr lang="zh-CN" altLang="en-US" sz="3200" dirty="0">
                    <a:solidFill>
                      <a:srgbClr val="FF0000"/>
                    </a:solidFill>
                  </a:rPr>
                  <a:t>同时</a:t>
                </a:r>
                <a:r>
                  <a:rPr lang="zh-CN" altLang="en-US" sz="3200" dirty="0"/>
                  <a:t>有左、右单位元，则左、右单位元</a:t>
                </a:r>
                <a:r>
                  <a:rPr lang="zh-CN" altLang="en-US" sz="3200" dirty="0">
                    <a:solidFill>
                      <a:srgbClr val="FF0000"/>
                    </a:solidFill>
                  </a:rPr>
                  <a:t>必相等且唯一</a:t>
                </a:r>
                <a:r>
                  <a:rPr lang="zh-CN" altLang="en-US" sz="3200" dirty="0"/>
                  <a:t>；即系统的单位元（</a:t>
                </a:r>
                <a:r>
                  <a:rPr lang="zh-CN" altLang="en-US" sz="3200" dirty="0">
                    <a:solidFill>
                      <a:srgbClr val="FF0000"/>
                    </a:solidFill>
                  </a:rPr>
                  <a:t>幺元</a:t>
                </a:r>
                <a:r>
                  <a:rPr lang="zh-CN" altLang="en-US" sz="3200" dirty="0"/>
                  <a:t>）</a:t>
                </a:r>
              </a:p>
              <a:p>
                <a:pPr lvl="1" eaLnBrk="1" hangingPunct="1">
                  <a:lnSpc>
                    <a:spcPct val="110000"/>
                  </a:lnSpc>
                </a:pPr>
                <a14:m>
                  <m:oMath xmlns:m="http://schemas.openxmlformats.org/officeDocument/2006/math">
                    <m:sSub>
                      <m:sSubPr>
                        <m:ctrlPr>
                          <a:rPr i="1">
                            <a:latin typeface="Cambria Math" panose="02040503050406030204" pitchFamily="18" charset="0"/>
                          </a:rPr>
                        </m:ctrlPr>
                      </m:sSubPr>
                      <m:e>
                        <m:r>
                          <a:rPr lang="en-US" altLang="zh-CN" sz="2800" b="0" i="1" smtClean="0">
                            <a:latin typeface="Cambria Math"/>
                          </a:rPr>
                          <m:t>𝑒</m:t>
                        </m:r>
                      </m:e>
                      <m:sub>
                        <m:r>
                          <a:rPr lang="en-US" altLang="zh-CN" sz="2800" b="0" i="1" smtClean="0">
                            <a:latin typeface="Cambria Math"/>
                          </a:rPr>
                          <m:t>𝐿</m:t>
                        </m:r>
                      </m:sub>
                    </m:sSub>
                    <m:r>
                      <a:rPr lang="en-US" altLang="zh-CN" sz="2800" b="0" i="1" smtClean="0">
                        <a:latin typeface="Cambria Math"/>
                      </a:rPr>
                      <m:t>=</m:t>
                    </m:r>
                    <m:sSub>
                      <m:sSubPr>
                        <m:ctrlPr>
                          <a:rPr lang="en-US" altLang="zh-CN" sz="2800" b="0" i="1" smtClean="0">
                            <a:latin typeface="Cambria Math" panose="02040503050406030204" pitchFamily="18" charset="0"/>
                          </a:rPr>
                        </m:ctrlPr>
                      </m:sSubPr>
                      <m:e>
                        <m:r>
                          <a:rPr lang="en-US" altLang="zh-CN" sz="2800" b="0" i="1" smtClean="0">
                            <a:latin typeface="Cambria Math"/>
                          </a:rPr>
                          <m:t>𝑒</m:t>
                        </m:r>
                      </m:e>
                      <m:sub>
                        <m:r>
                          <a:rPr lang="en-US" altLang="zh-CN" sz="2800" b="0" i="1" smtClean="0">
                            <a:latin typeface="Cambria Math"/>
                          </a:rPr>
                          <m:t>𝐿</m:t>
                        </m:r>
                      </m:sub>
                    </m:sSub>
                    <m:r>
                      <a:rPr lang="en-US" altLang="zh-CN" sz="2800" b="0" i="1" smtClean="0">
                        <a:latin typeface="Cambria Math"/>
                      </a:rPr>
                      <m:t>∘</m:t>
                    </m:r>
                    <m:sSub>
                      <m:sSubPr>
                        <m:ctrlPr>
                          <a:rPr lang="en-US" altLang="zh-CN" sz="2800" b="0" i="1" smtClean="0">
                            <a:latin typeface="Cambria Math" panose="02040503050406030204" pitchFamily="18" charset="0"/>
                          </a:rPr>
                        </m:ctrlPr>
                      </m:sSubPr>
                      <m:e>
                        <m:r>
                          <a:rPr lang="en-US" altLang="zh-CN" sz="2800" b="0" i="1" smtClean="0">
                            <a:latin typeface="Cambria Math"/>
                          </a:rPr>
                          <m:t>𝑒</m:t>
                        </m:r>
                      </m:e>
                      <m:sub>
                        <m:r>
                          <a:rPr lang="en-US" altLang="zh-CN" sz="2800" b="0" i="1" smtClean="0">
                            <a:latin typeface="Cambria Math"/>
                          </a:rPr>
                          <m:t>𝑅</m:t>
                        </m:r>
                      </m:sub>
                    </m:sSub>
                    <m:r>
                      <a:rPr lang="en-US" altLang="zh-CN" sz="2800" b="0" i="1" smtClean="0">
                        <a:latin typeface="Cambria Math"/>
                      </a:rPr>
                      <m:t>=</m:t>
                    </m:r>
                    <m:sSub>
                      <m:sSubPr>
                        <m:ctrlPr>
                          <a:rPr lang="en-US" altLang="zh-CN" sz="2800" b="0" i="1" smtClean="0">
                            <a:latin typeface="Cambria Math" panose="02040503050406030204" pitchFamily="18" charset="0"/>
                          </a:rPr>
                        </m:ctrlPr>
                      </m:sSubPr>
                      <m:e>
                        <m:r>
                          <a:rPr lang="en-US" altLang="zh-CN" sz="2800" b="0" i="1" smtClean="0">
                            <a:latin typeface="Cambria Math"/>
                          </a:rPr>
                          <m:t>𝑒</m:t>
                        </m:r>
                      </m:e>
                      <m:sub>
                        <m:r>
                          <a:rPr lang="en-US" altLang="zh-CN" sz="2800" b="0" i="1" smtClean="0">
                            <a:latin typeface="Cambria Math"/>
                          </a:rPr>
                          <m:t>𝑅</m:t>
                        </m:r>
                      </m:sub>
                    </m:sSub>
                  </m:oMath>
                </a14:m>
                <a:endParaRPr lang="zh-CN" altLang="en-US" sz="2800" baseline="-25000" dirty="0">
                  <a:latin typeface="Times New Roman" pitchFamily="18" charset="0"/>
                </a:endParaRPr>
              </a:p>
              <a:p>
                <a:pPr eaLnBrk="1" hangingPunct="1">
                  <a:lnSpc>
                    <a:spcPct val="110000"/>
                  </a:lnSpc>
                </a:pPr>
                <a:r>
                  <a:rPr lang="zh-CN" altLang="en-US" sz="3200" dirty="0">
                    <a:latin typeface="Times New Roman" pitchFamily="18" charset="0"/>
                  </a:rPr>
                  <a:t>系统若有</a:t>
                </a:r>
                <a:r>
                  <a:rPr lang="zh-CN" altLang="en-US" sz="3200" dirty="0">
                    <a:solidFill>
                      <a:srgbClr val="FF0000"/>
                    </a:solidFill>
                    <a:latin typeface="Times New Roman" pitchFamily="18" charset="0"/>
                  </a:rPr>
                  <a:t>单位元</a:t>
                </a:r>
                <a:r>
                  <a:rPr lang="zh-CN" altLang="en-US" sz="3200" dirty="0">
                    <a:latin typeface="Times New Roman" pitchFamily="18" charset="0"/>
                  </a:rPr>
                  <a:t>，必是</a:t>
                </a:r>
                <a:r>
                  <a:rPr lang="zh-CN" altLang="en-US" sz="3200" dirty="0">
                    <a:solidFill>
                      <a:srgbClr val="FF0000"/>
                    </a:solidFill>
                    <a:latin typeface="Times New Roman" pitchFamily="18" charset="0"/>
                  </a:rPr>
                  <a:t>唯一</a:t>
                </a:r>
                <a:r>
                  <a:rPr lang="zh-CN" altLang="en-US" sz="3200" dirty="0">
                    <a:latin typeface="Times New Roman" pitchFamily="18" charset="0"/>
                  </a:rPr>
                  <a:t>的</a:t>
                </a:r>
              </a:p>
              <a:p>
                <a:pPr lvl="1" eaLnBrk="1" hangingPunct="1">
                  <a:lnSpc>
                    <a:spcPct val="110000"/>
                  </a:lnSpc>
                </a:pPr>
                <a14:m>
                  <m:oMath xmlns:m="http://schemas.openxmlformats.org/officeDocument/2006/math">
                    <m:sSub>
                      <m:sSubPr>
                        <m:ctrlPr>
                          <a:rPr i="1">
                            <a:latin typeface="Cambria Math" panose="02040503050406030204" pitchFamily="18" charset="0"/>
                          </a:rPr>
                        </m:ctrlPr>
                      </m:sSubPr>
                      <m:e>
                        <m:r>
                          <a:rPr lang="en-US" altLang="zh-CN" sz="2800" b="0" i="1" smtClean="0">
                            <a:latin typeface="Cambria Math"/>
                          </a:rPr>
                          <m:t>𝑒</m:t>
                        </m:r>
                      </m:e>
                      <m:sub>
                        <m:r>
                          <a:rPr lang="en-US" altLang="zh-CN" sz="2800" b="0" i="1" smtClean="0">
                            <a:latin typeface="Cambria Math"/>
                          </a:rPr>
                          <m:t>1</m:t>
                        </m:r>
                      </m:sub>
                    </m:sSub>
                    <m:r>
                      <a:rPr lang="en-US" altLang="zh-CN" sz="2800" b="0" i="1" smtClean="0">
                        <a:latin typeface="Cambria Math"/>
                      </a:rPr>
                      <m:t>=</m:t>
                    </m:r>
                    <m:sSub>
                      <m:sSubPr>
                        <m:ctrlPr>
                          <a:rPr lang="en-US" altLang="zh-CN" sz="2800" b="0" i="1" smtClean="0">
                            <a:latin typeface="Cambria Math" panose="02040503050406030204" pitchFamily="18" charset="0"/>
                          </a:rPr>
                        </m:ctrlPr>
                      </m:sSubPr>
                      <m:e>
                        <m:r>
                          <a:rPr lang="en-US" altLang="zh-CN" sz="2800" b="0" i="1" smtClean="0">
                            <a:latin typeface="Cambria Math"/>
                          </a:rPr>
                          <m:t>𝑒</m:t>
                        </m:r>
                      </m:e>
                      <m:sub>
                        <m:r>
                          <a:rPr lang="en-US" altLang="zh-CN" sz="2800" b="0" i="1" smtClean="0">
                            <a:latin typeface="Cambria Math"/>
                          </a:rPr>
                          <m:t>1</m:t>
                        </m:r>
                      </m:sub>
                    </m:sSub>
                    <m:r>
                      <a:rPr lang="en-US" altLang="zh-CN" sz="2800" b="0" i="1" smtClean="0">
                        <a:latin typeface="Cambria Math"/>
                      </a:rPr>
                      <m:t>∘</m:t>
                    </m:r>
                    <m:sSub>
                      <m:sSubPr>
                        <m:ctrlPr>
                          <a:rPr lang="en-US" altLang="zh-CN" sz="2800" b="0" i="1" smtClean="0">
                            <a:latin typeface="Cambria Math" panose="02040503050406030204" pitchFamily="18" charset="0"/>
                          </a:rPr>
                        </m:ctrlPr>
                      </m:sSubPr>
                      <m:e>
                        <m:r>
                          <a:rPr lang="en-US" altLang="zh-CN" sz="2800" b="0" i="1" smtClean="0">
                            <a:latin typeface="Cambria Math"/>
                          </a:rPr>
                          <m:t>𝑒</m:t>
                        </m:r>
                      </m:e>
                      <m:sub>
                        <m:r>
                          <a:rPr lang="en-US" altLang="zh-CN" sz="2800" b="0" i="1" smtClean="0">
                            <a:latin typeface="Cambria Math"/>
                          </a:rPr>
                          <m:t>2</m:t>
                        </m:r>
                      </m:sub>
                    </m:sSub>
                    <m:r>
                      <a:rPr lang="en-US" altLang="zh-CN" sz="2800" b="0" i="1" smtClean="0">
                        <a:latin typeface="Cambria Math"/>
                      </a:rPr>
                      <m:t>=</m:t>
                    </m:r>
                    <m:sSub>
                      <m:sSubPr>
                        <m:ctrlPr>
                          <a:rPr lang="en-US" altLang="zh-CN" sz="2800" b="0" i="1" smtClean="0">
                            <a:latin typeface="Cambria Math" panose="02040503050406030204" pitchFamily="18" charset="0"/>
                          </a:rPr>
                        </m:ctrlPr>
                      </m:sSubPr>
                      <m:e>
                        <m:r>
                          <a:rPr lang="en-US" altLang="zh-CN" sz="2800" b="0" i="1" smtClean="0">
                            <a:latin typeface="Cambria Math"/>
                          </a:rPr>
                          <m:t>𝑒</m:t>
                        </m:r>
                      </m:e>
                      <m:sub>
                        <m:r>
                          <a:rPr lang="en-US" altLang="zh-CN" sz="2800" b="0" i="1" smtClean="0">
                            <a:latin typeface="Cambria Math"/>
                          </a:rPr>
                          <m:t>2</m:t>
                        </m:r>
                      </m:sub>
                    </m:sSub>
                  </m:oMath>
                </a14:m>
                <a:endParaRPr lang="en-US" altLang="zh-CN" sz="2800" baseline="-25000" dirty="0">
                  <a:latin typeface="Times New Roman" pitchFamily="18" charset="0"/>
                </a:endParaRPr>
              </a:p>
            </p:txBody>
          </p:sp>
        </mc:Choice>
        <mc:Fallback xmlns="">
          <p:sp>
            <p:nvSpPr>
              <p:cNvPr id="21507" name="Rectangle 3"/>
              <p:cNvSpPr>
                <a:spLocks noGrp="1" noRot="1" noChangeAspect="1" noMove="1" noResize="1" noEditPoints="1" noAdjustHandles="1" noChangeArrowheads="1" noChangeShapeType="1" noTextEdit="1"/>
              </p:cNvSpPr>
              <p:nvPr>
                <p:ph type="body" idx="1"/>
              </p:nvPr>
            </p:nvSpPr>
            <p:spPr>
              <a:xfrm>
                <a:off x="603903" y="1591569"/>
                <a:ext cx="7772400" cy="4693344"/>
              </a:xfrm>
              <a:blipFill>
                <a:blip r:embed="rId3"/>
                <a:stretch>
                  <a:fillRect l="-549" t="-1169" r="-2667"/>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17</a:t>
            </a:fld>
            <a:endParaRPr lang="en-US" altLang="zh-CN"/>
          </a:p>
        </p:txBody>
      </p:sp>
      <p:sp>
        <p:nvSpPr>
          <p:cNvPr id="2" name="标题 1"/>
          <p:cNvSpPr>
            <a:spLocks noGrp="1"/>
          </p:cNvSpPr>
          <p:nvPr>
            <p:ph type="title"/>
          </p:nvPr>
        </p:nvSpPr>
        <p:spPr/>
        <p:txBody>
          <a:bodyPr/>
          <a:lstStyle/>
          <a:p>
            <a:r>
              <a:rPr lang="zh-CN" altLang="en-US" dirty="0"/>
              <a:t>关于单位元的进一步讨论</a:t>
            </a:r>
          </a:p>
        </p:txBody>
      </p:sp>
    </p:spTree>
    <p:extLst>
      <p:ext uri="{BB962C8B-B14F-4D97-AF65-F5344CB8AC3E}">
        <p14:creationId xmlns:p14="http://schemas.microsoft.com/office/powerpoint/2010/main" val="1843675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2531" name="Rectangle 3"/>
              <p:cNvSpPr>
                <a:spLocks noGrp="1" noChangeArrowheads="1"/>
              </p:cNvSpPr>
              <p:nvPr>
                <p:ph type="body" idx="1"/>
              </p:nvPr>
            </p:nvSpPr>
            <p:spPr>
              <a:xfrm>
                <a:off x="467544" y="1532261"/>
                <a:ext cx="8142287" cy="4752652"/>
              </a:xfrm>
            </p:spPr>
            <p:txBody>
              <a:bodyPr>
                <a:normAutofit lnSpcReduction="10000"/>
              </a:bodyPr>
              <a:lstStyle/>
              <a:p>
                <a:pPr eaLnBrk="1" hangingPunct="1">
                  <a:lnSpc>
                    <a:spcPct val="120000"/>
                  </a:lnSpc>
                </a:pPr>
                <a:r>
                  <a:rPr lang="zh-CN" altLang="en-US" dirty="0">
                    <a:solidFill>
                      <a:srgbClr val="0000CC"/>
                    </a:solidFill>
                  </a:rPr>
                  <a:t>只对存在单位元的代数系统讨论</a:t>
                </a:r>
                <a:r>
                  <a:rPr lang="zh-CN" altLang="en-US" dirty="0">
                    <a:solidFill>
                      <a:srgbClr val="FF0000"/>
                    </a:solidFill>
                  </a:rPr>
                  <a:t>逆元</a:t>
                </a:r>
              </a:p>
              <a:p>
                <a:pPr eaLnBrk="1" hangingPunct="1">
                  <a:lnSpc>
                    <a:spcPct val="120000"/>
                  </a:lnSpc>
                </a:pPr>
                <a:r>
                  <a:rPr lang="zh-CN" altLang="en-US" dirty="0"/>
                  <a:t>给定系统</a:t>
                </a:r>
                <a14:m>
                  <m:oMath xmlns:m="http://schemas.openxmlformats.org/officeDocument/2006/math">
                    <m:r>
                      <a:rPr lang="en-US" altLang="zh-CN" b="0" i="1" smtClean="0">
                        <a:latin typeface="Cambria Math"/>
                      </a:rPr>
                      <m:t>𝑆</m:t>
                    </m:r>
                  </m:oMath>
                </a14:m>
                <a:r>
                  <a:rPr lang="zh-CN" altLang="en-US" dirty="0"/>
                  <a:t>中的元素</a:t>
                </a:r>
                <a14:m>
                  <m:oMath xmlns:m="http://schemas.openxmlformats.org/officeDocument/2006/math">
                    <m:r>
                      <a:rPr lang="en-US" altLang="zh-CN" b="0" i="1" smtClean="0">
                        <a:latin typeface="Cambria Math"/>
                      </a:rPr>
                      <m:t>𝑥</m:t>
                    </m:r>
                  </m:oMath>
                </a14:m>
                <a:r>
                  <a:rPr lang="zh-CN" altLang="en-US" dirty="0">
                    <a:latin typeface="Times New Roman" pitchFamily="18" charset="0"/>
                  </a:rPr>
                  <a:t>，若存在</a:t>
                </a:r>
                <a14:m>
                  <m:oMath xmlns:m="http://schemas.openxmlformats.org/officeDocument/2006/math">
                    <m:r>
                      <a:rPr lang="en-US" altLang="zh-CN" i="1" dirty="0" smtClean="0">
                        <a:latin typeface="Cambria Math" panose="02040503050406030204" pitchFamily="18" charset="0"/>
                      </a:rPr>
                      <m:t>𝑆</m:t>
                    </m:r>
                  </m:oMath>
                </a14:m>
                <a:r>
                  <a:rPr lang="zh-CN" altLang="en-US" dirty="0">
                    <a:latin typeface="Times New Roman" pitchFamily="18" charset="0"/>
                  </a:rPr>
                  <a:t>中的元素</a:t>
                </a:r>
                <a14:m>
                  <m:oMath xmlns:m="http://schemas.openxmlformats.org/officeDocument/2006/math">
                    <m:r>
                      <a:rPr lang="en-US" altLang="zh-CN" b="0" i="1" smtClean="0">
                        <a:latin typeface="Cambria Math"/>
                      </a:rPr>
                      <m:t>𝑥</m:t>
                    </m:r>
                    <m:r>
                      <a:rPr lang="en-US" altLang="zh-CN" b="0" i="1" smtClean="0">
                        <a:latin typeface="Cambria Math"/>
                      </a:rPr>
                      <m:t>′</m:t>
                    </m:r>
                  </m:oMath>
                </a14:m>
                <a:r>
                  <a:rPr lang="zh-CN" altLang="en-US" dirty="0">
                    <a:latin typeface="Times New Roman" pitchFamily="18" charset="0"/>
                  </a:rPr>
                  <a:t>，满足</a:t>
                </a:r>
                <a14:m>
                  <m:oMath xmlns:m="http://schemas.openxmlformats.org/officeDocument/2006/math">
                    <m:sSup>
                      <m:sSupPr>
                        <m:ctrlPr>
                          <a:rPr i="1">
                            <a:latin typeface="Cambria Math" panose="02040503050406030204" pitchFamily="18" charset="0"/>
                          </a:rPr>
                        </m:ctrlPr>
                      </m:sSupPr>
                      <m:e>
                        <m:r>
                          <a:rPr lang="en-US" altLang="zh-CN" b="0" i="1" smtClean="0">
                            <a:latin typeface="Cambria Math"/>
                          </a:rPr>
                          <m:t>𝑥</m:t>
                        </m:r>
                      </m:e>
                      <m:sup>
                        <m:r>
                          <a:rPr lang="en-US" altLang="zh-CN" b="0" i="1" smtClean="0">
                            <a:latin typeface="Cambria Math"/>
                          </a:rPr>
                          <m:t>′</m:t>
                        </m:r>
                      </m:sup>
                    </m:sSup>
                    <m:r>
                      <a:rPr lang="en-US" altLang="zh-CN" b="0" i="1" smtClean="0">
                        <a:latin typeface="Cambria Math"/>
                      </a:rPr>
                      <m:t>∘</m:t>
                    </m:r>
                    <m:r>
                      <a:rPr lang="en-US" altLang="zh-CN" b="0" i="1" smtClean="0">
                        <a:latin typeface="Cambria Math"/>
                      </a:rPr>
                      <m:t>𝑥</m:t>
                    </m:r>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1" i="1" smtClean="0">
                            <a:latin typeface="Cambria Math"/>
                          </a:rPr>
                          <m:t>𝟏</m:t>
                        </m:r>
                      </m:e>
                      <m:sub>
                        <m:r>
                          <a:rPr lang="en-US" altLang="zh-CN" b="1" i="1" smtClean="0">
                            <a:latin typeface="Cambria Math"/>
                          </a:rPr>
                          <m:t>𝑺</m:t>
                        </m:r>
                      </m:sub>
                    </m:sSub>
                  </m:oMath>
                </a14:m>
                <a:r>
                  <a:rPr lang="zh-CN" altLang="en-US" dirty="0">
                    <a:latin typeface="Times New Roman" pitchFamily="18" charset="0"/>
                  </a:rPr>
                  <a:t>，则称</a:t>
                </a:r>
                <a14:m>
                  <m:oMath xmlns:m="http://schemas.openxmlformats.org/officeDocument/2006/math">
                    <m:r>
                      <a:rPr lang="en-US" altLang="zh-CN" b="0" i="1" smtClean="0">
                        <a:latin typeface="Cambria Math"/>
                      </a:rPr>
                      <m:t>𝑥</m:t>
                    </m:r>
                    <m:r>
                      <a:rPr lang="en-US" altLang="zh-CN" b="0" i="1" smtClean="0">
                        <a:latin typeface="Cambria Math"/>
                      </a:rPr>
                      <m:t>′</m:t>
                    </m:r>
                  </m:oMath>
                </a14:m>
                <a:r>
                  <a:rPr lang="zh-CN" altLang="en-US" dirty="0">
                    <a:latin typeface="Times New Roman" pitchFamily="18" charset="0"/>
                  </a:rPr>
                  <a:t>是</a:t>
                </a:r>
                <a14:m>
                  <m:oMath xmlns:m="http://schemas.openxmlformats.org/officeDocument/2006/math">
                    <m:r>
                      <a:rPr lang="en-US" altLang="zh-CN" b="0" i="1" dirty="0" smtClean="0">
                        <a:latin typeface="Cambria Math"/>
                      </a:rPr>
                      <m:t>𝑥</m:t>
                    </m:r>
                  </m:oMath>
                </a14:m>
                <a:r>
                  <a:rPr lang="zh-CN" altLang="en-US" dirty="0">
                    <a:latin typeface="Times New Roman" pitchFamily="18" charset="0"/>
                  </a:rPr>
                  <a:t>的</a:t>
                </a:r>
                <a:r>
                  <a:rPr lang="zh-CN" altLang="en-US" dirty="0">
                    <a:solidFill>
                      <a:srgbClr val="FF0000"/>
                    </a:solidFill>
                    <a:latin typeface="Times New Roman" pitchFamily="18" charset="0"/>
                  </a:rPr>
                  <a:t>左逆元</a:t>
                </a:r>
                <a:r>
                  <a:rPr lang="zh-CN" altLang="en-US" dirty="0">
                    <a:latin typeface="Times New Roman" pitchFamily="18" charset="0"/>
                  </a:rPr>
                  <a:t>；若存在</a:t>
                </a:r>
                <a14:m>
                  <m:oMath xmlns:m="http://schemas.openxmlformats.org/officeDocument/2006/math">
                    <m:r>
                      <a:rPr lang="en-US" altLang="zh-CN" b="0" i="1" smtClean="0">
                        <a:latin typeface="Cambria Math"/>
                      </a:rPr>
                      <m:t>𝑥</m:t>
                    </m:r>
                    <m:r>
                      <a:rPr lang="en-US" altLang="zh-CN" b="0" i="1" smtClean="0">
                        <a:latin typeface="Cambria Math"/>
                      </a:rPr>
                      <m:t>′′</m:t>
                    </m:r>
                  </m:oMath>
                </a14:m>
                <a:r>
                  <a:rPr lang="zh-CN" altLang="en-US" dirty="0">
                    <a:latin typeface="Times New Roman" pitchFamily="18" charset="0"/>
                  </a:rPr>
                  <a:t>，满足</a:t>
                </a:r>
                <a14:m>
                  <m:oMath xmlns:m="http://schemas.openxmlformats.org/officeDocument/2006/math">
                    <m:r>
                      <a:rPr lang="en-US" altLang="zh-CN" b="0" i="1" smtClean="0">
                        <a:latin typeface="Cambria Math"/>
                      </a:rPr>
                      <m:t>𝑥</m:t>
                    </m:r>
                    <m:r>
                      <a:rPr lang="en-US" altLang="zh-CN" b="0" i="1" smtClean="0">
                        <a:latin typeface="Cambria Math"/>
                      </a:rPr>
                      <m:t>∘</m:t>
                    </m:r>
                    <m:sSup>
                      <m:sSupPr>
                        <m:ctrlPr>
                          <a:rPr lang="en-US" altLang="zh-CN" b="0" i="1" smtClean="0">
                            <a:latin typeface="Cambria Math" panose="02040503050406030204" pitchFamily="18" charset="0"/>
                          </a:rPr>
                        </m:ctrlPr>
                      </m:sSupPr>
                      <m:e>
                        <m:r>
                          <a:rPr lang="en-US" altLang="zh-CN" b="0" i="1" smtClean="0">
                            <a:latin typeface="Cambria Math"/>
                          </a:rPr>
                          <m:t>𝑥</m:t>
                        </m:r>
                      </m:e>
                      <m:sup>
                        <m:r>
                          <a:rPr lang="en-US" altLang="zh-CN" b="0" i="1" smtClean="0">
                            <a:latin typeface="Cambria Math"/>
                          </a:rPr>
                          <m:t>′′</m:t>
                        </m:r>
                      </m:sup>
                    </m:sSup>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1" i="1" smtClean="0">
                            <a:latin typeface="Cambria Math"/>
                          </a:rPr>
                          <m:t>𝟏</m:t>
                        </m:r>
                      </m:e>
                      <m:sub>
                        <m:r>
                          <a:rPr lang="en-US" altLang="zh-CN" b="1" i="1" smtClean="0">
                            <a:latin typeface="Cambria Math"/>
                          </a:rPr>
                          <m:t>𝑺</m:t>
                        </m:r>
                      </m:sub>
                    </m:sSub>
                  </m:oMath>
                </a14:m>
                <a:r>
                  <a:rPr lang="zh-CN" altLang="en-US" dirty="0">
                    <a:latin typeface="Times New Roman" pitchFamily="18" charset="0"/>
                  </a:rPr>
                  <a:t>，则称</a:t>
                </a:r>
                <a14:m>
                  <m:oMath xmlns:m="http://schemas.openxmlformats.org/officeDocument/2006/math">
                    <m:r>
                      <a:rPr lang="en-US" altLang="zh-CN" i="1">
                        <a:latin typeface="Cambria Math"/>
                      </a:rPr>
                      <m:t>𝑥</m:t>
                    </m:r>
                    <m:r>
                      <a:rPr lang="en-US" altLang="zh-CN" i="1">
                        <a:latin typeface="Cambria Math"/>
                      </a:rPr>
                      <m:t>′′</m:t>
                    </m:r>
                  </m:oMath>
                </a14:m>
                <a:r>
                  <a:rPr lang="zh-CN" altLang="en-US" dirty="0">
                    <a:latin typeface="Times New Roman" pitchFamily="18" charset="0"/>
                  </a:rPr>
                  <a:t>是</a:t>
                </a:r>
                <a14:m>
                  <m:oMath xmlns:m="http://schemas.openxmlformats.org/officeDocument/2006/math">
                    <m:r>
                      <a:rPr lang="en-US" altLang="zh-CN" i="1" dirty="0">
                        <a:latin typeface="Cambria Math"/>
                      </a:rPr>
                      <m:t>𝑥</m:t>
                    </m:r>
                  </m:oMath>
                </a14:m>
                <a:r>
                  <a:rPr lang="zh-CN" altLang="en-US" dirty="0">
                    <a:latin typeface="Times New Roman" pitchFamily="18" charset="0"/>
                  </a:rPr>
                  <a:t>的</a:t>
                </a:r>
                <a:r>
                  <a:rPr lang="zh-CN" altLang="en-US" dirty="0">
                    <a:solidFill>
                      <a:srgbClr val="FF0000"/>
                    </a:solidFill>
                    <a:latin typeface="Times New Roman" pitchFamily="18" charset="0"/>
                  </a:rPr>
                  <a:t>右逆元</a:t>
                </a:r>
                <a:endParaRPr lang="en-US" altLang="zh-CN" dirty="0">
                  <a:solidFill>
                    <a:srgbClr val="FF0000"/>
                  </a:solidFill>
                  <a:latin typeface="Times New Roman" pitchFamily="18" charset="0"/>
                </a:endParaRPr>
              </a:p>
              <a:p>
                <a:pPr>
                  <a:lnSpc>
                    <a:spcPct val="120000"/>
                  </a:lnSpc>
                </a:pPr>
                <a:r>
                  <a:rPr lang="zh-CN" altLang="en-US" dirty="0"/>
                  <a:t>给定系统</a:t>
                </a:r>
                <a14:m>
                  <m:oMath xmlns:m="http://schemas.openxmlformats.org/officeDocument/2006/math">
                    <m:r>
                      <a:rPr lang="en-US" altLang="zh-CN" i="1">
                        <a:latin typeface="Cambria Math"/>
                      </a:rPr>
                      <m:t>𝑆</m:t>
                    </m:r>
                  </m:oMath>
                </a14:m>
                <a:r>
                  <a:rPr lang="zh-CN" altLang="en-US" dirty="0"/>
                  <a:t>中的元素</a:t>
                </a:r>
                <a14:m>
                  <m:oMath xmlns:m="http://schemas.openxmlformats.org/officeDocument/2006/math">
                    <m:r>
                      <a:rPr lang="en-US" altLang="zh-CN" i="1" dirty="0">
                        <a:latin typeface="Cambria Math"/>
                      </a:rPr>
                      <m:t>𝑥</m:t>
                    </m:r>
                    <m:r>
                      <a:rPr lang="en-US" altLang="zh-CN" i="1" dirty="0">
                        <a:latin typeface="Cambria Math"/>
                      </a:rPr>
                      <m:t> </m:t>
                    </m:r>
                  </m:oMath>
                </a14:m>
                <a:r>
                  <a:rPr lang="zh-CN" altLang="en-US" dirty="0">
                    <a:latin typeface="Times New Roman" pitchFamily="18" charset="0"/>
                  </a:rPr>
                  <a:t>，如果存在</a:t>
                </a:r>
                <a14:m>
                  <m:oMath xmlns:m="http://schemas.openxmlformats.org/officeDocument/2006/math">
                    <m:r>
                      <a:rPr lang="en-US" altLang="zh-CN" i="1">
                        <a:latin typeface="Cambria Math"/>
                      </a:rPr>
                      <m:t>𝑆</m:t>
                    </m:r>
                  </m:oMath>
                </a14:m>
                <a:r>
                  <a:rPr lang="zh-CN" altLang="en-US" dirty="0">
                    <a:latin typeface="Times New Roman" pitchFamily="18" charset="0"/>
                  </a:rPr>
                  <a:t>中的元素</a:t>
                </a:r>
                <a14:m>
                  <m:oMath xmlns:m="http://schemas.openxmlformats.org/officeDocument/2006/math">
                    <m:sSup>
                      <m:sSupPr>
                        <m:ctrlPr>
                          <a:rPr i="1">
                            <a:latin typeface="Cambria Math" panose="02040503050406030204" pitchFamily="18" charset="0"/>
                          </a:rPr>
                        </m:ctrlPr>
                      </m:sSupPr>
                      <m:e>
                        <m:r>
                          <a:rPr lang="en-US" altLang="zh-CN" b="0" i="1" smtClean="0">
                            <a:latin typeface="Cambria Math"/>
                          </a:rPr>
                          <m:t>𝑥</m:t>
                        </m:r>
                      </m:e>
                      <m:sup>
                        <m:r>
                          <a:rPr lang="en-US" altLang="zh-CN" b="0" i="1" smtClean="0">
                            <a:latin typeface="Cambria Math"/>
                          </a:rPr>
                          <m:t>∗</m:t>
                        </m:r>
                      </m:sup>
                    </m:sSup>
                  </m:oMath>
                </a14:m>
                <a:r>
                  <a:rPr lang="zh-CN" altLang="en-US" dirty="0">
                    <a:latin typeface="Times New Roman" pitchFamily="18" charset="0"/>
                  </a:rPr>
                  <a:t>，满足</a:t>
                </a:r>
                <a14:m>
                  <m:oMath xmlns:m="http://schemas.openxmlformats.org/officeDocument/2006/math">
                    <m:r>
                      <a:rPr lang="en-US" altLang="zh-CN" b="0" i="1" smtClean="0">
                        <a:latin typeface="Cambria Math"/>
                      </a:rPr>
                      <m:t>𝑥</m:t>
                    </m:r>
                    <m:r>
                      <a:rPr lang="en-US" altLang="zh-CN" b="0" i="1" smtClean="0">
                        <a:latin typeface="Cambria Math"/>
                      </a:rPr>
                      <m:t>∘</m:t>
                    </m:r>
                    <m:sSup>
                      <m:sSupPr>
                        <m:ctrlPr>
                          <a:rPr lang="en-US" altLang="zh-CN" b="0" i="1" smtClean="0">
                            <a:latin typeface="Cambria Math" panose="02040503050406030204" pitchFamily="18" charset="0"/>
                          </a:rPr>
                        </m:ctrlPr>
                      </m:sSupPr>
                      <m:e>
                        <m:r>
                          <a:rPr lang="en-US" altLang="zh-CN" b="0" i="1" smtClean="0">
                            <a:latin typeface="Cambria Math"/>
                          </a:rPr>
                          <m:t>𝑥</m:t>
                        </m:r>
                      </m:e>
                      <m:sup>
                        <m:r>
                          <a:rPr lang="en-US" altLang="zh-CN" b="0" i="1" smtClean="0">
                            <a:latin typeface="Cambria Math"/>
                          </a:rPr>
                          <m:t>∗</m:t>
                        </m:r>
                      </m:sup>
                    </m:sSup>
                    <m:r>
                      <a:rPr lang="en-US" altLang="zh-CN" b="0" i="1" smtClean="0">
                        <a:latin typeface="Cambria Math"/>
                      </a:rPr>
                      <m:t>=</m:t>
                    </m:r>
                    <m:sSup>
                      <m:sSupPr>
                        <m:ctrlPr>
                          <a:rPr lang="en-US" altLang="zh-CN" b="0" i="1" smtClean="0">
                            <a:latin typeface="Cambria Math" panose="02040503050406030204" pitchFamily="18" charset="0"/>
                          </a:rPr>
                        </m:ctrlPr>
                      </m:sSupPr>
                      <m:e>
                        <m:r>
                          <a:rPr lang="en-US" altLang="zh-CN" b="0" i="1" smtClean="0">
                            <a:latin typeface="Cambria Math"/>
                          </a:rPr>
                          <m:t>𝑥</m:t>
                        </m:r>
                      </m:e>
                      <m:sup>
                        <m:r>
                          <a:rPr lang="en-US" altLang="zh-CN" b="0" i="1" smtClean="0">
                            <a:latin typeface="Cambria Math"/>
                          </a:rPr>
                          <m:t>∗</m:t>
                        </m:r>
                      </m:sup>
                    </m:sSup>
                    <m:r>
                      <a:rPr lang="en-US" altLang="zh-CN" b="0" i="1" smtClean="0">
                        <a:latin typeface="Cambria Math"/>
                      </a:rPr>
                      <m:t>∘</m:t>
                    </m:r>
                    <m:r>
                      <a:rPr lang="en-US" altLang="zh-CN" b="0" i="1" smtClean="0">
                        <a:latin typeface="Cambria Math"/>
                      </a:rPr>
                      <m:t>𝑥</m:t>
                    </m:r>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1" i="1" smtClean="0">
                            <a:latin typeface="Cambria Math"/>
                          </a:rPr>
                          <m:t>𝟏</m:t>
                        </m:r>
                      </m:e>
                      <m:sub>
                        <m:r>
                          <a:rPr lang="en-US" altLang="zh-CN" b="1" i="1" smtClean="0">
                            <a:latin typeface="Cambria Math"/>
                          </a:rPr>
                          <m:t>𝑺</m:t>
                        </m:r>
                      </m:sub>
                    </m:sSub>
                  </m:oMath>
                </a14:m>
                <a:r>
                  <a:rPr lang="zh-CN" altLang="en-US" dirty="0">
                    <a:latin typeface="Times New Roman" pitchFamily="18" charset="0"/>
                  </a:rPr>
                  <a:t>，则称</a:t>
                </a:r>
                <a14:m>
                  <m:oMath xmlns:m="http://schemas.openxmlformats.org/officeDocument/2006/math">
                    <m:sSup>
                      <m:sSupPr>
                        <m:ctrlPr>
                          <a:rPr i="1">
                            <a:latin typeface="Cambria Math" panose="02040503050406030204" pitchFamily="18" charset="0"/>
                          </a:rPr>
                        </m:ctrlPr>
                      </m:sSupPr>
                      <m:e>
                        <m:r>
                          <a:rPr lang="en-US" altLang="zh-CN" i="1">
                            <a:latin typeface="Cambria Math"/>
                          </a:rPr>
                          <m:t>𝑥</m:t>
                        </m:r>
                      </m:e>
                      <m:sup>
                        <m:r>
                          <a:rPr lang="en-US" altLang="zh-CN" i="1">
                            <a:latin typeface="Cambria Math"/>
                          </a:rPr>
                          <m:t>∗</m:t>
                        </m:r>
                      </m:sup>
                    </m:sSup>
                  </m:oMath>
                </a14:m>
                <a:r>
                  <a:rPr lang="zh-CN" altLang="en-US" dirty="0">
                    <a:latin typeface="Times New Roman" pitchFamily="18" charset="0"/>
                  </a:rPr>
                  <a:t>是</a:t>
                </a:r>
                <a14:m>
                  <m:oMath xmlns:m="http://schemas.openxmlformats.org/officeDocument/2006/math">
                    <m:r>
                      <a:rPr lang="en-US" altLang="zh-CN" i="1" dirty="0">
                        <a:latin typeface="Cambria Math"/>
                      </a:rPr>
                      <m:t>𝑥</m:t>
                    </m:r>
                  </m:oMath>
                </a14:m>
                <a:r>
                  <a:rPr lang="zh-CN" altLang="en-US" dirty="0">
                    <a:latin typeface="Times New Roman" pitchFamily="18" charset="0"/>
                  </a:rPr>
                  <a:t>的</a:t>
                </a:r>
                <a:r>
                  <a:rPr lang="zh-CN" altLang="en-US" dirty="0">
                    <a:solidFill>
                      <a:srgbClr val="FF0000"/>
                    </a:solidFill>
                    <a:latin typeface="Times New Roman" pitchFamily="18" charset="0"/>
                  </a:rPr>
                  <a:t>逆元</a:t>
                </a:r>
                <a:r>
                  <a:rPr lang="zh-CN" altLang="en-US" dirty="0">
                    <a:latin typeface="Times New Roman" pitchFamily="18" charset="0"/>
                  </a:rPr>
                  <a:t>，一般记为</a:t>
                </a:r>
                <a14:m>
                  <m:oMath xmlns:m="http://schemas.openxmlformats.org/officeDocument/2006/math">
                    <m:sSup>
                      <m:sSupPr>
                        <m:ctrlPr>
                          <a:rPr i="1">
                            <a:latin typeface="Cambria Math" panose="02040503050406030204" pitchFamily="18" charset="0"/>
                          </a:rPr>
                        </m:ctrlPr>
                      </m:sSupPr>
                      <m:e>
                        <m:r>
                          <a:rPr lang="en-US" altLang="zh-CN" b="1" i="1" smtClean="0">
                            <a:solidFill>
                              <a:srgbClr val="FF0000"/>
                            </a:solidFill>
                            <a:latin typeface="Cambria Math"/>
                          </a:rPr>
                          <m:t>𝒙</m:t>
                        </m:r>
                      </m:e>
                      <m:sup>
                        <m:r>
                          <a:rPr lang="en-US" altLang="zh-CN" b="1" i="1" smtClean="0">
                            <a:solidFill>
                              <a:srgbClr val="FF0000"/>
                            </a:solidFill>
                            <a:latin typeface="Cambria Math"/>
                          </a:rPr>
                          <m:t>−</m:t>
                        </m:r>
                        <m:r>
                          <a:rPr lang="en-US" altLang="zh-CN" b="1" i="1" smtClean="0">
                            <a:solidFill>
                              <a:srgbClr val="FF0000"/>
                            </a:solidFill>
                            <a:latin typeface="Cambria Math"/>
                          </a:rPr>
                          <m:t>𝟏</m:t>
                        </m:r>
                      </m:sup>
                    </m:sSup>
                  </m:oMath>
                </a14:m>
                <a:endParaRPr lang="zh-CN" altLang="en-US" b="1" dirty="0">
                  <a:latin typeface="Times New Roman" pitchFamily="18" charset="0"/>
                </a:endParaRPr>
              </a:p>
              <a:p>
                <a:pPr lvl="1" eaLnBrk="1" hangingPunct="1">
                  <a:lnSpc>
                    <a:spcPct val="120000"/>
                  </a:lnSpc>
                </a:pPr>
                <a:r>
                  <a:rPr lang="zh-CN" altLang="en-US" dirty="0">
                    <a:latin typeface="Times New Roman" pitchFamily="18" charset="0"/>
                  </a:rPr>
                  <a:t>逆元既是左逆元，又是右逆元</a:t>
                </a:r>
              </a:p>
              <a:p>
                <a:pPr lvl="1" eaLnBrk="1" hangingPunct="1">
                  <a:lnSpc>
                    <a:spcPct val="120000"/>
                  </a:lnSpc>
                </a:pPr>
                <a:r>
                  <a:rPr lang="zh-CN" altLang="en-US" dirty="0">
                    <a:latin typeface="Times New Roman" pitchFamily="18" charset="0"/>
                  </a:rPr>
                  <a:t>如果</a:t>
                </a:r>
                <a14:m>
                  <m:oMath xmlns:m="http://schemas.openxmlformats.org/officeDocument/2006/math">
                    <m:r>
                      <a:rPr lang="en-US" altLang="zh-CN" i="1" dirty="0" smtClean="0">
                        <a:latin typeface="Cambria Math"/>
                      </a:rPr>
                      <m:t>𝑦</m:t>
                    </m:r>
                  </m:oMath>
                </a14:m>
                <a:r>
                  <a:rPr lang="zh-CN" altLang="en-US" dirty="0">
                    <a:latin typeface="Times New Roman" pitchFamily="18" charset="0"/>
                  </a:rPr>
                  <a:t>是</a:t>
                </a:r>
                <a14:m>
                  <m:oMath xmlns:m="http://schemas.openxmlformats.org/officeDocument/2006/math">
                    <m:r>
                      <a:rPr lang="en-US" altLang="zh-CN" i="1" dirty="0" smtClean="0">
                        <a:latin typeface="Cambria Math"/>
                      </a:rPr>
                      <m:t>𝑥</m:t>
                    </m:r>
                  </m:oMath>
                </a14:m>
                <a:r>
                  <a:rPr lang="zh-CN" altLang="en-US" dirty="0">
                    <a:latin typeface="Times New Roman" pitchFamily="18" charset="0"/>
                  </a:rPr>
                  <a:t>的逆元，则</a:t>
                </a:r>
                <a14:m>
                  <m:oMath xmlns:m="http://schemas.openxmlformats.org/officeDocument/2006/math">
                    <m:r>
                      <a:rPr lang="en-US" altLang="zh-CN" i="1" dirty="0" smtClean="0">
                        <a:latin typeface="Cambria Math"/>
                      </a:rPr>
                      <m:t>𝑥</m:t>
                    </m:r>
                  </m:oMath>
                </a14:m>
                <a:r>
                  <a:rPr lang="zh-CN" altLang="en-US" dirty="0">
                    <a:latin typeface="Times New Roman" pitchFamily="18" charset="0"/>
                  </a:rPr>
                  <a:t>也是</a:t>
                </a:r>
                <a14:m>
                  <m:oMath xmlns:m="http://schemas.openxmlformats.org/officeDocument/2006/math">
                    <m:r>
                      <a:rPr lang="en-US" altLang="zh-CN" i="1" dirty="0" smtClean="0">
                        <a:latin typeface="Cambria Math"/>
                      </a:rPr>
                      <m:t>𝑦</m:t>
                    </m:r>
                  </m:oMath>
                </a14:m>
                <a:r>
                  <a:rPr lang="zh-CN" altLang="en-US" dirty="0">
                    <a:latin typeface="Times New Roman" pitchFamily="18" charset="0"/>
                  </a:rPr>
                  <a:t>的逆元</a:t>
                </a:r>
                <a:endParaRPr lang="zh-CN" altLang="en-US" sz="2800" b="1" i="1" dirty="0">
                  <a:solidFill>
                    <a:srgbClr val="FF0000"/>
                  </a:solidFill>
                </a:endParaRPr>
              </a:p>
              <a:p>
                <a:pPr marL="0" indent="0" eaLnBrk="1" hangingPunct="1">
                  <a:buNone/>
                </a:pPr>
                <a:endParaRPr lang="en-US" altLang="zh-CN" sz="2600" b="1" i="1" dirty="0">
                  <a:solidFill>
                    <a:srgbClr val="FF0000"/>
                  </a:solidFill>
                </a:endParaRPr>
              </a:p>
            </p:txBody>
          </p:sp>
        </mc:Choice>
        <mc:Fallback xmlns="">
          <p:sp>
            <p:nvSpPr>
              <p:cNvPr id="22531" name="Rectangle 3"/>
              <p:cNvSpPr>
                <a:spLocks noGrp="1" noRot="1" noChangeAspect="1" noMove="1" noResize="1" noEditPoints="1" noAdjustHandles="1" noChangeArrowheads="1" noChangeShapeType="1" noTextEdit="1"/>
              </p:cNvSpPr>
              <p:nvPr>
                <p:ph type="body" idx="1"/>
              </p:nvPr>
            </p:nvSpPr>
            <p:spPr>
              <a:xfrm>
                <a:off x="467544" y="1532261"/>
                <a:ext cx="8142287" cy="4752652"/>
              </a:xfrm>
              <a:blipFill rotWithShape="0">
                <a:blip r:embed="rId3"/>
                <a:stretch>
                  <a:fillRect l="-449" t="-1667" r="-6142" b="-1282"/>
                </a:stretch>
              </a:blipFill>
            </p:spPr>
            <p:txBody>
              <a:bodyPr/>
              <a:lstStyle/>
              <a:p>
                <a:r>
                  <a:rPr 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18</a:t>
            </a:fld>
            <a:endParaRPr lang="en-US" altLang="zh-CN"/>
          </a:p>
        </p:txBody>
      </p:sp>
      <p:sp>
        <p:nvSpPr>
          <p:cNvPr id="2" name="标题 1"/>
          <p:cNvSpPr>
            <a:spLocks noGrp="1"/>
          </p:cNvSpPr>
          <p:nvPr>
            <p:ph type="title"/>
          </p:nvPr>
        </p:nvSpPr>
        <p:spPr/>
        <p:txBody>
          <a:bodyPr/>
          <a:lstStyle/>
          <a:p>
            <a:r>
              <a:rPr lang="zh-CN" altLang="en-US" dirty="0">
                <a:latin typeface="Book Antiqua" pitchFamily="18" charset="0"/>
              </a:rPr>
              <a:t>逆元（</a:t>
            </a:r>
            <a:r>
              <a:rPr lang="en-US" altLang="zh-CN" dirty="0">
                <a:latin typeface="Book Antiqua" pitchFamily="18" charset="0"/>
              </a:rPr>
              <a:t>inverse element</a:t>
            </a:r>
            <a:r>
              <a:rPr lang="zh-CN" altLang="en-US" dirty="0">
                <a:latin typeface="Book Antiqua" pitchFamily="18" charset="0"/>
              </a:rPr>
              <a:t>）</a:t>
            </a:r>
            <a:endParaRPr lang="zh-CN" altLang="en-US" dirty="0"/>
          </a:p>
        </p:txBody>
      </p:sp>
    </p:spTree>
    <p:extLst>
      <p:ext uri="{BB962C8B-B14F-4D97-AF65-F5344CB8AC3E}">
        <p14:creationId xmlns:p14="http://schemas.microsoft.com/office/powerpoint/2010/main" val="12366785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algn="l" eaLnBrk="1" hangingPunct="1"/>
            <a:r>
              <a:rPr lang="zh-CN" altLang="en-US" dirty="0"/>
              <a:t>例</a:t>
            </a:r>
            <a:endParaRPr lang="zh-CN" altLang="en-US" sz="4000" dirty="0"/>
          </a:p>
        </p:txBody>
      </p:sp>
      <p:graphicFrame>
        <p:nvGraphicFramePr>
          <p:cNvPr id="4098" name="Object 4"/>
          <p:cNvGraphicFramePr>
            <a:graphicFrameLocks noGrp="1" noChangeAspect="1"/>
          </p:cNvGraphicFramePr>
          <p:nvPr>
            <p:ph type="body" idx="1"/>
            <p:extLst>
              <p:ext uri="{D42A27DB-BD31-4B8C-83A1-F6EECF244321}">
                <p14:modId xmlns:p14="http://schemas.microsoft.com/office/powerpoint/2010/main" val="2952602727"/>
              </p:ext>
            </p:extLst>
          </p:nvPr>
        </p:nvGraphicFramePr>
        <p:xfrm>
          <a:off x="612648" y="1570413"/>
          <a:ext cx="7699771" cy="4973638"/>
        </p:xfrm>
        <a:graphic>
          <a:graphicData uri="http://schemas.openxmlformats.org/presentationml/2006/ole">
            <mc:AlternateContent xmlns:mc="http://schemas.openxmlformats.org/markup-compatibility/2006">
              <mc:Choice xmlns:v="urn:schemas-microsoft-com:vml" Requires="v">
                <p:oleObj spid="_x0000_s4156" name="Document" r:id="rId4" imgW="6857655" imgH="4494058" progId="Word.Document.8">
                  <p:embed/>
                </p:oleObj>
              </mc:Choice>
              <mc:Fallback>
                <p:oleObj name="Document" r:id="rId4" imgW="6857655" imgH="4494058" progId="Word.Document.8">
                  <p:embed/>
                  <p:pic>
                    <p:nvPicPr>
                      <p:cNvPr id="0" name=""/>
                      <p:cNvPicPr>
                        <a:picLocks noChangeAspect="1" noChangeArrowheads="1"/>
                      </p:cNvPicPr>
                      <p:nvPr/>
                    </p:nvPicPr>
                    <p:blipFill>
                      <a:blip r:embed="rId5"/>
                      <a:srcRect/>
                      <a:stretch>
                        <a:fillRect/>
                      </a:stretch>
                    </p:blipFill>
                    <p:spPr bwMode="auto">
                      <a:xfrm>
                        <a:off x="612648" y="1570413"/>
                        <a:ext cx="7699771" cy="4973638"/>
                      </a:xfrm>
                      <a:prstGeom prst="rect">
                        <a:avLst/>
                      </a:prstGeom>
                      <a:noFill/>
                      <a:ln>
                        <a:noFill/>
                      </a:ln>
                      <a:effectLst/>
                    </p:spPr>
                  </p:pic>
                </p:oleObj>
              </mc:Fallback>
            </mc:AlternateContent>
          </a:graphicData>
        </a:graphic>
      </p:graphicFrame>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19</a:t>
            </a:fld>
            <a:endParaRPr lang="en-US" altLang="zh-CN"/>
          </a:p>
        </p:txBody>
      </p:sp>
    </p:spTree>
    <p:extLst>
      <p:ext uri="{BB962C8B-B14F-4D97-AF65-F5344CB8AC3E}">
        <p14:creationId xmlns:p14="http://schemas.microsoft.com/office/powerpoint/2010/main" val="466576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回顾</a:t>
            </a:r>
          </a:p>
        </p:txBody>
      </p:sp>
      <p:sp>
        <p:nvSpPr>
          <p:cNvPr id="3" name="内容占位符 2"/>
          <p:cNvSpPr>
            <a:spLocks noGrp="1"/>
          </p:cNvSpPr>
          <p:nvPr>
            <p:ph sz="quarter" idx="1"/>
          </p:nvPr>
        </p:nvSpPr>
        <p:spPr/>
        <p:txBody>
          <a:bodyPr>
            <a:normAutofit/>
          </a:bodyPr>
          <a:lstStyle/>
          <a:p>
            <a:r>
              <a:rPr lang="en-US" altLang="zh-CN" dirty="0">
                <a:latin typeface="+mn-ea"/>
                <a:cs typeface="Times New Roman" panose="02020603050405020304" pitchFamily="18" charset="0"/>
              </a:rPr>
              <a:t>1</a:t>
            </a:r>
            <a:r>
              <a:rPr lang="zh-CN" altLang="en-US" dirty="0">
                <a:latin typeface="+mn-ea"/>
                <a:cs typeface="Times New Roman" panose="02020603050405020304" pitchFamily="18" charset="0"/>
              </a:rPr>
              <a:t>：等价关系与等价类</a:t>
            </a:r>
            <a:endParaRPr lang="en-US" altLang="zh-CN" dirty="0">
              <a:latin typeface="+mn-ea"/>
              <a:cs typeface="Times New Roman" panose="02020603050405020304" pitchFamily="18" charset="0"/>
            </a:endParaRPr>
          </a:p>
          <a:p>
            <a:pPr lvl="1"/>
            <a:r>
              <a:rPr lang="zh-CN" altLang="en-US" sz="2400" dirty="0">
                <a:solidFill>
                  <a:srgbClr val="2E2E99"/>
                </a:solidFill>
                <a:latin typeface="+mn-ea"/>
                <a:cs typeface="Times New Roman" charset="0"/>
              </a:rPr>
              <a:t>等价关系：自反、对称、传递；等价关系将元素分成等价类；所有等价类的集合为商集，商集即划分</a:t>
            </a:r>
            <a:endParaRPr lang="zh-CN" altLang="en-US" sz="2400" dirty="0">
              <a:latin typeface="+mn-ea"/>
            </a:endParaRPr>
          </a:p>
          <a:p>
            <a:r>
              <a:rPr lang="en-US" altLang="zh-CN" dirty="0">
                <a:latin typeface="+mn-ea"/>
                <a:cs typeface="Times New Roman" charset="0"/>
              </a:rPr>
              <a:t>2</a:t>
            </a:r>
            <a:r>
              <a:rPr lang="zh-CN" altLang="en-US" dirty="0">
                <a:latin typeface="+mn-ea"/>
                <a:cs typeface="Times New Roman" charset="0"/>
              </a:rPr>
              <a:t>：偏序关系、偏序集及其特殊元素、偏序格</a:t>
            </a:r>
            <a:endParaRPr lang="en-US" altLang="zh-CN" dirty="0">
              <a:latin typeface="+mn-ea"/>
              <a:cs typeface="Times New Roman" charset="0"/>
            </a:endParaRPr>
          </a:p>
          <a:p>
            <a:pPr lvl="1"/>
            <a:r>
              <a:rPr lang="zh-CN" altLang="en-US" sz="2400" dirty="0">
                <a:solidFill>
                  <a:srgbClr val="2E2E99"/>
                </a:solidFill>
                <a:latin typeface="+mn-ea"/>
                <a:cs typeface="Times New Roman" charset="0"/>
              </a:rPr>
              <a:t>偏序关系：自反、反对称、传递；偏序集；哈斯图</a:t>
            </a:r>
            <a:endParaRPr lang="en-US" altLang="zh-CN" sz="2400" dirty="0">
              <a:solidFill>
                <a:srgbClr val="2E2E99"/>
              </a:solidFill>
              <a:latin typeface="+mn-ea"/>
              <a:cs typeface="Times New Roman" charset="0"/>
            </a:endParaRPr>
          </a:p>
          <a:p>
            <a:pPr lvl="1"/>
            <a:r>
              <a:rPr lang="zh-CN" altLang="en-US" sz="2400" dirty="0">
                <a:solidFill>
                  <a:srgbClr val="2E2E99"/>
                </a:solidFill>
                <a:latin typeface="+mn-ea"/>
                <a:cs typeface="Times New Roman" charset="0"/>
              </a:rPr>
              <a:t>偏序集中的特殊元素：最大元、最小元、极小元、极大元；上届、上确界、下届、下确界</a:t>
            </a:r>
            <a:endParaRPr lang="en-US" altLang="zh-CN" sz="2400" dirty="0">
              <a:solidFill>
                <a:srgbClr val="2E2E99"/>
              </a:solidFill>
              <a:latin typeface="+mn-ea"/>
              <a:cs typeface="Times New Roman" charset="0"/>
            </a:endParaRPr>
          </a:p>
          <a:p>
            <a:pPr lvl="1"/>
            <a:r>
              <a:rPr lang="zh-CN" altLang="en-US" sz="2400" dirty="0">
                <a:solidFill>
                  <a:srgbClr val="2E2E99"/>
                </a:solidFill>
                <a:latin typeface="+mn-ea"/>
                <a:cs typeface="Times New Roman" charset="0"/>
              </a:rPr>
              <a:t>偏序格：任意两个元素均有上下确界；对偶原理</a:t>
            </a:r>
          </a:p>
          <a:p>
            <a:pPr lvl="1"/>
            <a:endParaRPr lang="en-US" altLang="zh-CN" dirty="0">
              <a:latin typeface="+mn-ea"/>
              <a:cs typeface="Times New Roman" charset="0"/>
            </a:endParaRP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2</a:t>
            </a:fld>
            <a:endParaRPr lang="zh-CN" altLang="en-US" dirty="0"/>
          </a:p>
        </p:txBody>
      </p:sp>
    </p:spTree>
    <p:extLst>
      <p:ext uri="{BB962C8B-B14F-4D97-AF65-F5344CB8AC3E}">
        <p14:creationId xmlns:p14="http://schemas.microsoft.com/office/powerpoint/2010/main" val="10865278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3555" name="Rectangle 3"/>
              <p:cNvSpPr>
                <a:spLocks noGrp="1" noChangeArrowheads="1"/>
              </p:cNvSpPr>
              <p:nvPr>
                <p:ph type="body" idx="1"/>
              </p:nvPr>
            </p:nvSpPr>
            <p:spPr>
              <a:xfrm>
                <a:off x="337050" y="1533944"/>
                <a:ext cx="8820472" cy="4958811"/>
              </a:xfrm>
            </p:spPr>
            <p:txBody>
              <a:bodyPr>
                <a:normAutofit lnSpcReduction="10000"/>
              </a:bodyPr>
              <a:lstStyle/>
              <a:p>
                <a:pPr eaLnBrk="1" hangingPunct="1">
                  <a:lnSpc>
                    <a:spcPct val="150000"/>
                  </a:lnSpc>
                </a:pPr>
                <a:r>
                  <a:rPr lang="zh-CN" altLang="en-US" sz="3200" dirty="0">
                    <a:solidFill>
                      <a:srgbClr val="0000CC"/>
                    </a:solidFill>
                  </a:rPr>
                  <a:t>如果代数系统</a:t>
                </a:r>
                <a14:m>
                  <m:oMath xmlns:m="http://schemas.openxmlformats.org/officeDocument/2006/math">
                    <m:d>
                      <m:dPr>
                        <m:begChr m:val="⟨"/>
                        <m:endChr m:val="⟩"/>
                        <m:ctrlPr>
                          <a:rPr i="1">
                            <a:latin typeface="Cambria Math" panose="02040503050406030204" pitchFamily="18" charset="0"/>
                          </a:rPr>
                        </m:ctrlPr>
                      </m:dPr>
                      <m:e>
                        <m:r>
                          <a:rPr lang="en-US" altLang="zh-CN" sz="3200" i="1">
                            <a:solidFill>
                              <a:srgbClr val="0000CC"/>
                            </a:solidFill>
                            <a:latin typeface="Cambria Math"/>
                          </a:rPr>
                          <m:t>𝑆</m:t>
                        </m:r>
                        <m:r>
                          <a:rPr lang="en-US" altLang="zh-CN" sz="3200" i="1">
                            <a:solidFill>
                              <a:srgbClr val="0000CC"/>
                            </a:solidFill>
                            <a:latin typeface="Cambria Math"/>
                          </a:rPr>
                          <m:t>,∘</m:t>
                        </m:r>
                      </m:e>
                    </m:d>
                  </m:oMath>
                </a14:m>
                <a:r>
                  <a:rPr lang="zh-CN" altLang="en-US" sz="3200" dirty="0">
                    <a:solidFill>
                      <a:srgbClr val="0000CC"/>
                    </a:solidFill>
                  </a:rPr>
                  <a:t>满足结合律：</a:t>
                </a:r>
              </a:p>
              <a:p>
                <a:pPr lvl="1" eaLnBrk="1" hangingPunct="1">
                  <a:lnSpc>
                    <a:spcPct val="150000"/>
                  </a:lnSpc>
                </a:pPr>
                <a:r>
                  <a:rPr lang="zh-CN" altLang="en-US" dirty="0"/>
                  <a:t>若给定的元素既有左逆，又有右逆，二者</a:t>
                </a:r>
                <a:r>
                  <a:rPr lang="zh-CN" altLang="en-US" dirty="0">
                    <a:solidFill>
                      <a:srgbClr val="FF0000"/>
                    </a:solidFill>
                  </a:rPr>
                  <a:t>必相等且唯一</a:t>
                </a:r>
              </a:p>
              <a:p>
                <a:pPr lvl="2" eaLnBrk="1" hangingPunct="1">
                  <a:lnSpc>
                    <a:spcPct val="150000"/>
                  </a:lnSpc>
                </a:pPr>
                <a:r>
                  <a:rPr lang="zh-CN" altLang="en-US" sz="2400" dirty="0"/>
                  <a:t>假设</a:t>
                </a:r>
                <a14:m>
                  <m:oMath xmlns:m="http://schemas.openxmlformats.org/officeDocument/2006/math">
                    <m:r>
                      <a:rPr lang="en-US" altLang="zh-CN" sz="2400" b="0" i="1" smtClean="0">
                        <a:latin typeface="Cambria Math"/>
                      </a:rPr>
                      <m:t>𝑥</m:t>
                    </m:r>
                  </m:oMath>
                </a14:m>
                <a:r>
                  <a:rPr lang="zh-CN" altLang="en-US" sz="2400" dirty="0">
                    <a:latin typeface="Times New Roman" pitchFamily="18" charset="0"/>
                  </a:rPr>
                  <a:t>的左逆是</a:t>
                </a:r>
                <a14:m>
                  <m:oMath xmlns:m="http://schemas.openxmlformats.org/officeDocument/2006/math">
                    <m:r>
                      <a:rPr lang="en-US" altLang="zh-CN" sz="2400" b="0" i="1" smtClean="0">
                        <a:latin typeface="Cambria Math"/>
                      </a:rPr>
                      <m:t>𝑥</m:t>
                    </m:r>
                    <m:r>
                      <a:rPr lang="en-US" altLang="zh-CN" sz="2400" b="0" i="1" smtClean="0">
                        <a:latin typeface="Cambria Math"/>
                      </a:rPr>
                      <m:t>′</m:t>
                    </m:r>
                  </m:oMath>
                </a14:m>
                <a:r>
                  <a:rPr lang="zh-CN" altLang="en-US" sz="2400" dirty="0">
                    <a:latin typeface="Times New Roman" pitchFamily="18" charset="0"/>
                  </a:rPr>
                  <a:t>，右逆是</a:t>
                </a:r>
                <a14:m>
                  <m:oMath xmlns:m="http://schemas.openxmlformats.org/officeDocument/2006/math">
                    <m:sSup>
                      <m:sSupPr>
                        <m:ctrlPr>
                          <a:rPr i="1">
                            <a:latin typeface="Cambria Math" panose="02040503050406030204" pitchFamily="18" charset="0"/>
                          </a:rPr>
                        </m:ctrlPr>
                      </m:sSupPr>
                      <m:e>
                        <m:r>
                          <a:rPr lang="en-US" altLang="zh-CN" sz="2400" b="0" i="1" smtClean="0">
                            <a:latin typeface="Cambria Math"/>
                          </a:rPr>
                          <m:t>𝑥</m:t>
                        </m:r>
                      </m:e>
                      <m:sup>
                        <m:r>
                          <a:rPr lang="en-US" altLang="zh-CN" sz="2400" b="0" i="1" smtClean="0">
                            <a:latin typeface="Cambria Math"/>
                          </a:rPr>
                          <m:t>′′</m:t>
                        </m:r>
                      </m:sup>
                    </m:sSup>
                  </m:oMath>
                </a14:m>
                <a:r>
                  <a:rPr lang="zh-CN" altLang="en-US" sz="2400" dirty="0">
                    <a:latin typeface="Times New Roman" pitchFamily="18" charset="0"/>
                  </a:rPr>
                  <a:t>：</a:t>
                </a:r>
                <a:endParaRPr lang="en-US" altLang="zh-CN" sz="2400" dirty="0">
                  <a:latin typeface="Times New Roman" pitchFamily="18" charset="0"/>
                </a:endParaRPr>
              </a:p>
              <a:p>
                <a:pPr marL="177800" lvl="2" indent="0" eaLnBrk="1" hangingPunct="1">
                  <a:lnSpc>
                    <a:spcPct val="150000"/>
                  </a:lnSpc>
                  <a:buFont typeface="Wingdings" pitchFamily="2" charset="2"/>
                  <a:buNone/>
                </a:pPr>
                <a14:m>
                  <m:oMathPara xmlns:m="http://schemas.openxmlformats.org/officeDocument/2006/math">
                    <m:oMathParaPr>
                      <m:jc m:val="center"/>
                    </m:oMathParaPr>
                    <m:oMath xmlns:m="http://schemas.openxmlformats.org/officeDocument/2006/math">
                      <m:sSup>
                        <m:sSupPr>
                          <m:ctrlPr>
                            <a:rPr i="1">
                              <a:latin typeface="Cambria Math" panose="02040503050406030204" pitchFamily="18" charset="0"/>
                            </a:rPr>
                          </m:ctrlPr>
                        </m:sSupPr>
                        <m:e>
                          <m:r>
                            <a:rPr lang="en-US" altLang="zh-CN" sz="2400" b="0" i="1" smtClean="0">
                              <a:latin typeface="Cambria Math"/>
                            </a:rPr>
                            <m:t>𝑥</m:t>
                          </m:r>
                        </m:e>
                        <m:sup>
                          <m:r>
                            <a:rPr lang="en-US" altLang="zh-CN" sz="2400" b="0" i="1" smtClean="0">
                              <a:latin typeface="Cambria Math"/>
                            </a:rPr>
                            <m:t>′</m:t>
                          </m:r>
                        </m:sup>
                      </m:sSup>
                      <m:r>
                        <a:rPr lang="en-US" altLang="zh-CN" sz="2400" b="0" i="1" smtClean="0">
                          <a:latin typeface="Cambria Math"/>
                        </a:rPr>
                        <m:t>=</m:t>
                      </m:r>
                      <m:sSup>
                        <m:sSupPr>
                          <m:ctrlPr>
                            <a:rPr lang="en-US" altLang="zh-CN" sz="2400" b="0" i="1" smtClean="0">
                              <a:latin typeface="Cambria Math" panose="02040503050406030204" pitchFamily="18" charset="0"/>
                            </a:rPr>
                          </m:ctrlPr>
                        </m:sSupPr>
                        <m:e>
                          <m:r>
                            <a:rPr lang="en-US" altLang="zh-CN" sz="2400" b="0" i="1" smtClean="0">
                              <a:latin typeface="Cambria Math"/>
                            </a:rPr>
                            <m:t>𝑥</m:t>
                          </m:r>
                        </m:e>
                        <m:sup>
                          <m:r>
                            <a:rPr lang="en-US" altLang="zh-CN" sz="2400" b="0" i="1" smtClean="0">
                              <a:latin typeface="Cambria Math"/>
                            </a:rPr>
                            <m:t>′</m:t>
                          </m:r>
                        </m:sup>
                      </m:sSup>
                      <m:r>
                        <a:rPr lang="en-US" altLang="zh-CN" sz="2400" b="0" i="1" smtClean="0">
                          <a:latin typeface="Cambria Math"/>
                        </a:rPr>
                        <m:t>∘</m:t>
                      </m:r>
                      <m:sSub>
                        <m:sSubPr>
                          <m:ctrlPr>
                            <a:rPr lang="en-US" altLang="zh-CN" sz="2400" b="0" i="1" smtClean="0">
                              <a:latin typeface="Cambria Math" panose="02040503050406030204" pitchFamily="18" charset="0"/>
                            </a:rPr>
                          </m:ctrlPr>
                        </m:sSubPr>
                        <m:e>
                          <m:r>
                            <a:rPr lang="en-US" altLang="zh-CN" sz="2400" b="1" i="1" smtClean="0">
                              <a:latin typeface="Cambria Math"/>
                            </a:rPr>
                            <m:t>𝟏</m:t>
                          </m:r>
                        </m:e>
                        <m:sub>
                          <m:r>
                            <a:rPr lang="en-US" altLang="zh-CN" sz="2400" b="1" i="1" smtClean="0">
                              <a:latin typeface="Cambria Math"/>
                            </a:rPr>
                            <m:t>𝑺</m:t>
                          </m:r>
                        </m:sub>
                      </m:sSub>
                      <m:r>
                        <a:rPr lang="en-US" altLang="zh-CN" sz="2400" b="0" i="1" smtClean="0">
                          <a:latin typeface="Cambria Math"/>
                        </a:rPr>
                        <m:t>=</m:t>
                      </m:r>
                      <m:sSup>
                        <m:sSupPr>
                          <m:ctrlPr>
                            <a:rPr lang="en-US" altLang="zh-CN" sz="2400" b="0" i="1" smtClean="0">
                              <a:latin typeface="Cambria Math" panose="02040503050406030204" pitchFamily="18" charset="0"/>
                            </a:rPr>
                          </m:ctrlPr>
                        </m:sSupPr>
                        <m:e>
                          <m:r>
                            <a:rPr lang="en-US" altLang="zh-CN" sz="2400" b="0" i="1" smtClean="0">
                              <a:latin typeface="Cambria Math"/>
                            </a:rPr>
                            <m:t>𝑥</m:t>
                          </m:r>
                        </m:e>
                        <m:sup>
                          <m:r>
                            <a:rPr lang="en-US" altLang="zh-CN" sz="2400" b="0" i="1" smtClean="0">
                              <a:latin typeface="Cambria Math"/>
                            </a:rPr>
                            <m:t>′</m:t>
                          </m:r>
                        </m:sup>
                      </m:sSup>
                      <m:r>
                        <a:rPr lang="en-US" altLang="zh-CN" sz="2400" b="0" i="1" smtClean="0">
                          <a:latin typeface="Cambria Math"/>
                        </a:rPr>
                        <m:t>∘</m:t>
                      </m:r>
                      <m:d>
                        <m:dPr>
                          <m:ctrlPr>
                            <a:rPr lang="en-US" altLang="zh-CN" sz="2400" b="0" i="1" smtClean="0">
                              <a:latin typeface="Cambria Math" panose="02040503050406030204" pitchFamily="18" charset="0"/>
                            </a:rPr>
                          </m:ctrlPr>
                        </m:dPr>
                        <m:e>
                          <m:r>
                            <a:rPr lang="en-US" altLang="zh-CN" sz="2400" b="0" i="1" smtClean="0">
                              <a:latin typeface="Cambria Math"/>
                            </a:rPr>
                            <m:t>𝑥</m:t>
                          </m:r>
                          <m:r>
                            <a:rPr lang="en-US" altLang="zh-CN" sz="2400" b="0" i="1" smtClean="0">
                              <a:latin typeface="Cambria Math"/>
                            </a:rPr>
                            <m:t>∘</m:t>
                          </m:r>
                          <m:sSup>
                            <m:sSupPr>
                              <m:ctrlPr>
                                <a:rPr lang="en-US" altLang="zh-CN" sz="2400" b="0" i="1" smtClean="0">
                                  <a:latin typeface="Cambria Math" panose="02040503050406030204" pitchFamily="18" charset="0"/>
                                </a:rPr>
                              </m:ctrlPr>
                            </m:sSupPr>
                            <m:e>
                              <m:r>
                                <a:rPr lang="en-US" altLang="zh-CN" sz="2400" b="0" i="1" smtClean="0">
                                  <a:latin typeface="Cambria Math"/>
                                </a:rPr>
                                <m:t>𝑥</m:t>
                              </m:r>
                            </m:e>
                            <m:sup>
                              <m:r>
                                <a:rPr lang="en-US" altLang="zh-CN" sz="2400" b="0" i="1" smtClean="0">
                                  <a:latin typeface="Cambria Math"/>
                                </a:rPr>
                                <m:t>′′</m:t>
                              </m:r>
                            </m:sup>
                          </m:sSup>
                        </m:e>
                      </m:d>
                      <m:r>
                        <a:rPr lang="en-US" altLang="zh-CN" sz="2400" b="0" i="1" smtClean="0">
                          <a:latin typeface="Cambria Math"/>
                        </a:rPr>
                        <m:t>=</m:t>
                      </m:r>
                      <m:d>
                        <m:dPr>
                          <m:ctrlPr>
                            <a:rPr lang="en-US" altLang="zh-CN" sz="2400" b="0" i="1" smtClean="0">
                              <a:latin typeface="Cambria Math" panose="02040503050406030204" pitchFamily="18" charset="0"/>
                            </a:rPr>
                          </m:ctrlPr>
                        </m:dPr>
                        <m:e>
                          <m:sSup>
                            <m:sSupPr>
                              <m:ctrlPr>
                                <a:rPr lang="en-US" altLang="zh-CN" sz="2400" b="0" i="1" smtClean="0">
                                  <a:latin typeface="Cambria Math" panose="02040503050406030204" pitchFamily="18" charset="0"/>
                                </a:rPr>
                              </m:ctrlPr>
                            </m:sSupPr>
                            <m:e>
                              <m:r>
                                <a:rPr lang="en-US" altLang="zh-CN" sz="2400" b="0" i="1" smtClean="0">
                                  <a:latin typeface="Cambria Math"/>
                                </a:rPr>
                                <m:t>𝑥</m:t>
                              </m:r>
                            </m:e>
                            <m:sup>
                              <m:r>
                                <a:rPr lang="en-US" altLang="zh-CN" sz="2400" b="0" i="1" smtClean="0">
                                  <a:latin typeface="Cambria Math"/>
                                </a:rPr>
                                <m:t>′</m:t>
                              </m:r>
                            </m:sup>
                          </m:sSup>
                          <m:r>
                            <a:rPr lang="en-US" altLang="zh-CN" sz="2400" b="0" i="1" smtClean="0">
                              <a:latin typeface="Cambria Math"/>
                            </a:rPr>
                            <m:t>∘</m:t>
                          </m:r>
                          <m:r>
                            <a:rPr lang="en-US" altLang="zh-CN" sz="2400" b="0" i="1" smtClean="0">
                              <a:latin typeface="Cambria Math"/>
                            </a:rPr>
                            <m:t>𝑥</m:t>
                          </m:r>
                        </m:e>
                      </m:d>
                      <m:r>
                        <a:rPr lang="en-US" altLang="zh-CN" sz="2400" b="0" i="1" smtClean="0">
                          <a:latin typeface="Cambria Math"/>
                        </a:rPr>
                        <m:t>∘</m:t>
                      </m:r>
                      <m:sSup>
                        <m:sSupPr>
                          <m:ctrlPr>
                            <a:rPr lang="en-US" altLang="zh-CN" sz="2400" b="0" i="1" smtClean="0">
                              <a:latin typeface="Cambria Math" panose="02040503050406030204" pitchFamily="18" charset="0"/>
                            </a:rPr>
                          </m:ctrlPr>
                        </m:sSupPr>
                        <m:e>
                          <m:r>
                            <a:rPr lang="en-US" altLang="zh-CN" sz="2400" b="0" i="1" smtClean="0">
                              <a:latin typeface="Cambria Math"/>
                            </a:rPr>
                            <m:t>𝑥</m:t>
                          </m:r>
                        </m:e>
                        <m:sup>
                          <m:r>
                            <a:rPr lang="en-US" altLang="zh-CN" sz="2400" b="0" i="1" smtClean="0">
                              <a:latin typeface="Cambria Math"/>
                            </a:rPr>
                            <m:t>′′</m:t>
                          </m:r>
                        </m:sup>
                      </m:sSup>
                      <m:r>
                        <a:rPr lang="en-US" altLang="zh-CN" sz="2400" b="0" i="1" smtClean="0">
                          <a:latin typeface="Cambria Math"/>
                        </a:rPr>
                        <m:t>=</m:t>
                      </m:r>
                      <m:sSub>
                        <m:sSubPr>
                          <m:ctrlPr>
                            <a:rPr lang="en-US" altLang="zh-CN" sz="2400" b="0" i="1" smtClean="0">
                              <a:latin typeface="Cambria Math" panose="02040503050406030204" pitchFamily="18" charset="0"/>
                            </a:rPr>
                          </m:ctrlPr>
                        </m:sSubPr>
                        <m:e>
                          <m:r>
                            <a:rPr lang="en-US" altLang="zh-CN" sz="2400" b="1" i="1" smtClean="0">
                              <a:latin typeface="Cambria Math"/>
                            </a:rPr>
                            <m:t>𝟏</m:t>
                          </m:r>
                        </m:e>
                        <m:sub>
                          <m:r>
                            <a:rPr lang="en-US" altLang="zh-CN" sz="2400" b="1" i="1" smtClean="0">
                              <a:latin typeface="Cambria Math"/>
                            </a:rPr>
                            <m:t>𝑺</m:t>
                          </m:r>
                        </m:sub>
                      </m:sSub>
                      <m:r>
                        <a:rPr lang="en-US" altLang="zh-CN" sz="2400" b="0" i="1" smtClean="0">
                          <a:latin typeface="Cambria Math"/>
                        </a:rPr>
                        <m:t>∘</m:t>
                      </m:r>
                      <m:sSup>
                        <m:sSupPr>
                          <m:ctrlPr>
                            <a:rPr lang="en-US" altLang="zh-CN" sz="2400" b="0" i="1" smtClean="0">
                              <a:latin typeface="Cambria Math" panose="02040503050406030204" pitchFamily="18" charset="0"/>
                            </a:rPr>
                          </m:ctrlPr>
                        </m:sSupPr>
                        <m:e>
                          <m:r>
                            <a:rPr lang="en-US" altLang="zh-CN" sz="2400" b="0" i="1" smtClean="0">
                              <a:latin typeface="Cambria Math"/>
                            </a:rPr>
                            <m:t>𝑥</m:t>
                          </m:r>
                        </m:e>
                        <m:sup>
                          <m:r>
                            <a:rPr lang="en-US" altLang="zh-CN" sz="2400" b="0" i="1" smtClean="0">
                              <a:latin typeface="Cambria Math"/>
                            </a:rPr>
                            <m:t>′′</m:t>
                          </m:r>
                        </m:sup>
                      </m:sSup>
                      <m:r>
                        <a:rPr lang="en-US" altLang="zh-CN" sz="2400" b="0" i="1" smtClean="0">
                          <a:latin typeface="Cambria Math"/>
                        </a:rPr>
                        <m:t>=</m:t>
                      </m:r>
                      <m:r>
                        <a:rPr lang="en-US" altLang="zh-CN" sz="2400" b="0" i="1" smtClean="0">
                          <a:latin typeface="Cambria Math"/>
                        </a:rPr>
                        <m:t>𝑥</m:t>
                      </m:r>
                      <m:r>
                        <a:rPr lang="en-US" altLang="zh-CN" sz="2400" b="0" i="1" smtClean="0">
                          <a:latin typeface="Cambria Math"/>
                        </a:rPr>
                        <m:t>′′</m:t>
                      </m:r>
                    </m:oMath>
                  </m:oMathPara>
                </a14:m>
                <a:endParaRPr lang="en-US" altLang="zh-CN" sz="2400" dirty="0">
                  <a:latin typeface="Times New Roman" pitchFamily="18" charset="0"/>
                </a:endParaRPr>
              </a:p>
              <a:p>
                <a:pPr lvl="1" eaLnBrk="1" hangingPunct="1">
                  <a:lnSpc>
                    <a:spcPct val="150000"/>
                  </a:lnSpc>
                </a:pPr>
                <a:r>
                  <a:rPr lang="zh-CN" altLang="en-US" dirty="0">
                    <a:latin typeface="Times New Roman" pitchFamily="18" charset="0"/>
                  </a:rPr>
                  <a:t>若每个元素均有左逆，则左逆即右逆，且逆元</a:t>
                </a:r>
                <a:r>
                  <a:rPr lang="zh-CN" altLang="en-US" dirty="0">
                    <a:solidFill>
                      <a:srgbClr val="FF0000"/>
                    </a:solidFill>
                    <a:latin typeface="Times New Roman" pitchFamily="18" charset="0"/>
                  </a:rPr>
                  <a:t>唯一</a:t>
                </a:r>
              </a:p>
              <a:p>
                <a:pPr lvl="2" eaLnBrk="1" hangingPunct="1">
                  <a:lnSpc>
                    <a:spcPct val="150000"/>
                  </a:lnSpc>
                </a:pPr>
                <a:r>
                  <a:rPr lang="zh-CN" altLang="en-US" sz="2400" dirty="0">
                    <a:latin typeface="Times New Roman" pitchFamily="18" charset="0"/>
                  </a:rPr>
                  <a:t>任给</a:t>
                </a:r>
                <a14:m>
                  <m:oMath xmlns:m="http://schemas.openxmlformats.org/officeDocument/2006/math">
                    <m:r>
                      <a:rPr lang="en-US" altLang="zh-CN" sz="2400" b="0" i="1" smtClean="0">
                        <a:latin typeface="Cambria Math"/>
                      </a:rPr>
                      <m:t>𝑆</m:t>
                    </m:r>
                  </m:oMath>
                </a14:m>
                <a:r>
                  <a:rPr lang="zh-CN" altLang="en-US" sz="2400" dirty="0">
                    <a:latin typeface="Times New Roman" pitchFamily="18" charset="0"/>
                  </a:rPr>
                  <a:t>中元素</a:t>
                </a:r>
                <a14:m>
                  <m:oMath xmlns:m="http://schemas.openxmlformats.org/officeDocument/2006/math">
                    <m:r>
                      <a:rPr lang="en-US" altLang="zh-CN" sz="2400" i="1" dirty="0" smtClean="0">
                        <a:latin typeface="Cambria Math"/>
                      </a:rPr>
                      <m:t>𝑎</m:t>
                    </m:r>
                  </m:oMath>
                </a14:m>
                <a:r>
                  <a:rPr lang="zh-CN" altLang="en-US" sz="2400" dirty="0">
                    <a:latin typeface="Times New Roman" pitchFamily="18" charset="0"/>
                  </a:rPr>
                  <a:t>，设</a:t>
                </a:r>
                <a14:m>
                  <m:oMath xmlns:m="http://schemas.openxmlformats.org/officeDocument/2006/math">
                    <m:r>
                      <a:rPr lang="en-US" altLang="zh-CN" sz="2400" i="1" dirty="0" smtClean="0">
                        <a:latin typeface="Cambria Math"/>
                      </a:rPr>
                      <m:t>𝑎</m:t>
                    </m:r>
                  </m:oMath>
                </a14:m>
                <a:r>
                  <a:rPr lang="zh-CN" altLang="en-US" sz="2400" dirty="0">
                    <a:latin typeface="Times New Roman" pitchFamily="18" charset="0"/>
                  </a:rPr>
                  <a:t>的左逆是</a:t>
                </a:r>
                <a14:m>
                  <m:oMath xmlns:m="http://schemas.openxmlformats.org/officeDocument/2006/math">
                    <m:r>
                      <a:rPr lang="en-US" altLang="zh-CN" sz="2400" i="1" dirty="0" smtClean="0">
                        <a:latin typeface="Cambria Math"/>
                      </a:rPr>
                      <m:t>𝑏</m:t>
                    </m:r>
                    <m:r>
                      <a:rPr lang="zh-CN" altLang="en-US" sz="2400" b="0" i="1" dirty="0" smtClean="0">
                        <a:latin typeface="Cambria Math"/>
                      </a:rPr>
                      <m:t>，</m:t>
                    </m:r>
                    <m:r>
                      <a:rPr lang="en-US" altLang="zh-CN" sz="2400" i="1" dirty="0" smtClean="0">
                        <a:latin typeface="Cambria Math"/>
                      </a:rPr>
                      <m:t>𝑏</m:t>
                    </m:r>
                  </m:oMath>
                </a14:m>
                <a:r>
                  <a:rPr lang="zh-CN" altLang="en-US" sz="2400" dirty="0">
                    <a:latin typeface="Times New Roman" pitchFamily="18" charset="0"/>
                  </a:rPr>
                  <a:t>的左逆是</a:t>
                </a:r>
                <a14:m>
                  <m:oMath xmlns:m="http://schemas.openxmlformats.org/officeDocument/2006/math">
                    <m:r>
                      <a:rPr lang="en-US" altLang="zh-CN" sz="2400" i="1" dirty="0" smtClean="0">
                        <a:latin typeface="Cambria Math"/>
                      </a:rPr>
                      <m:t>𝑐</m:t>
                    </m:r>
                  </m:oMath>
                </a14:m>
                <a:r>
                  <a:rPr lang="zh-CN" altLang="en-US" sz="2400" dirty="0">
                    <a:latin typeface="Times New Roman" pitchFamily="18" charset="0"/>
                  </a:rPr>
                  <a:t>，</a:t>
                </a:r>
                <a:r>
                  <a:rPr lang="en-US" altLang="zh-CN" sz="2400" dirty="0">
                    <a:latin typeface="Times New Roman" pitchFamily="18" charset="0"/>
                  </a:rPr>
                  <a:t> </a:t>
                </a:r>
                <a:r>
                  <a:rPr lang="zh-CN" altLang="en-US" sz="2400" dirty="0">
                    <a:latin typeface="Times New Roman" pitchFamily="18" charset="0"/>
                  </a:rPr>
                  <a:t>则</a:t>
                </a:r>
              </a:p>
              <a:p>
                <a:pPr lvl="2">
                  <a:lnSpc>
                    <a:spcPct val="150000"/>
                  </a:lnSpc>
                  <a:buNone/>
                </a:pPr>
                <a:r>
                  <a:rPr lang="zh-CN" altLang="en-US" sz="2400" dirty="0">
                    <a:latin typeface="Times New Roman" pitchFamily="18" charset="0"/>
                  </a:rPr>
                  <a:t>	</a:t>
                </a:r>
                <a14:m>
                  <m:oMath xmlns:m="http://schemas.openxmlformats.org/officeDocument/2006/math">
                    <m:r>
                      <a:rPr lang="en-US" altLang="zh-CN" sz="2400" b="0" i="1" smtClean="0">
                        <a:latin typeface="Cambria Math"/>
                      </a:rPr>
                      <m:t>𝑎</m:t>
                    </m:r>
                    <m:r>
                      <a:rPr lang="en-US" altLang="zh-CN" sz="2400" b="0" i="1" smtClean="0">
                        <a:latin typeface="Cambria Math"/>
                      </a:rPr>
                      <m:t>∘</m:t>
                    </m:r>
                    <m:r>
                      <a:rPr lang="en-US" altLang="zh-CN" sz="2400" b="0" i="1" smtClean="0">
                        <a:latin typeface="Cambria Math"/>
                      </a:rPr>
                      <m:t>𝑏</m:t>
                    </m:r>
                    <m:r>
                      <a:rPr lang="en-US" altLang="zh-CN" sz="2400" b="0" i="1" smtClean="0">
                        <a:latin typeface="Cambria Math"/>
                      </a:rPr>
                      <m:t>=</m:t>
                    </m:r>
                    <m:d>
                      <m:dPr>
                        <m:ctrlPr>
                          <a:rPr lang="en-US" altLang="zh-CN" sz="2400" b="0" i="1" smtClean="0">
                            <a:latin typeface="Cambria Math" panose="02040503050406030204" pitchFamily="18" charset="0"/>
                          </a:rPr>
                        </m:ctrlPr>
                      </m:dPr>
                      <m:e>
                        <m:sSub>
                          <m:sSubPr>
                            <m:ctrlPr>
                              <a:rPr lang="en-US" altLang="zh-CN" sz="2400" b="0" i="1" smtClean="0">
                                <a:latin typeface="Cambria Math" panose="02040503050406030204" pitchFamily="18" charset="0"/>
                              </a:rPr>
                            </m:ctrlPr>
                          </m:sSubPr>
                          <m:e>
                            <m:r>
                              <a:rPr lang="en-US" altLang="zh-CN" sz="2400" b="1" i="1" smtClean="0">
                                <a:latin typeface="Cambria Math"/>
                              </a:rPr>
                              <m:t>𝟏</m:t>
                            </m:r>
                          </m:e>
                          <m:sub>
                            <m:r>
                              <a:rPr lang="en-US" altLang="zh-CN" sz="2400" b="1" i="1" smtClean="0">
                                <a:latin typeface="Cambria Math"/>
                              </a:rPr>
                              <m:t>𝑺</m:t>
                            </m:r>
                          </m:sub>
                        </m:sSub>
                        <m:r>
                          <a:rPr lang="en-US" altLang="zh-CN" sz="2400" b="0" i="1" smtClean="0">
                            <a:latin typeface="Cambria Math"/>
                          </a:rPr>
                          <m:t>∘</m:t>
                        </m:r>
                        <m:r>
                          <a:rPr lang="en-US" altLang="zh-CN" sz="2400" b="0" i="1" smtClean="0">
                            <a:latin typeface="Cambria Math"/>
                          </a:rPr>
                          <m:t>𝑎</m:t>
                        </m:r>
                      </m:e>
                    </m:d>
                    <m:r>
                      <a:rPr lang="en-US" altLang="zh-CN" sz="2400" b="0" i="1" smtClean="0">
                        <a:latin typeface="Cambria Math"/>
                      </a:rPr>
                      <m:t>∘</m:t>
                    </m:r>
                    <m:r>
                      <a:rPr lang="en-US" altLang="zh-CN" sz="2400" b="0" i="1" smtClean="0">
                        <a:latin typeface="Cambria Math"/>
                      </a:rPr>
                      <m:t>𝑏</m:t>
                    </m:r>
                    <m:r>
                      <a:rPr lang="en-US" altLang="zh-CN" sz="2400" b="0" i="1" smtClean="0">
                        <a:latin typeface="Cambria Math"/>
                      </a:rPr>
                      <m:t>=</m:t>
                    </m:r>
                    <m:d>
                      <m:dPr>
                        <m:ctrlPr>
                          <a:rPr lang="en-US" altLang="zh-CN" sz="2400" b="0" i="1" smtClean="0">
                            <a:latin typeface="Cambria Math" panose="02040503050406030204" pitchFamily="18" charset="0"/>
                          </a:rPr>
                        </m:ctrlPr>
                      </m:dPr>
                      <m:e>
                        <m:d>
                          <m:dPr>
                            <m:ctrlPr>
                              <a:rPr lang="en-US" altLang="zh-CN" sz="2400" b="0" i="1" smtClean="0">
                                <a:latin typeface="Cambria Math" panose="02040503050406030204" pitchFamily="18" charset="0"/>
                              </a:rPr>
                            </m:ctrlPr>
                          </m:dPr>
                          <m:e>
                            <m:r>
                              <a:rPr lang="en-US" altLang="zh-CN" sz="2400" b="0" i="1" smtClean="0">
                                <a:latin typeface="Cambria Math"/>
                              </a:rPr>
                              <m:t>𝑐</m:t>
                            </m:r>
                            <m:r>
                              <a:rPr lang="en-US" altLang="zh-CN" sz="2400" b="0" i="1" smtClean="0">
                                <a:latin typeface="Cambria Math"/>
                              </a:rPr>
                              <m:t>∘</m:t>
                            </m:r>
                            <m:r>
                              <a:rPr lang="en-US" altLang="zh-CN" sz="2400" b="0" i="1" smtClean="0">
                                <a:latin typeface="Cambria Math"/>
                              </a:rPr>
                              <m:t>𝑏</m:t>
                            </m:r>
                          </m:e>
                        </m:d>
                        <m:r>
                          <a:rPr lang="en-US" altLang="zh-CN" sz="2400" b="0" i="1" smtClean="0">
                            <a:latin typeface="Cambria Math"/>
                          </a:rPr>
                          <m:t>∘</m:t>
                        </m:r>
                        <m:r>
                          <a:rPr lang="en-US" altLang="zh-CN" sz="2400" b="0" i="1" smtClean="0">
                            <a:latin typeface="Cambria Math"/>
                          </a:rPr>
                          <m:t>𝑎</m:t>
                        </m:r>
                      </m:e>
                    </m:d>
                    <m:r>
                      <a:rPr lang="en-US" altLang="zh-CN" sz="2400" b="0" i="1" smtClean="0">
                        <a:latin typeface="Cambria Math"/>
                      </a:rPr>
                      <m:t>∘</m:t>
                    </m:r>
                    <m:r>
                      <a:rPr lang="en-US" altLang="zh-CN" sz="2400" b="0" i="1" smtClean="0">
                        <a:latin typeface="Cambria Math"/>
                      </a:rPr>
                      <m:t>𝑏</m:t>
                    </m:r>
                    <m:r>
                      <a:rPr lang="en-US" altLang="zh-CN" sz="2400" b="0" i="1" smtClean="0">
                        <a:latin typeface="Cambria Math"/>
                      </a:rPr>
                      <m:t>=</m:t>
                    </m:r>
                    <m:d>
                      <m:dPr>
                        <m:ctrlPr>
                          <a:rPr lang="en-US" altLang="zh-CN" sz="2400" b="0" i="1" smtClean="0">
                            <a:latin typeface="Cambria Math" panose="02040503050406030204" pitchFamily="18" charset="0"/>
                          </a:rPr>
                        </m:ctrlPr>
                      </m:dPr>
                      <m:e>
                        <m:r>
                          <a:rPr lang="en-US" altLang="zh-CN" sz="2400" i="1" dirty="0" smtClean="0">
                            <a:latin typeface="Cambria Math"/>
                            <a:ea typeface="Arial Unicode MS" pitchFamily="34" charset="-122"/>
                            <a:cs typeface="Arial Unicode MS" pitchFamily="34" charset="-122"/>
                          </a:rPr>
                          <m:t>𝑐</m:t>
                        </m:r>
                        <m:r>
                          <a:rPr lang="en-US" altLang="zh-CN" sz="2400" b="0" i="1" dirty="0" smtClean="0">
                            <a:latin typeface="Cambria Math"/>
                            <a:ea typeface="Arial Unicode MS" pitchFamily="34" charset="-122"/>
                            <a:cs typeface="Arial Unicode MS" pitchFamily="34" charset="-122"/>
                          </a:rPr>
                          <m:t>∘</m:t>
                        </m:r>
                        <m:d>
                          <m:dPr>
                            <m:ctrlPr>
                              <a:rPr lang="en-US" altLang="zh-CN" sz="2400" b="0" i="1" dirty="0" smtClean="0">
                                <a:latin typeface="Cambria Math" panose="02040503050406030204" pitchFamily="18" charset="0"/>
                                <a:ea typeface="Arial Unicode MS" pitchFamily="34" charset="-122"/>
                                <a:cs typeface="Arial Unicode MS" pitchFamily="34" charset="-122"/>
                              </a:rPr>
                            </m:ctrlPr>
                          </m:dPr>
                          <m:e>
                            <m:r>
                              <a:rPr lang="en-US" altLang="zh-CN" sz="2400" i="1" dirty="0" smtClean="0">
                                <a:latin typeface="Cambria Math"/>
                                <a:ea typeface="Arial Unicode MS" pitchFamily="34" charset="-122"/>
                                <a:cs typeface="Arial Unicode MS" pitchFamily="34" charset="-122"/>
                              </a:rPr>
                              <m:t>𝑏</m:t>
                            </m:r>
                            <m:r>
                              <a:rPr lang="en-US" altLang="zh-CN" sz="2400" i="1" dirty="0">
                                <a:latin typeface="Cambria Math"/>
                                <a:ea typeface="Arial Unicode MS" pitchFamily="34" charset="-122"/>
                                <a:cs typeface="Arial Unicode MS" pitchFamily="34" charset="-122"/>
                              </a:rPr>
                              <m:t>∘</m:t>
                            </m:r>
                            <m:r>
                              <a:rPr lang="en-US" altLang="zh-CN" sz="2400" i="1" dirty="0" smtClean="0">
                                <a:latin typeface="Cambria Math"/>
                                <a:ea typeface="Arial Unicode MS" pitchFamily="34" charset="-122"/>
                                <a:cs typeface="Arial Unicode MS" pitchFamily="34" charset="-122"/>
                              </a:rPr>
                              <m:t>𝑎</m:t>
                            </m:r>
                          </m:e>
                        </m:d>
                      </m:e>
                    </m:d>
                    <m:r>
                      <a:rPr lang="en-US" altLang="zh-CN" sz="2400" i="1" dirty="0">
                        <a:latin typeface="Cambria Math"/>
                        <a:ea typeface="Arial Unicode MS" pitchFamily="34" charset="-122"/>
                        <a:cs typeface="Arial Unicode MS" pitchFamily="34" charset="-122"/>
                      </a:rPr>
                      <m:t>∘</m:t>
                    </m:r>
                    <m:r>
                      <a:rPr lang="en-US" altLang="zh-CN" sz="2400" i="1" dirty="0" smtClean="0">
                        <a:latin typeface="Cambria Math"/>
                        <a:ea typeface="Arial Unicode MS" pitchFamily="34" charset="-122"/>
                        <a:cs typeface="Arial Unicode MS" pitchFamily="34" charset="-122"/>
                      </a:rPr>
                      <m:t>𝑏</m:t>
                    </m:r>
                    <m:r>
                      <a:rPr lang="en-US" altLang="zh-CN" sz="2400" i="1" dirty="0" smtClean="0">
                        <a:latin typeface="Cambria Math"/>
                        <a:ea typeface="Arial Unicode MS" pitchFamily="34" charset="-122"/>
                        <a:cs typeface="Arial Unicode MS" pitchFamily="34" charset="-122"/>
                      </a:rPr>
                      <m:t> = </m:t>
                    </m:r>
                    <m:d>
                      <m:dPr>
                        <m:ctrlPr>
                          <a:rPr lang="en-US" altLang="zh-CN" sz="2400" i="1" dirty="0" smtClean="0">
                            <a:latin typeface="Cambria Math" panose="02040503050406030204" pitchFamily="18" charset="0"/>
                            <a:ea typeface="Arial Unicode MS" pitchFamily="34" charset="-122"/>
                            <a:cs typeface="Arial Unicode MS" pitchFamily="34" charset="-122"/>
                          </a:rPr>
                        </m:ctrlPr>
                      </m:dPr>
                      <m:e>
                        <m:r>
                          <a:rPr lang="en-US" altLang="zh-CN" sz="2400" i="1" dirty="0" smtClean="0">
                            <a:latin typeface="Cambria Math"/>
                            <a:ea typeface="Arial Unicode MS" pitchFamily="34" charset="-122"/>
                            <a:cs typeface="Arial Unicode MS" pitchFamily="34" charset="-122"/>
                          </a:rPr>
                          <m:t>𝑐</m:t>
                        </m:r>
                        <m:r>
                          <a:rPr lang="en-US" altLang="zh-CN" sz="2400" i="1" dirty="0">
                            <a:latin typeface="Cambria Math"/>
                            <a:ea typeface="Arial Unicode MS" pitchFamily="34" charset="-122"/>
                            <a:cs typeface="Arial Unicode MS" pitchFamily="34" charset="-122"/>
                          </a:rPr>
                          <m:t>∘</m:t>
                        </m:r>
                        <m:r>
                          <a:rPr lang="en-US" altLang="zh-CN" sz="2400" b="1" i="1" dirty="0" smtClean="0">
                            <a:latin typeface="Cambria Math"/>
                            <a:ea typeface="Arial Unicode MS" pitchFamily="34" charset="-122"/>
                            <a:cs typeface="Arial Unicode MS" pitchFamily="34" charset="-122"/>
                          </a:rPr>
                          <m:t>𝟏</m:t>
                        </m:r>
                        <m:r>
                          <a:rPr lang="en-US" altLang="zh-CN" sz="2400" b="1" i="1" baseline="-25000" dirty="0" smtClean="0">
                            <a:latin typeface="Cambria Math"/>
                            <a:ea typeface="Arial Unicode MS" pitchFamily="34" charset="-122"/>
                            <a:cs typeface="Arial Unicode MS" pitchFamily="34" charset="-122"/>
                          </a:rPr>
                          <m:t>𝑺</m:t>
                        </m:r>
                      </m:e>
                    </m:d>
                    <m:r>
                      <a:rPr lang="en-US" altLang="zh-CN" sz="2400" i="1" dirty="0">
                        <a:latin typeface="Cambria Math"/>
                        <a:ea typeface="Arial Unicode MS" pitchFamily="34" charset="-122"/>
                        <a:cs typeface="Arial Unicode MS" pitchFamily="34" charset="-122"/>
                      </a:rPr>
                      <m:t>∘</m:t>
                    </m:r>
                    <m:r>
                      <a:rPr lang="en-US" altLang="zh-CN" sz="2400" i="1" dirty="0" smtClean="0">
                        <a:latin typeface="Cambria Math"/>
                        <a:ea typeface="Arial Unicode MS" pitchFamily="34" charset="-122"/>
                        <a:cs typeface="Arial Unicode MS" pitchFamily="34" charset="-122"/>
                      </a:rPr>
                      <m:t>𝑏</m:t>
                    </m:r>
                    <m:r>
                      <a:rPr lang="en-US" altLang="zh-CN" sz="2400" i="1" dirty="0" smtClean="0">
                        <a:latin typeface="Cambria Math"/>
                        <a:ea typeface="Arial Unicode MS" pitchFamily="34" charset="-122"/>
                        <a:cs typeface="Arial Unicode MS" pitchFamily="34" charset="-122"/>
                      </a:rPr>
                      <m:t> = </m:t>
                    </m:r>
                    <m:r>
                      <a:rPr lang="en-US" altLang="zh-CN" sz="2400" i="1" dirty="0" smtClean="0">
                        <a:latin typeface="Cambria Math"/>
                        <a:ea typeface="Arial Unicode MS" pitchFamily="34" charset="-122"/>
                        <a:cs typeface="Arial Unicode MS" pitchFamily="34" charset="-122"/>
                      </a:rPr>
                      <m:t>𝑐</m:t>
                    </m:r>
                    <m:r>
                      <a:rPr lang="en-US" altLang="zh-CN" sz="2400" i="1" dirty="0">
                        <a:latin typeface="Cambria Math"/>
                        <a:ea typeface="Arial Unicode MS" pitchFamily="34" charset="-122"/>
                        <a:cs typeface="Arial Unicode MS" pitchFamily="34" charset="-122"/>
                      </a:rPr>
                      <m:t>∘</m:t>
                    </m:r>
                    <m:r>
                      <a:rPr lang="en-US" altLang="zh-CN" sz="2400" i="1" dirty="0" smtClean="0">
                        <a:latin typeface="Cambria Math"/>
                        <a:ea typeface="Arial Unicode MS" pitchFamily="34" charset="-122"/>
                        <a:cs typeface="Arial Unicode MS" pitchFamily="34" charset="-122"/>
                      </a:rPr>
                      <m:t>𝑏</m:t>
                    </m:r>
                    <m:r>
                      <a:rPr lang="en-US" altLang="zh-CN" sz="2400" i="1" dirty="0" smtClean="0">
                        <a:latin typeface="Cambria Math"/>
                        <a:ea typeface="Arial Unicode MS" pitchFamily="34" charset="-122"/>
                        <a:cs typeface="Arial Unicode MS" pitchFamily="34" charset="-122"/>
                      </a:rPr>
                      <m:t> = </m:t>
                    </m:r>
                    <m:r>
                      <a:rPr lang="en-US" altLang="zh-CN" sz="2400" b="1" i="1" dirty="0" smtClean="0">
                        <a:latin typeface="Cambria Math"/>
                        <a:ea typeface="Arial Unicode MS" pitchFamily="34" charset="-122"/>
                        <a:cs typeface="Arial Unicode MS" pitchFamily="34" charset="-122"/>
                      </a:rPr>
                      <m:t>𝟏</m:t>
                    </m:r>
                    <m:r>
                      <a:rPr lang="en-US" altLang="zh-CN" sz="2400" b="1" i="1" baseline="-25000" dirty="0" smtClean="0">
                        <a:latin typeface="Cambria Math"/>
                        <a:ea typeface="Arial Unicode MS" pitchFamily="34" charset="-122"/>
                        <a:cs typeface="Arial Unicode MS" pitchFamily="34" charset="-122"/>
                      </a:rPr>
                      <m:t>𝑺</m:t>
                    </m:r>
                  </m:oMath>
                </a14:m>
                <a:endParaRPr lang="en-US" altLang="zh-CN" sz="2400" b="1" baseline="-25000" dirty="0">
                  <a:latin typeface="Times New Roman" pitchFamily="18" charset="0"/>
                  <a:ea typeface="Arial Unicode MS" pitchFamily="34" charset="-122"/>
                  <a:cs typeface="Arial Unicode MS" pitchFamily="34" charset="-122"/>
                </a:endParaRPr>
              </a:p>
            </p:txBody>
          </p:sp>
        </mc:Choice>
        <mc:Fallback xmlns="">
          <p:sp>
            <p:nvSpPr>
              <p:cNvPr id="23555" name="Rectangle 3"/>
              <p:cNvSpPr>
                <a:spLocks noGrp="1" noRot="1" noChangeAspect="1" noMove="1" noResize="1" noEditPoints="1" noAdjustHandles="1" noChangeArrowheads="1" noChangeShapeType="1" noTextEdit="1"/>
              </p:cNvSpPr>
              <p:nvPr>
                <p:ph type="body" idx="1"/>
              </p:nvPr>
            </p:nvSpPr>
            <p:spPr>
              <a:xfrm>
                <a:off x="337050" y="1533944"/>
                <a:ext cx="8820472" cy="4958811"/>
              </a:xfrm>
              <a:blipFill>
                <a:blip r:embed="rId3"/>
                <a:stretch>
                  <a:fillRect l="-484" r="-622"/>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20</a:t>
            </a:fld>
            <a:endParaRPr lang="en-US" altLang="zh-CN"/>
          </a:p>
        </p:txBody>
      </p:sp>
      <p:sp>
        <p:nvSpPr>
          <p:cNvPr id="2" name="标题 1"/>
          <p:cNvSpPr>
            <a:spLocks noGrp="1"/>
          </p:cNvSpPr>
          <p:nvPr>
            <p:ph type="title"/>
          </p:nvPr>
        </p:nvSpPr>
        <p:spPr/>
        <p:txBody>
          <a:bodyPr/>
          <a:lstStyle/>
          <a:p>
            <a:r>
              <a:rPr lang="zh-CN" altLang="en-US" dirty="0"/>
              <a:t>关于逆元的进一步讨论</a:t>
            </a:r>
          </a:p>
        </p:txBody>
      </p:sp>
    </p:spTree>
    <p:extLst>
      <p:ext uri="{BB962C8B-B14F-4D97-AF65-F5344CB8AC3E}">
        <p14:creationId xmlns:p14="http://schemas.microsoft.com/office/powerpoint/2010/main" val="302732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5603" name="Rectangle 3"/>
              <p:cNvSpPr>
                <a:spLocks noGrp="1" noChangeArrowheads="1"/>
              </p:cNvSpPr>
              <p:nvPr>
                <p:ph type="body" idx="1"/>
              </p:nvPr>
            </p:nvSpPr>
            <p:spPr>
              <a:xfrm>
                <a:off x="467544" y="1532385"/>
                <a:ext cx="8142287" cy="4752528"/>
              </a:xfrm>
            </p:spPr>
            <p:txBody>
              <a:bodyPr>
                <a:normAutofit fontScale="92500" lnSpcReduction="20000"/>
              </a:bodyPr>
              <a:lstStyle/>
              <a:p>
                <a:pPr eaLnBrk="1" hangingPunct="1">
                  <a:lnSpc>
                    <a:spcPct val="150000"/>
                  </a:lnSpc>
                </a:pPr>
                <a:r>
                  <a:rPr lang="zh-CN" altLang="en-US" sz="3200" dirty="0"/>
                  <a:t>元素</a:t>
                </a:r>
                <a14:m>
                  <m:oMath xmlns:m="http://schemas.openxmlformats.org/officeDocument/2006/math">
                    <m:r>
                      <a:rPr lang="en-US" altLang="zh-CN" sz="3200" b="0" i="1" smtClean="0">
                        <a:latin typeface="Cambria Math"/>
                      </a:rPr>
                      <m:t>𝑡</m:t>
                    </m:r>
                  </m:oMath>
                </a14:m>
                <a:r>
                  <a:rPr lang="zh-CN" altLang="en-US" sz="3200" dirty="0">
                    <a:latin typeface="Times New Roman" pitchFamily="18" charset="0"/>
                  </a:rPr>
                  <a:t>是代数系统</a:t>
                </a:r>
                <a14:m>
                  <m:oMath xmlns:m="http://schemas.openxmlformats.org/officeDocument/2006/math">
                    <m:d>
                      <m:dPr>
                        <m:begChr m:val="⟨"/>
                        <m:endChr m:val="⟩"/>
                        <m:ctrlPr>
                          <a:rPr i="1">
                            <a:latin typeface="Cambria Math" panose="02040503050406030204" pitchFamily="18" charset="0"/>
                          </a:rPr>
                        </m:ctrlPr>
                      </m:dPr>
                      <m:e>
                        <m:r>
                          <a:rPr lang="en-US" altLang="zh-CN" sz="3200" i="1">
                            <a:solidFill>
                              <a:schemeClr val="tx1"/>
                            </a:solidFill>
                            <a:latin typeface="Cambria Math"/>
                          </a:rPr>
                          <m:t>𝑆</m:t>
                        </m:r>
                        <m:r>
                          <a:rPr lang="en-US" altLang="zh-CN" sz="3200" i="1">
                            <a:solidFill>
                              <a:schemeClr val="tx1"/>
                            </a:solidFill>
                            <a:latin typeface="Cambria Math"/>
                          </a:rPr>
                          <m:t>,∘</m:t>
                        </m:r>
                      </m:e>
                    </m:d>
                  </m:oMath>
                </a14:m>
                <a:r>
                  <a:rPr lang="zh-CN" altLang="en-US" sz="3200" dirty="0">
                    <a:latin typeface="宋体" pitchFamily="2" charset="-122"/>
                  </a:rPr>
                  <a:t>的</a:t>
                </a:r>
                <a:r>
                  <a:rPr lang="zh-CN" altLang="en-US" sz="3200" dirty="0">
                    <a:solidFill>
                      <a:srgbClr val="FF0000"/>
                    </a:solidFill>
                    <a:latin typeface="宋体" pitchFamily="2" charset="-122"/>
                  </a:rPr>
                  <a:t>零元</a:t>
                </a:r>
                <a:r>
                  <a:rPr lang="zh-CN" altLang="en-US" sz="3200" dirty="0">
                    <a:latin typeface="宋体" pitchFamily="2" charset="-122"/>
                  </a:rPr>
                  <a:t>当且仅当</a:t>
                </a:r>
                <a:endParaRPr lang="en-US" altLang="zh-CN" sz="3200" dirty="0">
                  <a:latin typeface="宋体" pitchFamily="2" charset="-122"/>
                </a:endParaRPr>
              </a:p>
              <a:p>
                <a:pPr marL="0" indent="0" eaLnBrk="1" hangingPunct="1">
                  <a:lnSpc>
                    <a:spcPct val="150000"/>
                  </a:lnSpc>
                  <a:buNone/>
                </a:pPr>
                <a14:m>
                  <m:oMathPara xmlns:m="http://schemas.openxmlformats.org/officeDocument/2006/math">
                    <m:oMathParaPr>
                      <m:jc m:val="centerGroup"/>
                    </m:oMathParaPr>
                    <m:oMath xmlns:m="http://schemas.openxmlformats.org/officeDocument/2006/math">
                      <m:r>
                        <a:rPr lang="en-US" altLang="zh-CN" sz="3200" b="1" i="1" smtClean="0">
                          <a:solidFill>
                            <a:srgbClr val="0000CC"/>
                          </a:solidFill>
                          <a:latin typeface="Cambria Math"/>
                        </a:rPr>
                        <m:t>∀</m:t>
                      </m:r>
                      <m:r>
                        <a:rPr lang="en-US" altLang="zh-CN" sz="3200" b="1" i="1" smtClean="0">
                          <a:solidFill>
                            <a:srgbClr val="0000CC"/>
                          </a:solidFill>
                          <a:latin typeface="Cambria Math"/>
                        </a:rPr>
                        <m:t>𝒙</m:t>
                      </m:r>
                      <m:r>
                        <a:rPr lang="en-US" altLang="zh-CN" sz="3200" b="1" i="1" smtClean="0">
                          <a:solidFill>
                            <a:srgbClr val="0000CC"/>
                          </a:solidFill>
                          <a:latin typeface="Cambria Math"/>
                        </a:rPr>
                        <m:t>∈</m:t>
                      </m:r>
                      <m:r>
                        <a:rPr lang="en-US" altLang="zh-CN" sz="3200" b="1" i="1" smtClean="0">
                          <a:solidFill>
                            <a:srgbClr val="0000CC"/>
                          </a:solidFill>
                          <a:latin typeface="Cambria Math"/>
                        </a:rPr>
                        <m:t>𝑺</m:t>
                      </m:r>
                      <m:r>
                        <a:rPr lang="en-US" altLang="zh-CN" sz="3200" b="1" i="1" smtClean="0">
                          <a:solidFill>
                            <a:srgbClr val="0000CC"/>
                          </a:solidFill>
                          <a:latin typeface="Cambria Math"/>
                        </a:rPr>
                        <m:t>, </m:t>
                      </m:r>
                      <m:r>
                        <a:rPr lang="en-US" altLang="zh-CN" sz="3200" b="1" i="1" smtClean="0">
                          <a:solidFill>
                            <a:srgbClr val="0000CC"/>
                          </a:solidFill>
                          <a:latin typeface="Cambria Math"/>
                        </a:rPr>
                        <m:t>𝒕</m:t>
                      </m:r>
                      <m:r>
                        <a:rPr lang="en-US" altLang="zh-CN" sz="3200" b="1" i="1" smtClean="0">
                          <a:solidFill>
                            <a:srgbClr val="0000CC"/>
                          </a:solidFill>
                          <a:latin typeface="Cambria Math"/>
                        </a:rPr>
                        <m:t>∘</m:t>
                      </m:r>
                      <m:r>
                        <a:rPr lang="en-US" altLang="zh-CN" sz="3200" b="1" i="1" smtClean="0">
                          <a:solidFill>
                            <a:srgbClr val="0000CC"/>
                          </a:solidFill>
                          <a:latin typeface="Cambria Math"/>
                        </a:rPr>
                        <m:t>𝒙</m:t>
                      </m:r>
                      <m:r>
                        <a:rPr lang="en-US" altLang="zh-CN" sz="3200" b="1" i="1" smtClean="0">
                          <a:solidFill>
                            <a:srgbClr val="0000CC"/>
                          </a:solidFill>
                          <a:latin typeface="Cambria Math"/>
                        </a:rPr>
                        <m:t>=</m:t>
                      </m:r>
                      <m:r>
                        <a:rPr lang="en-US" altLang="zh-CN" sz="3200" b="1" i="1" smtClean="0">
                          <a:solidFill>
                            <a:srgbClr val="0000CC"/>
                          </a:solidFill>
                          <a:latin typeface="Cambria Math"/>
                        </a:rPr>
                        <m:t>𝒙</m:t>
                      </m:r>
                      <m:r>
                        <a:rPr lang="en-US" altLang="zh-CN" sz="3200" b="1" i="1" smtClean="0">
                          <a:solidFill>
                            <a:srgbClr val="0000CC"/>
                          </a:solidFill>
                          <a:latin typeface="Cambria Math"/>
                        </a:rPr>
                        <m:t>∘</m:t>
                      </m:r>
                      <m:r>
                        <a:rPr lang="en-US" altLang="zh-CN" sz="3200" b="1" i="1" smtClean="0">
                          <a:solidFill>
                            <a:srgbClr val="0000CC"/>
                          </a:solidFill>
                          <a:latin typeface="Cambria Math"/>
                        </a:rPr>
                        <m:t>𝒕</m:t>
                      </m:r>
                      <m:r>
                        <a:rPr lang="en-US" altLang="zh-CN" sz="3200" b="1" i="1" smtClean="0">
                          <a:solidFill>
                            <a:srgbClr val="0000CC"/>
                          </a:solidFill>
                          <a:latin typeface="Cambria Math"/>
                        </a:rPr>
                        <m:t>=</m:t>
                      </m:r>
                      <m:r>
                        <a:rPr lang="en-US" altLang="zh-CN" sz="3200" b="1" i="1" smtClean="0">
                          <a:solidFill>
                            <a:srgbClr val="0000CC"/>
                          </a:solidFill>
                          <a:latin typeface="Cambria Math"/>
                        </a:rPr>
                        <m:t>𝒕</m:t>
                      </m:r>
                    </m:oMath>
                  </m:oMathPara>
                </a14:m>
                <a:endParaRPr lang="zh-CN" altLang="en-US" sz="3200" dirty="0">
                  <a:solidFill>
                    <a:srgbClr val="0000CC"/>
                  </a:solidFill>
                  <a:latin typeface="Times New Roman" pitchFamily="18" charset="0"/>
                  <a:ea typeface="Arial Unicode MS" pitchFamily="34" charset="-122"/>
                  <a:cs typeface="Arial Unicode MS" pitchFamily="34" charset="-122"/>
                </a:endParaRPr>
              </a:p>
              <a:p>
                <a:pPr eaLnBrk="1" hangingPunct="1">
                  <a:lnSpc>
                    <a:spcPct val="150000"/>
                  </a:lnSpc>
                </a:pPr>
                <a:r>
                  <a:rPr lang="zh-CN" altLang="en-US" sz="3200" dirty="0">
                    <a:latin typeface="Times New Roman" pitchFamily="18" charset="0"/>
                  </a:rPr>
                  <a:t>零元可记为</a:t>
                </a:r>
                <a14:m>
                  <m:oMath xmlns:m="http://schemas.openxmlformats.org/officeDocument/2006/math">
                    <m:sSub>
                      <m:sSubPr>
                        <m:ctrlPr>
                          <a:rPr i="1">
                            <a:latin typeface="Cambria Math" panose="02040503050406030204" pitchFamily="18" charset="0"/>
                          </a:rPr>
                        </m:ctrlPr>
                      </m:sSubPr>
                      <m:e>
                        <m:r>
                          <a:rPr lang="en-US" altLang="zh-CN" sz="3200" b="1" i="1" smtClean="0">
                            <a:latin typeface="Cambria Math"/>
                          </a:rPr>
                          <m:t>𝟎</m:t>
                        </m:r>
                      </m:e>
                      <m:sub>
                        <m:r>
                          <a:rPr lang="en-US" altLang="zh-CN" sz="3200" b="0" i="1" smtClean="0">
                            <a:latin typeface="Cambria Math"/>
                          </a:rPr>
                          <m:t>𝑆</m:t>
                        </m:r>
                      </m:sub>
                    </m:sSub>
                  </m:oMath>
                </a14:m>
                <a:r>
                  <a:rPr lang="zh-CN" altLang="en-US" sz="3200" dirty="0">
                    <a:latin typeface="Times New Roman" pitchFamily="18" charset="0"/>
                  </a:rPr>
                  <a:t>，或简记为</a:t>
                </a:r>
                <a:r>
                  <a:rPr lang="en-US" altLang="zh-CN" sz="3200" b="1" dirty="0">
                    <a:latin typeface="Times New Roman" pitchFamily="18" charset="0"/>
                  </a:rPr>
                  <a:t>0</a:t>
                </a:r>
              </a:p>
              <a:p>
                <a:pPr>
                  <a:lnSpc>
                    <a:spcPct val="150000"/>
                  </a:lnSpc>
                </a:pPr>
                <a:r>
                  <a:rPr lang="zh-CN" altLang="en-US" sz="3200" dirty="0"/>
                  <a:t>例：</a:t>
                </a:r>
                <a:endParaRPr lang="en-US" altLang="zh-CN" sz="3200" dirty="0"/>
              </a:p>
              <a:p>
                <a:pPr lvl="1">
                  <a:lnSpc>
                    <a:spcPct val="150000"/>
                  </a:lnSpc>
                </a:pPr>
                <a:r>
                  <a:rPr lang="zh-CN" altLang="en-US" sz="2900" dirty="0"/>
                  <a:t>对于实数集上的普通乘法</a:t>
                </a:r>
                <a:r>
                  <a:rPr lang="en-US" altLang="zh-CN" sz="2900" dirty="0"/>
                  <a:t>(</a:t>
                </a:r>
                <a14:m>
                  <m:oMath xmlns:m="http://schemas.openxmlformats.org/officeDocument/2006/math">
                    <m:r>
                      <a:rPr lang="en-US" altLang="zh-CN" sz="2900" b="0" i="1">
                        <a:latin typeface="Cambria Math"/>
                      </a:rPr>
                      <m:t>⋅</m:t>
                    </m:r>
                  </m:oMath>
                </a14:m>
                <a:r>
                  <a:rPr lang="en-US" altLang="zh-CN" sz="2900" dirty="0"/>
                  <a:t>)</a:t>
                </a:r>
                <a:r>
                  <a:rPr lang="zh-CN" altLang="en-US" sz="2900" dirty="0"/>
                  <a:t>，实数</a:t>
                </a:r>
                <a:r>
                  <a:rPr lang="en-US" altLang="zh-CN" sz="2900" dirty="0"/>
                  <a:t>0</a:t>
                </a:r>
                <a:r>
                  <a:rPr lang="zh-CN" altLang="en-US" sz="2900" dirty="0"/>
                  <a:t>满足对任意实数</a:t>
                </a:r>
                <a14:m>
                  <m:oMath xmlns:m="http://schemas.openxmlformats.org/officeDocument/2006/math">
                    <m:r>
                      <a:rPr lang="en-US" altLang="zh-CN" sz="2900" i="1">
                        <a:latin typeface="Cambria Math"/>
                      </a:rPr>
                      <m:t>𝑥</m:t>
                    </m:r>
                  </m:oMath>
                </a14:m>
                <a:r>
                  <a:rPr lang="zh-CN" altLang="en-US" sz="2900" dirty="0"/>
                  <a:t>，</a:t>
                </a:r>
                <a14:m>
                  <m:oMath xmlns:m="http://schemas.openxmlformats.org/officeDocument/2006/math">
                    <m:r>
                      <a:rPr lang="en-US" altLang="zh-CN" sz="2900" i="1" dirty="0">
                        <a:latin typeface="Cambria Math"/>
                      </a:rPr>
                      <m:t>0</m:t>
                    </m:r>
                    <m:r>
                      <a:rPr lang="en-US" altLang="zh-CN" sz="2900" i="1" dirty="0">
                        <a:latin typeface="Cambria Math"/>
                        <a:ea typeface="Arial Unicode MS" pitchFamily="34" charset="-122"/>
                        <a:cs typeface="Arial Unicode MS" pitchFamily="34" charset="-122"/>
                      </a:rPr>
                      <m:t>∙</m:t>
                    </m:r>
                    <m:r>
                      <a:rPr lang="en-US" altLang="zh-CN" sz="2900" i="1" dirty="0">
                        <a:latin typeface="Cambria Math"/>
                        <a:ea typeface="Arial Unicode MS" pitchFamily="34" charset="-122"/>
                        <a:cs typeface="Arial Unicode MS" pitchFamily="34" charset="-122"/>
                      </a:rPr>
                      <m:t>𝑥</m:t>
                    </m:r>
                    <m:r>
                      <a:rPr lang="en-US" altLang="zh-CN" sz="2900" i="1" dirty="0">
                        <a:latin typeface="Cambria Math"/>
                        <a:ea typeface="Arial Unicode MS" pitchFamily="34" charset="-122"/>
                        <a:cs typeface="Arial Unicode MS" pitchFamily="34" charset="-122"/>
                      </a:rPr>
                      <m:t>=</m:t>
                    </m:r>
                    <m:r>
                      <a:rPr lang="en-US" altLang="zh-CN" sz="2900" i="1" dirty="0">
                        <a:latin typeface="Cambria Math"/>
                        <a:ea typeface="Arial Unicode MS" pitchFamily="34" charset="-122"/>
                        <a:cs typeface="Arial Unicode MS" pitchFamily="34" charset="-122"/>
                      </a:rPr>
                      <m:t>𝑥</m:t>
                    </m:r>
                    <m:r>
                      <a:rPr lang="en-US" altLang="zh-CN" sz="2900" i="1" dirty="0">
                        <a:latin typeface="Cambria Math"/>
                        <a:ea typeface="Arial Unicode MS" pitchFamily="34" charset="-122"/>
                        <a:cs typeface="Arial Unicode MS" pitchFamily="34" charset="-122"/>
                      </a:rPr>
                      <m:t>∙0=0</m:t>
                    </m:r>
                  </m:oMath>
                </a14:m>
                <a:endParaRPr lang="zh-CN" altLang="en-US" sz="3200" b="1" dirty="0">
                  <a:latin typeface="Times New Roman" pitchFamily="18" charset="0"/>
                </a:endParaRPr>
              </a:p>
              <a:p>
                <a:pPr eaLnBrk="1" hangingPunct="1">
                  <a:lnSpc>
                    <a:spcPct val="150000"/>
                  </a:lnSpc>
                </a:pPr>
                <a:r>
                  <a:rPr lang="zh-CN" altLang="en-US" sz="3200" dirty="0"/>
                  <a:t>一个代数系统</a:t>
                </a:r>
                <a:r>
                  <a:rPr lang="zh-CN" altLang="en-US" sz="3200" dirty="0">
                    <a:solidFill>
                      <a:srgbClr val="FF0000"/>
                    </a:solidFill>
                  </a:rPr>
                  <a:t>不一定存在零元</a:t>
                </a:r>
              </a:p>
            </p:txBody>
          </p:sp>
        </mc:Choice>
        <mc:Fallback xmlns="">
          <p:sp>
            <p:nvSpPr>
              <p:cNvPr id="25603" name="Rectangle 3"/>
              <p:cNvSpPr>
                <a:spLocks noGrp="1" noRot="1" noChangeAspect="1" noMove="1" noResize="1" noEditPoints="1" noAdjustHandles="1" noChangeArrowheads="1" noChangeShapeType="1" noTextEdit="1"/>
              </p:cNvSpPr>
              <p:nvPr>
                <p:ph type="body" idx="1"/>
              </p:nvPr>
            </p:nvSpPr>
            <p:spPr>
              <a:xfrm>
                <a:off x="467544" y="1532385"/>
                <a:ext cx="8142287" cy="4752528"/>
              </a:xfrm>
              <a:blipFill>
                <a:blip r:embed="rId3"/>
                <a:stretch>
                  <a:fillRect l="-524"/>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21</a:t>
            </a:fld>
            <a:endParaRPr lang="en-US" altLang="zh-CN"/>
          </a:p>
        </p:txBody>
      </p:sp>
      <p:sp>
        <p:nvSpPr>
          <p:cNvPr id="2" name="标题 1"/>
          <p:cNvSpPr>
            <a:spLocks noGrp="1"/>
          </p:cNvSpPr>
          <p:nvPr>
            <p:ph type="title"/>
          </p:nvPr>
        </p:nvSpPr>
        <p:spPr/>
        <p:txBody>
          <a:bodyPr/>
          <a:lstStyle/>
          <a:p>
            <a:r>
              <a:rPr lang="zh-CN" altLang="en-US" dirty="0"/>
              <a:t>零元</a:t>
            </a:r>
          </a:p>
        </p:txBody>
      </p:sp>
    </p:spTree>
    <p:extLst>
      <p:ext uri="{BB962C8B-B14F-4D97-AF65-F5344CB8AC3E}">
        <p14:creationId xmlns:p14="http://schemas.microsoft.com/office/powerpoint/2010/main" val="516041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60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60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60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6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6627" name="Rectangle 3"/>
              <p:cNvSpPr>
                <a:spLocks noGrp="1" noChangeArrowheads="1"/>
              </p:cNvSpPr>
              <p:nvPr>
                <p:ph type="body" idx="1"/>
              </p:nvPr>
            </p:nvSpPr>
            <p:spPr>
              <a:xfrm>
                <a:off x="608839" y="1555750"/>
                <a:ext cx="8142287" cy="4392612"/>
              </a:xfrm>
            </p:spPr>
            <p:txBody>
              <a:bodyPr>
                <a:normAutofit fontScale="92500" lnSpcReduction="10000"/>
              </a:bodyPr>
              <a:lstStyle/>
              <a:p>
                <a:pPr eaLnBrk="1" hangingPunct="1">
                  <a:lnSpc>
                    <a:spcPct val="120000"/>
                  </a:lnSpc>
                </a:pPr>
                <a:r>
                  <a:rPr lang="zh-CN" altLang="en-US" sz="3200" dirty="0"/>
                  <a:t>利用普通加减法和乘法定义实数集上的二元运算“</a:t>
                </a:r>
                <a14:m>
                  <m:oMath xmlns:m="http://schemas.openxmlformats.org/officeDocument/2006/math">
                    <m:r>
                      <a:rPr lang="en-US" altLang="zh-CN" sz="3200" i="1">
                        <a:latin typeface="Cambria Math"/>
                      </a:rPr>
                      <m:t>∘</m:t>
                    </m:r>
                  </m:oMath>
                </a14:m>
                <a:r>
                  <a:rPr lang="zh-CN" altLang="en-US" sz="3200" dirty="0"/>
                  <a:t>”如下：</a:t>
                </a:r>
              </a:p>
              <a:p>
                <a:pPr lvl="1" eaLnBrk="1" hangingPunct="1">
                  <a:lnSpc>
                    <a:spcPct val="120000"/>
                  </a:lnSpc>
                  <a:buFont typeface="Wingdings" pitchFamily="2" charset="2"/>
                  <a:buNone/>
                </a:pPr>
                <a14:m>
                  <m:oMathPara xmlns:m="http://schemas.openxmlformats.org/officeDocument/2006/math">
                    <m:oMathParaPr>
                      <m:jc m:val="centerGroup"/>
                    </m:oMathParaPr>
                    <m:oMath xmlns:m="http://schemas.openxmlformats.org/officeDocument/2006/math">
                      <m:r>
                        <a:rPr lang="en-US" altLang="zh-CN" sz="2800" b="1" i="1" dirty="0" smtClean="0">
                          <a:solidFill>
                            <a:srgbClr val="0000CC"/>
                          </a:solidFill>
                          <a:latin typeface="Cambria Math"/>
                        </a:rPr>
                        <m:t>∀</m:t>
                      </m:r>
                      <m:r>
                        <a:rPr lang="en-US" altLang="zh-CN" sz="2800" b="1" i="1" dirty="0" smtClean="0">
                          <a:solidFill>
                            <a:srgbClr val="0000CC"/>
                          </a:solidFill>
                          <a:latin typeface="Cambria Math"/>
                        </a:rPr>
                        <m:t>𝒙</m:t>
                      </m:r>
                      <m:r>
                        <a:rPr lang="en-US" altLang="zh-CN" sz="2800" b="1" i="1" dirty="0" smtClean="0">
                          <a:solidFill>
                            <a:srgbClr val="0000CC"/>
                          </a:solidFill>
                          <a:latin typeface="Cambria Math"/>
                        </a:rPr>
                        <m:t>, </m:t>
                      </m:r>
                      <m:r>
                        <a:rPr lang="en-US" altLang="zh-CN" sz="2800" b="1" i="1" dirty="0" smtClean="0">
                          <a:solidFill>
                            <a:srgbClr val="0000CC"/>
                          </a:solidFill>
                          <a:latin typeface="Cambria Math"/>
                        </a:rPr>
                        <m:t>𝒚</m:t>
                      </m:r>
                      <m:r>
                        <a:rPr lang="en-US" altLang="zh-CN" sz="2800" b="1" i="1" dirty="0" smtClean="0">
                          <a:solidFill>
                            <a:srgbClr val="0000CC"/>
                          </a:solidFill>
                          <a:latin typeface="Cambria Math"/>
                        </a:rPr>
                        <m:t>∈</m:t>
                      </m:r>
                      <m:r>
                        <a:rPr lang="en-US" altLang="zh-CN" sz="2800" b="1" i="1" dirty="0" smtClean="0">
                          <a:solidFill>
                            <a:srgbClr val="0000CC"/>
                          </a:solidFill>
                          <a:latin typeface="Cambria Math"/>
                        </a:rPr>
                        <m:t>ℝ</m:t>
                      </m:r>
                      <m:r>
                        <a:rPr lang="en-US" altLang="zh-CN" sz="2800" b="1" i="1" dirty="0" smtClean="0">
                          <a:solidFill>
                            <a:srgbClr val="0000CC"/>
                          </a:solidFill>
                          <a:latin typeface="Cambria Math"/>
                        </a:rPr>
                        <m:t>, </m:t>
                      </m:r>
                      <m:r>
                        <a:rPr lang="en-US" altLang="zh-CN" sz="2800" b="1" i="1" dirty="0" smtClean="0">
                          <a:solidFill>
                            <a:srgbClr val="FF0000"/>
                          </a:solidFill>
                          <a:latin typeface="Cambria Math"/>
                        </a:rPr>
                        <m:t>𝒙</m:t>
                      </m:r>
                      <m:r>
                        <a:rPr lang="en-US" altLang="zh-CN" sz="2800" b="1" i="1" dirty="0" smtClean="0">
                          <a:solidFill>
                            <a:srgbClr val="FF0000"/>
                          </a:solidFill>
                          <a:latin typeface="Cambria Math"/>
                        </a:rPr>
                        <m:t>∘</m:t>
                      </m:r>
                      <m:r>
                        <a:rPr lang="en-US" altLang="zh-CN" sz="2800" b="1" i="1" dirty="0" smtClean="0">
                          <a:solidFill>
                            <a:srgbClr val="FF0000"/>
                          </a:solidFill>
                          <a:latin typeface="Cambria Math"/>
                          <a:ea typeface="Arial Unicode MS" pitchFamily="34" charset="-122"/>
                          <a:cs typeface="Arial Unicode MS" pitchFamily="34" charset="-122"/>
                        </a:rPr>
                        <m:t>𝒚</m:t>
                      </m:r>
                      <m:r>
                        <a:rPr lang="en-US" altLang="zh-CN" sz="2800" b="1" i="1" dirty="0" smtClean="0">
                          <a:solidFill>
                            <a:srgbClr val="FF0000"/>
                          </a:solidFill>
                          <a:latin typeface="Cambria Math"/>
                          <a:ea typeface="Arial Unicode MS" pitchFamily="34" charset="-122"/>
                          <a:cs typeface="Arial Unicode MS" pitchFamily="34" charset="-122"/>
                        </a:rPr>
                        <m:t>=</m:t>
                      </m:r>
                      <m:r>
                        <a:rPr lang="en-US" altLang="zh-CN" sz="2800" b="1" i="1" dirty="0" smtClean="0">
                          <a:solidFill>
                            <a:srgbClr val="FF0000"/>
                          </a:solidFill>
                          <a:latin typeface="Cambria Math" panose="02040503050406030204" pitchFamily="18" charset="0"/>
                          <a:ea typeface="Arial Unicode MS" pitchFamily="34" charset="-122"/>
                          <a:cs typeface="Arial Unicode MS" pitchFamily="34" charset="-122"/>
                        </a:rPr>
                        <m:t>𝒙</m:t>
                      </m:r>
                      <m:r>
                        <a:rPr lang="en-US" altLang="zh-CN" sz="2800" b="1" i="1" dirty="0" smtClean="0">
                          <a:solidFill>
                            <a:srgbClr val="FF0000"/>
                          </a:solidFill>
                          <a:latin typeface="Cambria Math" panose="02040503050406030204" pitchFamily="18" charset="0"/>
                          <a:ea typeface="Arial Unicode MS" pitchFamily="34" charset="-122"/>
                          <a:cs typeface="Arial Unicode MS" pitchFamily="34" charset="-122"/>
                        </a:rPr>
                        <m:t>+</m:t>
                      </m:r>
                      <m:r>
                        <a:rPr lang="en-US" altLang="zh-CN" sz="2800" b="1" i="1" dirty="0" smtClean="0">
                          <a:solidFill>
                            <a:srgbClr val="FF0000"/>
                          </a:solidFill>
                          <a:latin typeface="Cambria Math" panose="02040503050406030204" pitchFamily="18" charset="0"/>
                          <a:ea typeface="Arial Unicode MS" pitchFamily="34" charset="-122"/>
                          <a:cs typeface="Arial Unicode MS" pitchFamily="34" charset="-122"/>
                        </a:rPr>
                        <m:t>𝒚</m:t>
                      </m:r>
                      <m:r>
                        <a:rPr lang="en-US" altLang="zh-CN" sz="2800" b="1" i="1" dirty="0" smtClean="0">
                          <a:solidFill>
                            <a:srgbClr val="FF0000"/>
                          </a:solidFill>
                          <a:latin typeface="Cambria Math" panose="02040503050406030204" pitchFamily="18" charset="0"/>
                          <a:ea typeface="Arial Unicode MS" pitchFamily="34" charset="-122"/>
                          <a:cs typeface="Arial Unicode MS" pitchFamily="34" charset="-122"/>
                        </a:rPr>
                        <m:t>−</m:t>
                      </m:r>
                      <m:r>
                        <a:rPr lang="en-US" altLang="zh-CN" sz="2800" b="1" i="1" dirty="0" smtClean="0">
                          <a:solidFill>
                            <a:srgbClr val="FF0000"/>
                          </a:solidFill>
                          <a:latin typeface="Cambria Math" panose="02040503050406030204" pitchFamily="18" charset="0"/>
                          <a:ea typeface="Arial Unicode MS" pitchFamily="34" charset="-122"/>
                          <a:cs typeface="Arial Unicode MS" pitchFamily="34" charset="-122"/>
                        </a:rPr>
                        <m:t>𝒙𝒚</m:t>
                      </m:r>
                    </m:oMath>
                  </m:oMathPara>
                </a14:m>
                <a:endParaRPr lang="en-US" altLang="zh-CN" sz="2800" b="1" dirty="0">
                  <a:solidFill>
                    <a:srgbClr val="FF0000"/>
                  </a:solidFill>
                  <a:latin typeface="Times New Roman" pitchFamily="18" charset="0"/>
                  <a:ea typeface="Arial Unicode MS" pitchFamily="34" charset="-122"/>
                  <a:cs typeface="Arial Unicode MS" pitchFamily="34" charset="-122"/>
                </a:endParaRPr>
              </a:p>
              <a:p>
                <a:pPr lvl="1" eaLnBrk="1" hangingPunct="1">
                  <a:lnSpc>
                    <a:spcPct val="120000"/>
                  </a:lnSpc>
                </a:pPr>
                <a:r>
                  <a:rPr lang="zh-CN" altLang="en-US" sz="2800" dirty="0">
                    <a:latin typeface="Times New Roman" pitchFamily="18" charset="0"/>
                  </a:rPr>
                  <a:t>交换律：显然</a:t>
                </a:r>
              </a:p>
              <a:p>
                <a:pPr lvl="1" eaLnBrk="1" hangingPunct="1">
                  <a:lnSpc>
                    <a:spcPct val="120000"/>
                  </a:lnSpc>
                </a:pPr>
                <a:r>
                  <a:rPr lang="zh-CN" altLang="en-US" sz="2800" dirty="0">
                    <a:latin typeface="Times New Roman" pitchFamily="18" charset="0"/>
                  </a:rPr>
                  <a:t>结合律：</a:t>
                </a:r>
                <a14:m>
                  <m:oMath xmlns:m="http://schemas.openxmlformats.org/officeDocument/2006/math">
                    <m:d>
                      <m:dPr>
                        <m:ctrlPr>
                          <a:rPr i="1">
                            <a:latin typeface="Cambria Math" panose="02040503050406030204" pitchFamily="18" charset="0"/>
                          </a:rPr>
                        </m:ctrlPr>
                      </m:dPr>
                      <m:e>
                        <m:r>
                          <a:rPr lang="en-US" altLang="zh-CN" sz="2800" i="1" dirty="0" smtClean="0">
                            <a:latin typeface="Cambria Math"/>
                          </a:rPr>
                          <m:t>𝑥</m:t>
                        </m:r>
                        <m:r>
                          <a:rPr lang="en-US" altLang="zh-CN" sz="2800" b="0" i="1" dirty="0" smtClean="0">
                            <a:latin typeface="Cambria Math"/>
                          </a:rPr>
                          <m:t>∘</m:t>
                        </m:r>
                        <m:r>
                          <a:rPr lang="en-US" altLang="zh-CN" sz="2800" i="1" dirty="0" smtClean="0">
                            <a:latin typeface="Cambria Math"/>
                          </a:rPr>
                          <m:t>𝑦</m:t>
                        </m:r>
                      </m:e>
                    </m:d>
                    <m:r>
                      <a:rPr lang="en-US" altLang="zh-CN" sz="2800" i="1" dirty="0" smtClean="0">
                        <a:latin typeface="Cambria Math"/>
                      </a:rPr>
                      <m:t>∘</m:t>
                    </m:r>
                    <m:r>
                      <a:rPr lang="en-US" altLang="zh-CN" sz="2800" i="1" dirty="0" smtClean="0">
                        <a:latin typeface="Cambria Math"/>
                      </a:rPr>
                      <m:t>𝑧</m:t>
                    </m:r>
                    <m:r>
                      <a:rPr lang="en-US" altLang="zh-CN" sz="2800" i="1" dirty="0" smtClean="0">
                        <a:latin typeface="Cambria Math"/>
                      </a:rPr>
                      <m:t> = </m:t>
                    </m:r>
                    <m:r>
                      <a:rPr lang="en-US" altLang="zh-CN" sz="2800" i="1" dirty="0" smtClean="0">
                        <a:latin typeface="Cambria Math"/>
                      </a:rPr>
                      <m:t>𝑥</m:t>
                    </m:r>
                    <m:r>
                      <a:rPr lang="en-US" altLang="zh-CN" sz="2800" i="1" dirty="0">
                        <a:latin typeface="Cambria Math"/>
                      </a:rPr>
                      <m:t>∘</m:t>
                    </m:r>
                    <m:d>
                      <m:dPr>
                        <m:ctrlPr>
                          <a:rPr lang="en-US" altLang="zh-CN" sz="2800" i="1" dirty="0">
                            <a:latin typeface="Cambria Math" panose="02040503050406030204" pitchFamily="18" charset="0"/>
                          </a:rPr>
                        </m:ctrlPr>
                      </m:dPr>
                      <m:e>
                        <m:r>
                          <a:rPr lang="en-US" altLang="zh-CN" sz="2800" i="1" dirty="0" smtClean="0">
                            <a:latin typeface="Cambria Math"/>
                          </a:rPr>
                          <m:t>𝑦</m:t>
                        </m:r>
                        <m:r>
                          <a:rPr lang="en-US" altLang="zh-CN" sz="2800" i="1" dirty="0">
                            <a:latin typeface="Cambria Math"/>
                          </a:rPr>
                          <m:t>∘</m:t>
                        </m:r>
                        <m:r>
                          <a:rPr lang="en-US" altLang="zh-CN" sz="2800" i="1" dirty="0" smtClean="0">
                            <a:latin typeface="Cambria Math"/>
                          </a:rPr>
                          <m:t>𝑧</m:t>
                        </m:r>
                      </m:e>
                    </m:d>
                    <m:r>
                      <a:rPr lang="en-US" altLang="zh-CN" sz="2800" i="1" dirty="0" smtClean="0">
                        <a:latin typeface="Cambria Math"/>
                      </a:rPr>
                      <m:t>=</m:t>
                    </m:r>
                    <m:r>
                      <a:rPr lang="en-US" altLang="zh-CN" sz="2800" b="0" i="1" dirty="0" smtClean="0">
                        <a:latin typeface="Cambria Math"/>
                      </a:rPr>
                      <m:t>𝑥</m:t>
                    </m:r>
                    <m:r>
                      <a:rPr lang="en-US" altLang="zh-CN" sz="2800" b="0" i="1" dirty="0" smtClean="0">
                        <a:latin typeface="Cambria Math" panose="02040503050406030204" pitchFamily="18" charset="0"/>
                      </a:rPr>
                      <m:t>+</m:t>
                    </m:r>
                    <m:r>
                      <a:rPr lang="en-US" altLang="zh-CN" sz="2800" b="0" i="1" dirty="0" smtClean="0">
                        <a:latin typeface="Cambria Math" panose="02040503050406030204" pitchFamily="18" charset="0"/>
                      </a:rPr>
                      <m:t>𝑦</m:t>
                    </m:r>
                    <m:r>
                      <a:rPr lang="en-US" altLang="zh-CN" sz="2800" b="0" i="1" dirty="0" smtClean="0">
                        <a:latin typeface="Cambria Math" panose="02040503050406030204" pitchFamily="18" charset="0"/>
                      </a:rPr>
                      <m:t>+</m:t>
                    </m:r>
                    <m:r>
                      <a:rPr lang="en-US" altLang="zh-CN" sz="2800" b="0" i="1" dirty="0" smtClean="0">
                        <a:latin typeface="Cambria Math" panose="02040503050406030204" pitchFamily="18" charset="0"/>
                      </a:rPr>
                      <m:t>𝑧</m:t>
                    </m:r>
                    <m:r>
                      <a:rPr lang="en-US" altLang="zh-CN" sz="2800" b="0" i="1" dirty="0" smtClean="0">
                        <a:latin typeface="Cambria Math" panose="02040503050406030204" pitchFamily="18" charset="0"/>
                      </a:rPr>
                      <m:t>−</m:t>
                    </m:r>
                    <m:r>
                      <a:rPr lang="en-US" altLang="zh-CN" sz="2800" b="0" i="1" dirty="0" smtClean="0">
                        <a:latin typeface="Cambria Math" panose="02040503050406030204" pitchFamily="18" charset="0"/>
                      </a:rPr>
                      <m:t>𝑥𝑦</m:t>
                    </m:r>
                    <m:r>
                      <a:rPr lang="en-US" altLang="zh-CN" sz="2800" b="0" i="1" dirty="0" smtClean="0">
                        <a:latin typeface="Cambria Math" panose="02040503050406030204" pitchFamily="18" charset="0"/>
                      </a:rPr>
                      <m:t>−</m:t>
                    </m:r>
                    <m:r>
                      <a:rPr lang="en-US" altLang="zh-CN" sz="2800" b="0" i="1" dirty="0" smtClean="0">
                        <a:latin typeface="Cambria Math" panose="02040503050406030204" pitchFamily="18" charset="0"/>
                      </a:rPr>
                      <m:t>𝑥𝑧</m:t>
                    </m:r>
                    <m:r>
                      <a:rPr lang="en-US" altLang="zh-CN" sz="2800" b="0" i="1" dirty="0" smtClean="0">
                        <a:latin typeface="Cambria Math" panose="02040503050406030204" pitchFamily="18" charset="0"/>
                      </a:rPr>
                      <m:t>−</m:t>
                    </m:r>
                    <m:r>
                      <a:rPr lang="en-US" altLang="zh-CN" sz="2800" b="0" i="1" dirty="0" smtClean="0">
                        <a:latin typeface="Cambria Math" panose="02040503050406030204" pitchFamily="18" charset="0"/>
                      </a:rPr>
                      <m:t>𝑦𝑧</m:t>
                    </m:r>
                    <m:r>
                      <a:rPr lang="en-US" altLang="zh-CN" sz="2800" b="0" i="1" dirty="0" smtClean="0">
                        <a:latin typeface="Cambria Math" panose="02040503050406030204" pitchFamily="18" charset="0"/>
                      </a:rPr>
                      <m:t>+</m:t>
                    </m:r>
                    <m:r>
                      <a:rPr lang="en-US" altLang="zh-CN" sz="2800" b="0" i="1" dirty="0" smtClean="0">
                        <a:latin typeface="Cambria Math" panose="02040503050406030204" pitchFamily="18" charset="0"/>
                      </a:rPr>
                      <m:t>𝑥𝑦𝑧</m:t>
                    </m:r>
                  </m:oMath>
                </a14:m>
                <a:endParaRPr lang="en-US" altLang="zh-CN" sz="2800" dirty="0">
                  <a:latin typeface="Times New Roman" pitchFamily="18" charset="0"/>
                </a:endParaRPr>
              </a:p>
              <a:p>
                <a:pPr lvl="1" eaLnBrk="1" hangingPunct="1">
                  <a:lnSpc>
                    <a:spcPct val="120000"/>
                  </a:lnSpc>
                </a:pPr>
                <a:r>
                  <a:rPr lang="zh-CN" altLang="en-US" sz="2800" dirty="0">
                    <a:latin typeface="Times New Roman" pitchFamily="18" charset="0"/>
                  </a:rPr>
                  <a:t>单位元：</a:t>
                </a:r>
                <a14:m>
                  <m:oMath xmlns:m="http://schemas.openxmlformats.org/officeDocument/2006/math">
                    <m:r>
                      <a:rPr lang="en-US" altLang="zh-CN" sz="2800" i="1" dirty="0" smtClean="0">
                        <a:latin typeface="Cambria Math"/>
                      </a:rPr>
                      <m:t>0</m:t>
                    </m:r>
                  </m:oMath>
                </a14:m>
                <a:r>
                  <a:rPr lang="zh-CN" altLang="en-US" sz="2800" dirty="0">
                    <a:latin typeface="Times New Roman" pitchFamily="18" charset="0"/>
                  </a:rPr>
                  <a:t>；零元：</a:t>
                </a:r>
                <a:r>
                  <a:rPr lang="en-US" altLang="zh-CN" sz="2800" dirty="0">
                    <a:latin typeface="Times New Roman" pitchFamily="18" charset="0"/>
                  </a:rPr>
                  <a:t>1</a:t>
                </a:r>
              </a:p>
              <a:p>
                <a:pPr lvl="1" eaLnBrk="1" hangingPunct="1">
                  <a:lnSpc>
                    <a:spcPct val="120000"/>
                  </a:lnSpc>
                </a:pPr>
                <a14:m>
                  <m:oMath xmlns:m="http://schemas.openxmlformats.org/officeDocument/2006/math">
                    <m:r>
                      <a:rPr lang="en-US" altLang="zh-CN" sz="2800" i="1" dirty="0" smtClean="0">
                        <a:latin typeface="Cambria Math"/>
                      </a:rPr>
                      <m:t>𝑥</m:t>
                    </m:r>
                    <m:r>
                      <a:rPr lang="en-US" altLang="zh-CN" sz="2800" i="1" dirty="0" smtClean="0">
                        <a:latin typeface="Cambria Math"/>
                      </a:rPr>
                      <m:t> (</m:t>
                    </m:r>
                    <m:r>
                      <a:rPr lang="en-US" altLang="zh-CN" sz="2800" i="1" dirty="0" smtClean="0">
                        <a:latin typeface="Cambria Math"/>
                      </a:rPr>
                      <m:t>𝑥</m:t>
                    </m:r>
                    <m:r>
                      <a:rPr lang="en-US" altLang="zh-CN" sz="2800" b="0" i="1" dirty="0" smtClean="0">
                        <a:latin typeface="Cambria Math"/>
                      </a:rPr>
                      <m:t>≠</m:t>
                    </m:r>
                    <m:r>
                      <a:rPr lang="en-US" altLang="zh-CN" sz="2800" i="1" dirty="0" smtClean="0">
                        <a:latin typeface="Cambria Math"/>
                        <a:sym typeface="Symbol" pitchFamily="18" charset="2"/>
                      </a:rPr>
                      <m:t>1) </m:t>
                    </m:r>
                  </m:oMath>
                </a14:m>
                <a:r>
                  <a:rPr lang="zh-CN" altLang="en-US" sz="2800" dirty="0">
                    <a:latin typeface="Times New Roman" pitchFamily="18" charset="0"/>
                  </a:rPr>
                  <a:t>的逆元为：</a:t>
                </a:r>
                <a14:m>
                  <m:oMath xmlns:m="http://schemas.openxmlformats.org/officeDocument/2006/math">
                    <m:f>
                      <m:fPr>
                        <m:ctrlPr>
                          <a:rPr i="1">
                            <a:latin typeface="Cambria Math" panose="02040503050406030204" pitchFamily="18" charset="0"/>
                          </a:rPr>
                        </m:ctrlPr>
                      </m:fPr>
                      <m:num>
                        <m:r>
                          <a:rPr lang="en-US" altLang="zh-CN" sz="2800" i="1" dirty="0" smtClean="0">
                            <a:latin typeface="Cambria Math"/>
                          </a:rPr>
                          <m:t>𝑥</m:t>
                        </m:r>
                      </m:num>
                      <m:den>
                        <m:r>
                          <a:rPr lang="en-US" altLang="zh-CN" sz="2800" i="1" dirty="0" smtClean="0">
                            <a:latin typeface="Cambria Math"/>
                          </a:rPr>
                          <m:t>𝑥</m:t>
                        </m:r>
                        <m:r>
                          <a:rPr lang="en-US" altLang="zh-CN" sz="2800" i="1" dirty="0" smtClean="0">
                            <a:latin typeface="Cambria Math"/>
                          </a:rPr>
                          <m:t>−1</m:t>
                        </m:r>
                      </m:den>
                    </m:f>
                  </m:oMath>
                </a14:m>
                <a:r>
                  <a:rPr lang="zh-CN" altLang="en-US" sz="2800" dirty="0">
                    <a:latin typeface="Times New Roman" pitchFamily="18" charset="0"/>
                  </a:rPr>
                  <a:t>，</a:t>
                </a:r>
                <a14:m>
                  <m:oMath xmlns:m="http://schemas.openxmlformats.org/officeDocument/2006/math">
                    <m:r>
                      <a:rPr lang="en-US" altLang="zh-CN" sz="2800" i="1" dirty="0" smtClean="0">
                        <a:latin typeface="Cambria Math"/>
                      </a:rPr>
                      <m:t>1</m:t>
                    </m:r>
                  </m:oMath>
                </a14:m>
                <a:r>
                  <a:rPr lang="zh-CN" altLang="en-US" sz="2800" dirty="0">
                    <a:latin typeface="Times New Roman" pitchFamily="18" charset="0"/>
                  </a:rPr>
                  <a:t>无逆元</a:t>
                </a:r>
                <a:endParaRPr lang="en-US" altLang="zh-CN" sz="2800" dirty="0">
                  <a:latin typeface="Times New Roman" pitchFamily="18" charset="0"/>
                </a:endParaRPr>
              </a:p>
            </p:txBody>
          </p:sp>
        </mc:Choice>
        <mc:Fallback xmlns="">
          <p:sp>
            <p:nvSpPr>
              <p:cNvPr id="26627" name="Rectangle 3"/>
              <p:cNvSpPr>
                <a:spLocks noGrp="1" noRot="1" noChangeAspect="1" noMove="1" noResize="1" noEditPoints="1" noAdjustHandles="1" noChangeArrowheads="1" noChangeShapeType="1" noTextEdit="1"/>
              </p:cNvSpPr>
              <p:nvPr>
                <p:ph type="body" idx="1"/>
              </p:nvPr>
            </p:nvSpPr>
            <p:spPr>
              <a:xfrm>
                <a:off x="608839" y="1555750"/>
                <a:ext cx="8142287" cy="4392612"/>
              </a:xfrm>
              <a:blipFill>
                <a:blip r:embed="rId3"/>
                <a:stretch>
                  <a:fillRect l="-524" t="-1248" r="-1647"/>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22</a:t>
            </a:fld>
            <a:endParaRPr lang="en-US" altLang="zh-CN"/>
          </a:p>
        </p:txBody>
      </p:sp>
      <p:sp>
        <p:nvSpPr>
          <p:cNvPr id="2" name="标题 1"/>
          <p:cNvSpPr>
            <a:spLocks noGrp="1"/>
          </p:cNvSpPr>
          <p:nvPr>
            <p:ph type="title"/>
          </p:nvPr>
        </p:nvSpPr>
        <p:spPr/>
        <p:txBody>
          <a:bodyPr/>
          <a:lstStyle/>
          <a:p>
            <a:r>
              <a:rPr lang="zh-CN" altLang="en-US" dirty="0"/>
              <a:t>例</a:t>
            </a:r>
          </a:p>
        </p:txBody>
      </p:sp>
    </p:spTree>
    <p:extLst>
      <p:ext uri="{BB962C8B-B14F-4D97-AF65-F5344CB8AC3E}">
        <p14:creationId xmlns:p14="http://schemas.microsoft.com/office/powerpoint/2010/main" val="164894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627">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62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6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477264" y="1532385"/>
                <a:ext cx="8424167" cy="4752528"/>
              </a:xfrm>
            </p:spPr>
            <p:txBody>
              <a:bodyPr>
                <a:normAutofit fontScale="92500"/>
              </a:bodyPr>
              <a:lstStyle/>
              <a:p>
                <a:pPr eaLnBrk="1" hangingPunct="1">
                  <a:lnSpc>
                    <a:spcPct val="130000"/>
                  </a:lnSpc>
                </a:pPr>
                <a:r>
                  <a:rPr lang="zh-CN" altLang="en-US" dirty="0"/>
                  <a:t>设字母表</a:t>
                </a:r>
                <a14:m>
                  <m:oMath xmlns:m="http://schemas.openxmlformats.org/officeDocument/2006/math">
                    <m:r>
                      <a:rPr lang="en-US" altLang="zh-CN" i="1" dirty="0" smtClean="0">
                        <a:latin typeface="Cambria Math"/>
                      </a:rPr>
                      <m:t>𝐴</m:t>
                    </m:r>
                    <m:r>
                      <a:rPr lang="en-US" altLang="zh-CN" i="1" dirty="0" smtClean="0">
                        <a:latin typeface="Cambria Math"/>
                      </a:rPr>
                      <m:t>=</m:t>
                    </m:r>
                    <m:d>
                      <m:dPr>
                        <m:begChr m:val="{"/>
                        <m:endChr m:val="}"/>
                        <m:ctrlPr>
                          <a:rPr lang="en-US" altLang="zh-CN" i="1" dirty="0" smtClean="0">
                            <a:latin typeface="Cambria Math" panose="02040503050406030204" pitchFamily="18" charset="0"/>
                          </a:rPr>
                        </m:ctrlPr>
                      </m:dPr>
                      <m:e>
                        <m:r>
                          <a:rPr lang="en-US" altLang="zh-CN" i="1" dirty="0" smtClean="0">
                            <a:latin typeface="Cambria Math"/>
                          </a:rPr>
                          <m:t>0,1</m:t>
                        </m:r>
                      </m:e>
                    </m:d>
                  </m:oMath>
                </a14:m>
                <a:r>
                  <a:rPr lang="zh-CN" altLang="en-US" dirty="0">
                    <a:latin typeface="Times New Roman" pitchFamily="18" charset="0"/>
                  </a:rPr>
                  <a:t>，</a:t>
                </a:r>
                <a14:m>
                  <m:oMath xmlns:m="http://schemas.openxmlformats.org/officeDocument/2006/math">
                    <m:sSup>
                      <m:sSupPr>
                        <m:ctrlPr>
                          <a:rPr i="1">
                            <a:latin typeface="Cambria Math" panose="02040503050406030204" pitchFamily="18" charset="0"/>
                          </a:rPr>
                        </m:ctrlPr>
                      </m:sSupPr>
                      <m:e>
                        <m:r>
                          <a:rPr lang="en-US" altLang="zh-CN" i="1" dirty="0" smtClean="0">
                            <a:latin typeface="Cambria Math"/>
                          </a:rPr>
                          <m:t>𝐴</m:t>
                        </m:r>
                      </m:e>
                      <m:sup>
                        <m:r>
                          <a:rPr lang="en-US" altLang="zh-CN" i="1" dirty="0" smtClean="0">
                            <a:latin typeface="Cambria Math"/>
                          </a:rPr>
                          <m:t>∗</m:t>
                        </m:r>
                      </m:sup>
                    </m:sSup>
                  </m:oMath>
                </a14:m>
                <a:r>
                  <a:rPr lang="zh-CN" altLang="en-US" dirty="0">
                    <a:latin typeface="Times New Roman" pitchFamily="18" charset="0"/>
                  </a:rPr>
                  <a:t>是</a:t>
                </a:r>
                <a14:m>
                  <m:oMath xmlns:m="http://schemas.openxmlformats.org/officeDocument/2006/math">
                    <m:r>
                      <a:rPr lang="en-US" altLang="zh-CN" i="1" dirty="0" smtClean="0">
                        <a:latin typeface="Cambria Math"/>
                      </a:rPr>
                      <m:t>𝐴</m:t>
                    </m:r>
                  </m:oMath>
                </a14:m>
                <a:r>
                  <a:rPr lang="zh-CN" altLang="en-US" dirty="0">
                    <a:latin typeface="Times New Roman" pitchFamily="18" charset="0"/>
                  </a:rPr>
                  <a:t>上的长度为</a:t>
                </a:r>
                <a14:m>
                  <m:oMath xmlns:m="http://schemas.openxmlformats.org/officeDocument/2006/math">
                    <m:r>
                      <a:rPr lang="en-US" altLang="zh-CN" i="1" dirty="0" smtClean="0">
                        <a:latin typeface="Cambria Math"/>
                      </a:rPr>
                      <m:t>𝑛</m:t>
                    </m:r>
                  </m:oMath>
                </a14:m>
                <a:r>
                  <a:rPr lang="zh-CN" altLang="en-US" dirty="0">
                    <a:latin typeface="Times New Roman" pitchFamily="18" charset="0"/>
                  </a:rPr>
                  <a:t>的字符串的集合</a:t>
                </a:r>
              </a:p>
              <a:p>
                <a:pPr eaLnBrk="1" hangingPunct="1">
                  <a:lnSpc>
                    <a:spcPct val="130000"/>
                  </a:lnSpc>
                </a:pPr>
                <a:r>
                  <a:rPr lang="zh-CN" altLang="en-US" dirty="0">
                    <a:latin typeface="Times New Roman" pitchFamily="18" charset="0"/>
                  </a:rPr>
                  <a:t>定义</a:t>
                </a:r>
                <a14:m>
                  <m:oMath xmlns:m="http://schemas.openxmlformats.org/officeDocument/2006/math">
                    <m:sSup>
                      <m:sSupPr>
                        <m:ctrlPr>
                          <a:rPr i="1">
                            <a:latin typeface="Cambria Math" panose="02040503050406030204" pitchFamily="18" charset="0"/>
                          </a:rPr>
                        </m:ctrlPr>
                      </m:sSupPr>
                      <m:e>
                        <m:r>
                          <a:rPr lang="en-US" altLang="zh-CN" i="1" dirty="0" smtClean="0">
                            <a:latin typeface="Cambria Math"/>
                          </a:rPr>
                          <m:t>𝐴</m:t>
                        </m:r>
                      </m:e>
                      <m:sup>
                        <m:r>
                          <a:rPr lang="en-US" altLang="zh-CN" i="1" dirty="0" smtClean="0">
                            <a:latin typeface="Cambria Math"/>
                          </a:rPr>
                          <m:t>∗</m:t>
                        </m:r>
                      </m:sup>
                    </m:sSup>
                  </m:oMath>
                </a14:m>
                <a:r>
                  <a:rPr lang="zh-CN" altLang="en-US" dirty="0">
                    <a:latin typeface="Times New Roman" pitchFamily="18" charset="0"/>
                  </a:rPr>
                  <a:t>上的运算</a:t>
                </a:r>
                <a14:m>
                  <m:oMath xmlns:m="http://schemas.openxmlformats.org/officeDocument/2006/math">
                    <m:r>
                      <a:rPr lang="en-US" altLang="zh-CN" b="0" i="1" smtClean="0">
                        <a:latin typeface="Cambria Math"/>
                      </a:rPr>
                      <m:t>⊕</m:t>
                    </m:r>
                  </m:oMath>
                </a14:m>
                <a:r>
                  <a:rPr lang="zh-CN" altLang="en-US" dirty="0">
                    <a:latin typeface="Times New Roman" pitchFamily="18" charset="0"/>
                  </a:rPr>
                  <a:t>如下：</a:t>
                </a:r>
              </a:p>
              <a:p>
                <a:pPr>
                  <a:lnSpc>
                    <a:spcPct val="130000"/>
                  </a:lnSpc>
                  <a:buNone/>
                </a:pPr>
                <a:r>
                  <a:rPr lang="zh-CN" altLang="en-US" dirty="0"/>
                  <a:t>	</a:t>
                </a:r>
                <a14:m>
                  <m:oMath xmlns:m="http://schemas.openxmlformats.org/officeDocument/2006/math">
                    <m:r>
                      <a:rPr lang="en-US" altLang="zh-CN" b="0" i="1" dirty="0" smtClean="0">
                        <a:latin typeface="Cambria Math"/>
                      </a:rPr>
                      <m:t>∀</m:t>
                    </m:r>
                    <m:r>
                      <a:rPr lang="en-US" altLang="zh-CN" i="1" dirty="0" smtClean="0">
                        <a:latin typeface="Cambria Math"/>
                      </a:rPr>
                      <m:t>𝑥</m:t>
                    </m:r>
                    <m:r>
                      <a:rPr lang="en-US" altLang="zh-CN" i="1" dirty="0" smtClean="0">
                        <a:latin typeface="Cambria Math"/>
                      </a:rPr>
                      <m:t>,</m:t>
                    </m:r>
                    <m:r>
                      <a:rPr lang="en-US" altLang="zh-CN" i="1" dirty="0" smtClean="0">
                        <a:latin typeface="Cambria Math"/>
                      </a:rPr>
                      <m:t>𝑦</m:t>
                    </m:r>
                    <m:r>
                      <a:rPr lang="en-US" altLang="zh-CN" b="0" i="1" dirty="0" smtClean="0">
                        <a:latin typeface="Cambria Math"/>
                      </a:rPr>
                      <m:t>∈</m:t>
                    </m:r>
                    <m:sSup>
                      <m:sSupPr>
                        <m:ctrlPr>
                          <a:rPr lang="en-US" altLang="zh-CN" b="0" i="1" dirty="0" smtClean="0">
                            <a:latin typeface="Cambria Math" panose="02040503050406030204" pitchFamily="18" charset="0"/>
                          </a:rPr>
                        </m:ctrlPr>
                      </m:sSupPr>
                      <m:e>
                        <m:r>
                          <a:rPr lang="en-US" altLang="zh-CN" i="1" dirty="0">
                            <a:latin typeface="Cambria Math"/>
                          </a:rPr>
                          <m:t>𝐴</m:t>
                        </m:r>
                      </m:e>
                      <m:sup>
                        <m:r>
                          <a:rPr lang="en-US" altLang="zh-CN" i="1" dirty="0">
                            <a:latin typeface="Cambria Math"/>
                          </a:rPr>
                          <m:t>∗</m:t>
                        </m:r>
                      </m:sup>
                    </m:sSup>
                  </m:oMath>
                </a14:m>
                <a:r>
                  <a:rPr lang="zh-CN" altLang="en-US" dirty="0">
                    <a:latin typeface="Times New Roman" pitchFamily="18" charset="0"/>
                    <a:sym typeface="Symbol" pitchFamily="18" charset="2"/>
                  </a:rPr>
                  <a:t>，</a:t>
                </a:r>
                <a14:m>
                  <m:oMath xmlns:m="http://schemas.openxmlformats.org/officeDocument/2006/math">
                    <m:r>
                      <a:rPr lang="en-US" altLang="zh-CN" b="0" i="1" dirty="0" smtClean="0">
                        <a:latin typeface="Cambria Math"/>
                        <a:sym typeface="Symbol" pitchFamily="18" charset="2"/>
                      </a:rPr>
                      <m:t>𝑥</m:t>
                    </m:r>
                    <m:r>
                      <a:rPr lang="en-US" altLang="zh-CN" b="0" i="1" dirty="0" smtClean="0">
                        <a:latin typeface="Cambria Math"/>
                        <a:sym typeface="Symbol" pitchFamily="18" charset="2"/>
                      </a:rPr>
                      <m:t>⊕</m:t>
                    </m:r>
                    <m:r>
                      <a:rPr lang="en-US" altLang="zh-CN" b="0" i="1" dirty="0" smtClean="0">
                        <a:latin typeface="Cambria Math"/>
                        <a:sym typeface="Symbol" pitchFamily="18" charset="2"/>
                      </a:rPr>
                      <m:t>𝑦</m:t>
                    </m:r>
                  </m:oMath>
                </a14:m>
                <a:r>
                  <a:rPr lang="zh-CN" altLang="en-US" dirty="0">
                    <a:latin typeface="宋体" pitchFamily="2" charset="-122"/>
                  </a:rPr>
                  <a:t>是长度为</a:t>
                </a:r>
                <a14:m>
                  <m:oMath xmlns:m="http://schemas.openxmlformats.org/officeDocument/2006/math">
                    <m:r>
                      <a:rPr lang="en-US" altLang="zh-CN" i="1" dirty="0" smtClean="0">
                        <a:latin typeface="Cambria Math"/>
                      </a:rPr>
                      <m:t>𝑛</m:t>
                    </m:r>
                  </m:oMath>
                </a14:m>
                <a:r>
                  <a:rPr lang="zh-CN" altLang="en-US" dirty="0">
                    <a:latin typeface="宋体" pitchFamily="2" charset="-122"/>
                  </a:rPr>
                  <a:t>的二进数字串，第</a:t>
                </a:r>
                <a14:m>
                  <m:oMath xmlns:m="http://schemas.openxmlformats.org/officeDocument/2006/math">
                    <m:r>
                      <a:rPr lang="en-US" altLang="zh-CN" i="1" dirty="0" smtClean="0">
                        <a:latin typeface="Cambria Math"/>
                      </a:rPr>
                      <m:t>𝑖</m:t>
                    </m:r>
                  </m:oMath>
                </a14:m>
                <a:r>
                  <a:rPr lang="zh-CN" altLang="en-US" dirty="0">
                    <a:latin typeface="宋体" pitchFamily="2" charset="-122"/>
                  </a:rPr>
                  <a:t>位</a:t>
                </a:r>
                <a14:m>
                  <m:oMath xmlns:m="http://schemas.openxmlformats.org/officeDocument/2006/math">
                    <m:d>
                      <m:dPr>
                        <m:ctrlPr>
                          <a:rPr i="1">
                            <a:latin typeface="Cambria Math" panose="02040503050406030204" pitchFamily="18" charset="0"/>
                          </a:rPr>
                        </m:ctrlPr>
                      </m:dPr>
                      <m:e>
                        <m:r>
                          <a:rPr lang="en-US" altLang="zh-CN" i="1" dirty="0" smtClean="0">
                            <a:latin typeface="Cambria Math"/>
                          </a:rPr>
                          <m:t>𝑖</m:t>
                        </m:r>
                        <m:r>
                          <a:rPr lang="en-US" altLang="zh-CN" i="1" dirty="0" smtClean="0">
                            <a:latin typeface="Cambria Math"/>
                          </a:rPr>
                          <m:t>=0,1,⋯,</m:t>
                        </m:r>
                        <m:r>
                          <a:rPr lang="en-US" altLang="zh-CN" i="1" dirty="0" smtClean="0">
                            <a:latin typeface="Cambria Math"/>
                          </a:rPr>
                          <m:t>𝑛</m:t>
                        </m:r>
                        <m:r>
                          <a:rPr lang="en-US" altLang="zh-CN" i="1" dirty="0" smtClean="0">
                            <a:latin typeface="Cambria Math"/>
                          </a:rPr>
                          <m:t>−1</m:t>
                        </m:r>
                      </m:e>
                    </m:d>
                  </m:oMath>
                </a14:m>
                <a:r>
                  <a:rPr lang="zh-CN" altLang="en-US" dirty="0">
                    <a:latin typeface="宋体" pitchFamily="2" charset="-122"/>
                  </a:rPr>
                  <a:t>为</a:t>
                </a:r>
                <a14:m>
                  <m:oMath xmlns:m="http://schemas.openxmlformats.org/officeDocument/2006/math">
                    <m:r>
                      <a:rPr lang="en-US" altLang="zh-CN" i="1" dirty="0" smtClean="0">
                        <a:latin typeface="Cambria Math"/>
                      </a:rPr>
                      <m:t>1</m:t>
                    </m:r>
                  </m:oMath>
                </a14:m>
                <a:r>
                  <a:rPr lang="zh-CN" altLang="en-US" dirty="0">
                    <a:latin typeface="宋体" pitchFamily="2" charset="-122"/>
                  </a:rPr>
                  <a:t>当且仅当</a:t>
                </a:r>
                <a14:m>
                  <m:oMath xmlns:m="http://schemas.openxmlformats.org/officeDocument/2006/math">
                    <m:r>
                      <a:rPr lang="en-US" altLang="zh-CN" b="0" i="1" dirty="0" smtClean="0">
                        <a:latin typeface="Cambria Math"/>
                      </a:rPr>
                      <m:t>𝑥</m:t>
                    </m:r>
                    <m:r>
                      <a:rPr lang="en-US" altLang="zh-CN" b="0" i="1" dirty="0" smtClean="0">
                        <a:latin typeface="Cambria Math"/>
                      </a:rPr>
                      <m:t>, </m:t>
                    </m:r>
                    <m:r>
                      <a:rPr lang="en-US" altLang="zh-CN" b="0" i="1" dirty="0" smtClean="0">
                        <a:latin typeface="Cambria Math"/>
                      </a:rPr>
                      <m:t>𝑦</m:t>
                    </m:r>
                  </m:oMath>
                </a14:m>
                <a:r>
                  <a:rPr lang="zh-CN" altLang="en-US" dirty="0">
                    <a:latin typeface="宋体" pitchFamily="2" charset="-122"/>
                  </a:rPr>
                  <a:t>的相应位互异</a:t>
                </a:r>
              </a:p>
              <a:p>
                <a:pPr eaLnBrk="1" hangingPunct="1">
                  <a:lnSpc>
                    <a:spcPct val="130000"/>
                  </a:lnSpc>
                </a:pPr>
                <a14:m>
                  <m:oMath xmlns:m="http://schemas.openxmlformats.org/officeDocument/2006/math">
                    <m:d>
                      <m:dPr>
                        <m:begChr m:val="⟨"/>
                        <m:endChr m:val="⟩"/>
                        <m:ctrlPr>
                          <a:rPr i="1">
                            <a:latin typeface="Cambria Math" panose="02040503050406030204" pitchFamily="18" charset="0"/>
                          </a:rPr>
                        </m:ctrlPr>
                      </m:dPr>
                      <m:e>
                        <m:sSup>
                          <m:sSupPr>
                            <m:ctrlPr>
                              <a:rPr i="1">
                                <a:latin typeface="Cambria Math" panose="02040503050406030204" pitchFamily="18" charset="0"/>
                              </a:rPr>
                            </m:ctrlPr>
                          </m:sSupPr>
                          <m:e>
                            <m:r>
                              <a:rPr lang="en-US" altLang="zh-CN" i="1">
                                <a:latin typeface="Cambria Math"/>
                                <a:ea typeface="Arial Unicode MS" pitchFamily="34" charset="-122"/>
                                <a:cs typeface="Arial Unicode MS" pitchFamily="34" charset="-122"/>
                              </a:rPr>
                              <m:t>𝐴</m:t>
                            </m:r>
                          </m:e>
                          <m:sup>
                            <m:r>
                              <a:rPr lang="en-US" altLang="zh-CN" i="1">
                                <a:latin typeface="Cambria Math"/>
                                <a:ea typeface="Arial Unicode MS" pitchFamily="34" charset="-122"/>
                                <a:cs typeface="Arial Unicode MS" pitchFamily="34" charset="-122"/>
                              </a:rPr>
                              <m:t>∗</m:t>
                            </m:r>
                          </m:sup>
                        </m:sSup>
                        <m:r>
                          <a:rPr lang="en-US" altLang="zh-CN" i="1">
                            <a:latin typeface="Cambria Math"/>
                            <a:ea typeface="Arial Unicode MS" pitchFamily="34" charset="-122"/>
                            <a:cs typeface="Arial Unicode MS" pitchFamily="34" charset="-122"/>
                          </a:rPr>
                          <m:t>, ⊕</m:t>
                        </m:r>
                      </m:e>
                    </m:d>
                  </m:oMath>
                </a14:m>
                <a:r>
                  <a:rPr lang="zh-CN" altLang="en-US" dirty="0">
                    <a:latin typeface="Times New Roman" pitchFamily="18" charset="0"/>
                  </a:rPr>
                  <a:t>是代数系统</a:t>
                </a:r>
              </a:p>
              <a:p>
                <a:pPr eaLnBrk="1" hangingPunct="1">
                  <a:lnSpc>
                    <a:spcPct val="130000"/>
                  </a:lnSpc>
                </a:pPr>
                <a:r>
                  <a:rPr lang="zh-CN" altLang="en-US" dirty="0">
                    <a:latin typeface="Times New Roman" pitchFamily="18" charset="0"/>
                  </a:rPr>
                  <a:t>该系统满足：结合律、交换律、有单位元、每个元素均有逆元</a:t>
                </a:r>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477264" y="1532385"/>
                <a:ext cx="8424167" cy="4752528"/>
              </a:xfrm>
              <a:blipFill>
                <a:blip r:embed="rId3"/>
                <a:stretch>
                  <a:fillRect l="-289" r="-1230" b="-2051"/>
                </a:stretch>
              </a:blipFill>
            </p:spPr>
            <p:txBody>
              <a:bodyPr/>
              <a:lstStyle/>
              <a:p>
                <a:r>
                  <a:rPr lang="zh-CN" altLang="en-US">
                    <a:noFill/>
                  </a:rPr>
                  <a:t> </a:t>
                </a:r>
              </a:p>
            </p:txBody>
          </p:sp>
        </mc:Fallback>
      </mc:AlternateContent>
      <p:sp>
        <p:nvSpPr>
          <p:cNvPr id="7"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23</a:t>
            </a:fld>
            <a:endParaRPr lang="en-US" altLang="zh-CN"/>
          </a:p>
        </p:txBody>
      </p:sp>
      <p:sp>
        <p:nvSpPr>
          <p:cNvPr id="2" name="标题 1"/>
          <p:cNvSpPr>
            <a:spLocks noGrp="1"/>
          </p:cNvSpPr>
          <p:nvPr>
            <p:ph type="title"/>
          </p:nvPr>
        </p:nvSpPr>
        <p:spPr/>
        <p:txBody>
          <a:bodyPr/>
          <a:lstStyle/>
          <a:p>
            <a:r>
              <a:rPr lang="zh-CN" altLang="en-US" dirty="0"/>
              <a:t>例：与编码有关的代数系统</a:t>
            </a:r>
          </a:p>
        </p:txBody>
      </p:sp>
    </p:spTree>
    <p:extLst>
      <p:ext uri="{BB962C8B-B14F-4D97-AF65-F5344CB8AC3E}">
        <p14:creationId xmlns:p14="http://schemas.microsoft.com/office/powerpoint/2010/main" val="14692221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normAutofit/>
          </a:bodyPr>
          <a:lstStyle/>
          <a:p>
            <a:pPr algn="l" eaLnBrk="1" hangingPunct="1"/>
            <a:r>
              <a:rPr lang="en-US" altLang="zh-CN" dirty="0"/>
              <a:t>“</a:t>
            </a:r>
            <a:r>
              <a:rPr lang="zh-CN" altLang="en-US" dirty="0"/>
              <a:t>相似”的系统</a:t>
            </a:r>
          </a:p>
        </p:txBody>
      </p:sp>
      <mc:AlternateContent xmlns:mc="http://schemas.openxmlformats.org/markup-compatibility/2006" xmlns:a14="http://schemas.microsoft.com/office/drawing/2010/main">
        <mc:Choice Requires="a14">
          <p:sp>
            <p:nvSpPr>
              <p:cNvPr id="5124" name="Rectangle 3"/>
              <p:cNvSpPr>
                <a:spLocks noGrp="1" noChangeArrowheads="1"/>
              </p:cNvSpPr>
              <p:nvPr>
                <p:ph type="body" idx="1"/>
              </p:nvPr>
            </p:nvSpPr>
            <p:spPr>
              <a:xfrm>
                <a:off x="395536" y="1537618"/>
                <a:ext cx="8507413" cy="4411662"/>
              </a:xfrm>
            </p:spPr>
            <p:txBody>
              <a:bodyPr>
                <a:normAutofit lnSpcReduction="10000"/>
              </a:bodyPr>
              <a:lstStyle/>
              <a:p>
                <a:pPr eaLnBrk="1" hangingPunct="1">
                  <a:lnSpc>
                    <a:spcPct val="140000"/>
                  </a:lnSpc>
                </a:pPr>
                <a:r>
                  <a:rPr lang="zh-CN" altLang="en-US" sz="2800" dirty="0"/>
                  <a:t>比较</a:t>
                </a:r>
                <a14:m>
                  <m:oMath xmlns:m="http://schemas.openxmlformats.org/officeDocument/2006/math">
                    <m:d>
                      <m:dPr>
                        <m:begChr m:val="⟨"/>
                        <m:endChr m:val="⟩"/>
                        <m:ctrlPr>
                          <a:rPr i="1">
                            <a:latin typeface="Cambria Math" panose="02040503050406030204" pitchFamily="18" charset="0"/>
                          </a:rPr>
                        </m:ctrlPr>
                      </m:dPr>
                      <m:e>
                        <m:d>
                          <m:dPr>
                            <m:begChr m:val="{"/>
                            <m:endChr m:val="}"/>
                            <m:ctrlPr>
                              <a:rPr i="1">
                                <a:latin typeface="Cambria Math" panose="02040503050406030204" pitchFamily="18" charset="0"/>
                              </a:rPr>
                            </m:ctrlPr>
                          </m:dPr>
                          <m:e>
                            <m:r>
                              <a:rPr lang="en-US" altLang="zh-CN" sz="2800" b="0" i="1" smtClean="0">
                                <a:latin typeface="Cambria Math"/>
                              </a:rPr>
                              <m:t>𝐹</m:t>
                            </m:r>
                            <m:r>
                              <a:rPr lang="en-US" altLang="zh-CN" sz="2800" b="0" i="1" smtClean="0">
                                <a:latin typeface="Cambria Math"/>
                              </a:rPr>
                              <m:t>,</m:t>
                            </m:r>
                            <m:r>
                              <a:rPr lang="en-US" altLang="zh-CN" sz="2800" b="0" i="1" smtClean="0">
                                <a:latin typeface="Cambria Math"/>
                              </a:rPr>
                              <m:t>𝑇</m:t>
                            </m:r>
                          </m:e>
                        </m:d>
                        <m:r>
                          <a:rPr lang="en-US" altLang="zh-CN" sz="2800" b="0" i="1" smtClean="0">
                            <a:latin typeface="Cambria Math"/>
                          </a:rPr>
                          <m:t>,∨</m:t>
                        </m:r>
                      </m:e>
                    </m:d>
                    <m:r>
                      <a:rPr lang="zh-CN" altLang="en-US" i="1">
                        <a:latin typeface="Cambria Math" panose="02040503050406030204" pitchFamily="18" charset="0"/>
                      </a:rPr>
                      <m:t>（</m:t>
                    </m:r>
                  </m:oMath>
                </a14:m>
                <a:r>
                  <a:rPr lang="zh-CN" altLang="en-US" sz="2800" dirty="0"/>
                  <a:t>逻辑或</a:t>
                </a:r>
                <a:r>
                  <a:rPr lang="zh-CN" altLang="en-US" dirty="0"/>
                  <a:t>）</a:t>
                </a:r>
                <a:r>
                  <a:rPr lang="zh-CN" altLang="en-US" sz="2800" dirty="0"/>
                  <a:t>与</a:t>
                </a:r>
                <a14:m>
                  <m:oMath xmlns:m="http://schemas.openxmlformats.org/officeDocument/2006/math">
                    <m:d>
                      <m:dPr>
                        <m:begChr m:val="⟨"/>
                        <m:endChr m:val="⟩"/>
                        <m:ctrlPr>
                          <a:rPr i="1">
                            <a:latin typeface="Cambria Math" panose="02040503050406030204" pitchFamily="18" charset="0"/>
                          </a:rPr>
                        </m:ctrlPr>
                      </m:dPr>
                      <m:e>
                        <m:d>
                          <m:dPr>
                            <m:begChr m:val="{"/>
                            <m:endChr m:val="}"/>
                            <m:ctrlPr>
                              <a:rPr i="1">
                                <a:latin typeface="Cambria Math" panose="02040503050406030204" pitchFamily="18" charset="0"/>
                              </a:rPr>
                            </m:ctrlPr>
                          </m:dPr>
                          <m:e>
                            <m:r>
                              <a:rPr lang="en-US" altLang="zh-CN" sz="2800" b="0" i="1" smtClean="0">
                                <a:latin typeface="Cambria Math"/>
                              </a:rPr>
                              <m:t>0,1</m:t>
                            </m:r>
                          </m:e>
                        </m:d>
                        <m:r>
                          <a:rPr lang="en-US" altLang="zh-CN" sz="2800" b="0" i="1" smtClean="0">
                            <a:latin typeface="Cambria Math"/>
                          </a:rPr>
                          <m:t>,+</m:t>
                        </m:r>
                      </m:e>
                    </m:d>
                    <m:r>
                      <a:rPr lang="zh-CN" altLang="en-US" i="1">
                        <a:latin typeface="Cambria Math" panose="02040503050406030204" pitchFamily="18" charset="0"/>
                      </a:rPr>
                      <m:t>（</m:t>
                    </m:r>
                  </m:oMath>
                </a14:m>
                <a:r>
                  <a:rPr lang="zh-CN" altLang="en-US" sz="2800" dirty="0"/>
                  <a:t>布尔和</a:t>
                </a:r>
                <a:r>
                  <a:rPr lang="zh-CN" altLang="en-US" dirty="0"/>
                  <a:t>）</a:t>
                </a:r>
                <a:r>
                  <a:rPr lang="zh-CN" altLang="en-US" sz="2800" dirty="0"/>
                  <a:t>两代数系统：</a:t>
                </a:r>
              </a:p>
              <a:p>
                <a:pPr eaLnBrk="1" hangingPunct="1">
                  <a:lnSpc>
                    <a:spcPct val="140000"/>
                  </a:lnSpc>
                </a:pPr>
                <a:endParaRPr lang="zh-CN" altLang="en-US" dirty="0"/>
              </a:p>
              <a:p>
                <a:pPr eaLnBrk="1" hangingPunct="1">
                  <a:lnSpc>
                    <a:spcPct val="140000"/>
                  </a:lnSpc>
                </a:pPr>
                <a:endParaRPr lang="zh-CN" altLang="en-US" dirty="0"/>
              </a:p>
              <a:p>
                <a:pPr lvl="1" eaLnBrk="1" hangingPunct="1">
                  <a:lnSpc>
                    <a:spcPct val="140000"/>
                  </a:lnSpc>
                </a:pPr>
                <a:endParaRPr lang="en-US" altLang="zh-CN" dirty="0"/>
              </a:p>
              <a:p>
                <a:pPr eaLnBrk="1" hangingPunct="1">
                  <a:lnSpc>
                    <a:spcPct val="140000"/>
                  </a:lnSpc>
                </a:pPr>
                <a:r>
                  <a:rPr lang="zh-CN" altLang="en-US" dirty="0"/>
                  <a:t>若</a:t>
                </a:r>
                <a:r>
                  <a:rPr lang="zh-CN" altLang="en-US" sz="2800" dirty="0"/>
                  <a:t>不考虑符号的形式及其含义，则两系统的</a:t>
                </a:r>
                <a:r>
                  <a:rPr lang="zh-CN" altLang="en-US" dirty="0"/>
                  <a:t>“本质”</a:t>
                </a:r>
                <a:r>
                  <a:rPr lang="zh-CN" altLang="en-US" sz="2800" dirty="0"/>
                  <a:t>没有差别</a:t>
                </a:r>
                <a:endParaRPr lang="zh-CN" altLang="en-US" dirty="0"/>
              </a:p>
            </p:txBody>
          </p:sp>
        </mc:Choice>
        <mc:Fallback xmlns="">
          <p:sp>
            <p:nvSpPr>
              <p:cNvPr id="5124" name="Rectangle 3"/>
              <p:cNvSpPr>
                <a:spLocks noGrp="1" noRot="1" noChangeAspect="1" noMove="1" noResize="1" noEditPoints="1" noAdjustHandles="1" noChangeArrowheads="1" noChangeShapeType="1" noTextEdit="1"/>
              </p:cNvSpPr>
              <p:nvPr>
                <p:ph type="body" idx="1"/>
              </p:nvPr>
            </p:nvSpPr>
            <p:spPr>
              <a:xfrm>
                <a:off x="395536" y="1537618"/>
                <a:ext cx="8507413" cy="4411662"/>
              </a:xfrm>
              <a:blipFill>
                <a:blip r:embed="rId4"/>
                <a:stretch>
                  <a:fillRect l="-430" r="-4373" b="-1657"/>
                </a:stretch>
              </a:blipFill>
            </p:spPr>
            <p:txBody>
              <a:bodyPr/>
              <a:lstStyle/>
              <a:p>
                <a:r>
                  <a:rPr lang="zh-CN" altLang="en-US">
                    <a:noFill/>
                  </a:rPr>
                  <a:t> </a:t>
                </a:r>
              </a:p>
            </p:txBody>
          </p:sp>
        </mc:Fallback>
      </mc:AlternateContent>
      <p:graphicFrame>
        <p:nvGraphicFramePr>
          <p:cNvPr id="5122" name="Object 4"/>
          <p:cNvGraphicFramePr>
            <a:graphicFrameLocks noChangeAspect="1"/>
          </p:cNvGraphicFramePr>
          <p:nvPr>
            <p:extLst/>
          </p:nvPr>
        </p:nvGraphicFramePr>
        <p:xfrm>
          <a:off x="2779563" y="2502520"/>
          <a:ext cx="3376613" cy="2006600"/>
        </p:xfrm>
        <a:graphic>
          <a:graphicData uri="http://schemas.openxmlformats.org/presentationml/2006/ole">
            <mc:AlternateContent xmlns:mc="http://schemas.openxmlformats.org/markup-compatibility/2006">
              <mc:Choice xmlns:v="urn:schemas-microsoft-com:vml" Requires="v">
                <p:oleObj spid="_x0000_s5178" name="Document" r:id="rId5" imgW="2541588" imgH="1516626" progId="Word.Document.8">
                  <p:embed/>
                </p:oleObj>
              </mc:Choice>
              <mc:Fallback>
                <p:oleObj name="Document" r:id="rId5" imgW="2541588" imgH="1516626"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9563" y="2502520"/>
                        <a:ext cx="3376613" cy="200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灯片编号占位符 4"/>
          <p:cNvSpPr>
            <a:spLocks noGrp="1"/>
          </p:cNvSpPr>
          <p:nvPr>
            <p:ph type="sldNum" sz="quarter" idx="12"/>
          </p:nvPr>
        </p:nvSpPr>
        <p:spPr>
          <a:xfrm>
            <a:off x="7524750" y="6284913"/>
            <a:ext cx="933450" cy="457200"/>
          </a:xfrm>
        </p:spPr>
        <p:txBody>
          <a:bodyPr/>
          <a:lstStyle/>
          <a:p>
            <a:r>
              <a:rPr lang="en-US" altLang="zh-CN" dirty="0"/>
              <a:t>25</a:t>
            </a:r>
          </a:p>
        </p:txBody>
      </p:sp>
    </p:spTree>
    <p:extLst>
      <p:ext uri="{BB962C8B-B14F-4D97-AF65-F5344CB8AC3E}">
        <p14:creationId xmlns:p14="http://schemas.microsoft.com/office/powerpoint/2010/main" val="9193342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a:bodyPr>
          <a:lstStyle/>
          <a:p>
            <a:pPr algn="l" eaLnBrk="1" hangingPunct="1"/>
            <a:r>
              <a:rPr lang="zh-CN" altLang="en-US" dirty="0"/>
              <a:t>同构与同构映射</a:t>
            </a:r>
          </a:p>
        </p:txBody>
      </p:sp>
      <mc:AlternateContent xmlns:mc="http://schemas.openxmlformats.org/markup-compatibility/2006" xmlns:a14="http://schemas.microsoft.com/office/drawing/2010/main">
        <mc:Choice Requires="a14">
          <p:sp>
            <p:nvSpPr>
              <p:cNvPr id="29699" name="Rectangle 3"/>
              <p:cNvSpPr>
                <a:spLocks noGrp="1" noChangeArrowheads="1"/>
              </p:cNvSpPr>
              <p:nvPr>
                <p:ph type="body" idx="1"/>
              </p:nvPr>
            </p:nvSpPr>
            <p:spPr>
              <a:xfrm>
                <a:off x="330073" y="1303784"/>
                <a:ext cx="8435975" cy="4896544"/>
              </a:xfrm>
            </p:spPr>
            <p:txBody>
              <a:bodyPr>
                <a:normAutofit lnSpcReduction="10000"/>
              </a:bodyPr>
              <a:lstStyle/>
              <a:p>
                <a:pPr>
                  <a:lnSpc>
                    <a:spcPct val="200000"/>
                  </a:lnSpc>
                  <a:spcBef>
                    <a:spcPct val="30000"/>
                  </a:spcBef>
                </a:pPr>
                <a:r>
                  <a:rPr lang="zh-CN" altLang="en-US" sz="3200" dirty="0">
                    <a:latin typeface="Book Antiqua" pitchFamily="18" charset="0"/>
                  </a:rPr>
                  <a:t>代数系统</a:t>
                </a:r>
                <a14:m>
                  <m:oMath xmlns:m="http://schemas.openxmlformats.org/officeDocument/2006/math">
                    <m:d>
                      <m:dPr>
                        <m:begChr m:val="⟨"/>
                        <m:endChr m:val="⟩"/>
                        <m:ctrlPr>
                          <a:rPr i="1">
                            <a:latin typeface="Cambria Math" panose="02040503050406030204" pitchFamily="18" charset="0"/>
                          </a:rPr>
                        </m:ctrlPr>
                      </m:dPr>
                      <m:e>
                        <m:sSub>
                          <m:sSubPr>
                            <m:ctrlPr>
                              <a:rPr i="1">
                                <a:latin typeface="Cambria Math" panose="02040503050406030204" pitchFamily="18" charset="0"/>
                              </a:rPr>
                            </m:ctrlPr>
                          </m:sSubPr>
                          <m:e>
                            <m:r>
                              <a:rPr lang="en-US" altLang="zh-CN" sz="3200" i="1" dirty="0">
                                <a:latin typeface="Cambria Math"/>
                              </a:rPr>
                              <m:t>𝑆</m:t>
                            </m:r>
                          </m:e>
                          <m:sub>
                            <m:r>
                              <a:rPr lang="en-US" altLang="zh-CN" sz="3200" i="1" dirty="0">
                                <a:latin typeface="Cambria Math"/>
                              </a:rPr>
                              <m:t>1</m:t>
                            </m:r>
                          </m:sub>
                        </m:sSub>
                        <m:r>
                          <a:rPr lang="en-US" altLang="zh-CN" sz="3200" i="1" dirty="0">
                            <a:latin typeface="Cambria Math"/>
                          </a:rPr>
                          <m:t>, ∘</m:t>
                        </m:r>
                      </m:e>
                    </m:d>
                  </m:oMath>
                </a14:m>
                <a:r>
                  <a:rPr lang="zh-CN" altLang="en-US" sz="3200" dirty="0">
                    <a:latin typeface="Book Antiqua" pitchFamily="18" charset="0"/>
                  </a:rPr>
                  <a:t>与</a:t>
                </a:r>
                <a14:m>
                  <m:oMath xmlns:m="http://schemas.openxmlformats.org/officeDocument/2006/math">
                    <m:d>
                      <m:dPr>
                        <m:begChr m:val="⟨"/>
                        <m:endChr m:val="⟩"/>
                        <m:ctrlPr>
                          <a:rPr i="1">
                            <a:latin typeface="Cambria Math" panose="02040503050406030204" pitchFamily="18" charset="0"/>
                          </a:rPr>
                        </m:ctrlPr>
                      </m:dPr>
                      <m:e>
                        <m:sSub>
                          <m:sSubPr>
                            <m:ctrlPr>
                              <a:rPr i="1">
                                <a:latin typeface="Cambria Math" panose="02040503050406030204" pitchFamily="18" charset="0"/>
                              </a:rPr>
                            </m:ctrlPr>
                          </m:sSubPr>
                          <m:e>
                            <m:r>
                              <a:rPr lang="en-US" altLang="zh-CN" sz="3200" i="1" dirty="0">
                                <a:latin typeface="Cambria Math"/>
                              </a:rPr>
                              <m:t>𝑆</m:t>
                            </m:r>
                          </m:e>
                          <m:sub>
                            <m:r>
                              <a:rPr lang="en-US" altLang="zh-CN" sz="3200" b="0" i="1" dirty="0" smtClean="0">
                                <a:latin typeface="Cambria Math"/>
                              </a:rPr>
                              <m:t>2</m:t>
                            </m:r>
                          </m:sub>
                        </m:sSub>
                        <m:r>
                          <a:rPr lang="en-US" altLang="zh-CN" sz="3200" i="1" dirty="0">
                            <a:latin typeface="Cambria Math"/>
                          </a:rPr>
                          <m:t>, </m:t>
                        </m:r>
                        <m:r>
                          <a:rPr lang="en-US" altLang="zh-CN" sz="3200" b="0" i="1" dirty="0" smtClean="0">
                            <a:latin typeface="Cambria Math"/>
                          </a:rPr>
                          <m:t>∗</m:t>
                        </m:r>
                      </m:e>
                    </m:d>
                  </m:oMath>
                </a14:m>
                <a:r>
                  <a:rPr lang="zh-CN" altLang="en-US" sz="3200" dirty="0">
                    <a:solidFill>
                      <a:srgbClr val="FF0000"/>
                    </a:solidFill>
                    <a:latin typeface="Book Antiqua" pitchFamily="18" charset="0"/>
                  </a:rPr>
                  <a:t>同构</a:t>
                </a:r>
                <a:r>
                  <a:rPr lang="zh-CN" altLang="en-US" sz="3200" dirty="0">
                    <a:latin typeface="Book Antiqua" pitchFamily="18" charset="0"/>
                  </a:rPr>
                  <a:t>（</a:t>
                </a:r>
                <a:r>
                  <a:rPr lang="en-US" altLang="zh-CN" sz="3200" dirty="0">
                    <a:latin typeface="Book Antiqua" pitchFamily="18" charset="0"/>
                  </a:rPr>
                  <a:t>isomorphism</a:t>
                </a:r>
                <a:r>
                  <a:rPr lang="zh-CN" altLang="en-US" sz="3200" dirty="0">
                    <a:latin typeface="Book Antiqua" pitchFamily="18" charset="0"/>
                  </a:rPr>
                  <a:t>）</a:t>
                </a:r>
                <a:r>
                  <a:rPr lang="en-US" altLang="zh-CN" sz="3200" dirty="0">
                    <a:latin typeface="Book Antiqua" pitchFamily="18" charset="0"/>
                  </a:rPr>
                  <a:t>(</a:t>
                </a:r>
                <a:r>
                  <a:rPr lang="zh-CN" altLang="en-US" sz="3200" dirty="0">
                    <a:latin typeface="Book Antiqua" pitchFamily="18" charset="0"/>
                  </a:rPr>
                  <a:t>记</a:t>
                </a:r>
                <a14:m>
                  <m:oMath xmlns:m="http://schemas.openxmlformats.org/officeDocument/2006/math">
                    <m:sSub>
                      <m:sSubPr>
                        <m:ctrlPr>
                          <a:rPr i="1">
                            <a:latin typeface="Cambria Math" panose="02040503050406030204" pitchFamily="18" charset="0"/>
                          </a:rPr>
                        </m:ctrlPr>
                      </m:sSubPr>
                      <m:e>
                        <m:r>
                          <a:rPr lang="en-US" altLang="zh-CN" sz="3200" b="1" i="1" dirty="0" smtClean="0">
                            <a:solidFill>
                              <a:srgbClr val="0000CC"/>
                            </a:solidFill>
                            <a:latin typeface="Cambria Math"/>
                          </a:rPr>
                          <m:t>𝑺</m:t>
                        </m:r>
                      </m:e>
                      <m:sub>
                        <m:r>
                          <a:rPr lang="en-US" altLang="zh-CN" sz="3200" b="1" i="1" dirty="0" smtClean="0">
                            <a:solidFill>
                              <a:srgbClr val="0000CC"/>
                            </a:solidFill>
                            <a:latin typeface="Cambria Math"/>
                          </a:rPr>
                          <m:t>𝟏</m:t>
                        </m:r>
                      </m:sub>
                    </m:sSub>
                    <m:r>
                      <a:rPr lang="en-US" altLang="zh-CN" sz="3200" b="1" i="1" dirty="0" smtClean="0">
                        <a:solidFill>
                          <a:srgbClr val="0000CC"/>
                        </a:solidFill>
                        <a:latin typeface="Cambria Math"/>
                        <a:ea typeface="Arial Unicode MS" pitchFamily="34" charset="-122"/>
                        <a:cs typeface="Arial Unicode MS" pitchFamily="34" charset="-122"/>
                      </a:rPr>
                      <m:t>≅</m:t>
                    </m:r>
                    <m:sSub>
                      <m:sSubPr>
                        <m:ctrlPr>
                          <a:rPr lang="en-US" altLang="zh-CN" sz="3200" b="1" i="1" dirty="0" smtClean="0">
                            <a:solidFill>
                              <a:srgbClr val="0000CC"/>
                            </a:solidFill>
                            <a:latin typeface="Cambria Math" panose="02040503050406030204" pitchFamily="18" charset="0"/>
                            <a:ea typeface="Arial Unicode MS" pitchFamily="34" charset="-122"/>
                            <a:cs typeface="Arial Unicode MS" pitchFamily="34" charset="-122"/>
                          </a:rPr>
                        </m:ctrlPr>
                      </m:sSubPr>
                      <m:e>
                        <m:r>
                          <a:rPr lang="en-US" altLang="zh-CN" sz="3200" b="1" i="1" dirty="0" smtClean="0">
                            <a:solidFill>
                              <a:srgbClr val="0000CC"/>
                            </a:solidFill>
                            <a:latin typeface="Cambria Math"/>
                          </a:rPr>
                          <m:t>𝑺</m:t>
                        </m:r>
                      </m:e>
                      <m:sub>
                        <m:r>
                          <a:rPr lang="en-US" altLang="zh-CN" sz="3200" b="1" i="1" dirty="0" smtClean="0">
                            <a:solidFill>
                              <a:srgbClr val="0000CC"/>
                            </a:solidFill>
                            <a:latin typeface="Cambria Math"/>
                          </a:rPr>
                          <m:t>𝟐</m:t>
                        </m:r>
                      </m:sub>
                    </m:sSub>
                  </m:oMath>
                </a14:m>
                <a:r>
                  <a:rPr lang="en-US" altLang="zh-CN" sz="3200" dirty="0">
                    <a:solidFill>
                      <a:schemeClr val="tx2"/>
                    </a:solidFill>
                    <a:latin typeface="Book Antiqua" pitchFamily="18" charset="0"/>
                  </a:rPr>
                  <a:t>)</a:t>
                </a:r>
                <a:r>
                  <a:rPr lang="en-US" altLang="zh-CN" sz="3200" dirty="0">
                    <a:latin typeface="Book Antiqua" pitchFamily="18" charset="0"/>
                  </a:rPr>
                  <a:t> </a:t>
                </a:r>
                <a:r>
                  <a:rPr lang="zh-CN" altLang="en-US" sz="3200" dirty="0">
                    <a:latin typeface="Book Antiqua" pitchFamily="18" charset="0"/>
                  </a:rPr>
                  <a:t>当且仅当存在</a:t>
                </a:r>
                <a:r>
                  <a:rPr lang="zh-CN" altLang="en-US" sz="3200" dirty="0">
                    <a:solidFill>
                      <a:srgbClr val="FF0000"/>
                    </a:solidFill>
                    <a:latin typeface="Book Antiqua" pitchFamily="18" charset="0"/>
                  </a:rPr>
                  <a:t>双射函数</a:t>
                </a:r>
                <a14:m>
                  <m:oMath xmlns:m="http://schemas.openxmlformats.org/officeDocument/2006/math">
                    <m:r>
                      <a:rPr lang="en-US" altLang="zh-CN" sz="3200" i="1" dirty="0" smtClean="0">
                        <a:latin typeface="Cambria Math"/>
                      </a:rPr>
                      <m:t>𝑓</m:t>
                    </m:r>
                    <m:r>
                      <a:rPr lang="en-US" altLang="zh-CN" sz="3200" i="1" dirty="0" smtClean="0">
                        <a:latin typeface="Cambria Math"/>
                      </a:rPr>
                      <m:t>:</m:t>
                    </m:r>
                    <m:r>
                      <a:rPr lang="en-US" altLang="zh-CN" sz="3200" i="1" dirty="0" smtClean="0">
                        <a:latin typeface="Cambria Math"/>
                      </a:rPr>
                      <m:t>𝑆</m:t>
                    </m:r>
                    <m:r>
                      <a:rPr lang="en-US" altLang="zh-CN" sz="3200" i="1" baseline="-25000" dirty="0" smtClean="0">
                        <a:latin typeface="Cambria Math"/>
                      </a:rPr>
                      <m:t>1</m:t>
                    </m:r>
                    <m:r>
                      <a:rPr lang="en-US" altLang="zh-CN" sz="3200" b="0" i="1">
                        <a:latin typeface="Cambria Math"/>
                      </a:rPr>
                      <m:t>→</m:t>
                    </m:r>
                    <m:r>
                      <a:rPr lang="en-US" altLang="zh-CN" sz="3200" i="1" dirty="0" smtClean="0">
                        <a:latin typeface="Cambria Math"/>
                      </a:rPr>
                      <m:t>𝑆</m:t>
                    </m:r>
                    <m:r>
                      <a:rPr lang="en-US" altLang="zh-CN" sz="3200" i="1" baseline="-25000" dirty="0" smtClean="0">
                        <a:latin typeface="Cambria Math"/>
                      </a:rPr>
                      <m:t>2</m:t>
                    </m:r>
                  </m:oMath>
                </a14:m>
                <a:r>
                  <a:rPr lang="zh-CN" altLang="en-US" sz="3200" dirty="0">
                    <a:latin typeface="Book Antiqua" pitchFamily="18" charset="0"/>
                  </a:rPr>
                  <a:t>，满足：</a:t>
                </a:r>
                <a14:m>
                  <m:oMath xmlns:m="http://schemas.openxmlformats.org/officeDocument/2006/math">
                    <m:r>
                      <a:rPr lang="en-US" altLang="zh-CN" sz="2800" b="1" i="1" dirty="0" smtClean="0">
                        <a:solidFill>
                          <a:srgbClr val="0000CC"/>
                        </a:solidFill>
                        <a:latin typeface="Cambria Math"/>
                      </a:rPr>
                      <m:t>∀</m:t>
                    </m:r>
                    <m:r>
                      <a:rPr lang="en-US" altLang="zh-CN" sz="2800" b="1" i="1" dirty="0" smtClean="0">
                        <a:solidFill>
                          <a:srgbClr val="0000CC"/>
                        </a:solidFill>
                        <a:latin typeface="Cambria Math"/>
                      </a:rPr>
                      <m:t>𝒙</m:t>
                    </m:r>
                    <m:r>
                      <a:rPr lang="en-US" altLang="zh-CN" sz="2800" b="1" i="1" dirty="0" smtClean="0">
                        <a:solidFill>
                          <a:srgbClr val="0000CC"/>
                        </a:solidFill>
                        <a:latin typeface="Cambria Math"/>
                      </a:rPr>
                      <m:t>,</m:t>
                    </m:r>
                    <m:r>
                      <a:rPr lang="en-US" altLang="zh-CN" sz="2800" b="1" i="1" dirty="0" smtClean="0">
                        <a:solidFill>
                          <a:srgbClr val="0000CC"/>
                        </a:solidFill>
                        <a:latin typeface="Cambria Math"/>
                      </a:rPr>
                      <m:t>𝒚</m:t>
                    </m:r>
                    <m:r>
                      <a:rPr lang="en-US" altLang="zh-CN" sz="2800" b="1" i="1" dirty="0" smtClean="0">
                        <a:solidFill>
                          <a:srgbClr val="0000CC"/>
                        </a:solidFill>
                        <a:latin typeface="Cambria Math"/>
                      </a:rPr>
                      <m:t>∈</m:t>
                    </m:r>
                    <m:sSub>
                      <m:sSubPr>
                        <m:ctrlPr>
                          <a:rPr lang="en-US" altLang="zh-CN" sz="2800" b="1" i="1" dirty="0" smtClean="0">
                            <a:solidFill>
                              <a:srgbClr val="0000CC"/>
                            </a:solidFill>
                            <a:latin typeface="Cambria Math" panose="02040503050406030204" pitchFamily="18" charset="0"/>
                          </a:rPr>
                        </m:ctrlPr>
                      </m:sSubPr>
                      <m:e>
                        <m:r>
                          <a:rPr lang="en-US" altLang="zh-CN" sz="2800" b="1" i="1" dirty="0" smtClean="0">
                            <a:solidFill>
                              <a:srgbClr val="0000CC"/>
                            </a:solidFill>
                            <a:latin typeface="Cambria Math"/>
                          </a:rPr>
                          <m:t>𝑺</m:t>
                        </m:r>
                      </m:e>
                      <m:sub>
                        <m:r>
                          <a:rPr lang="en-US" altLang="zh-CN" sz="2800" b="1" i="1" dirty="0" smtClean="0">
                            <a:solidFill>
                              <a:srgbClr val="0000CC"/>
                            </a:solidFill>
                            <a:latin typeface="Cambria Math"/>
                          </a:rPr>
                          <m:t>𝟏</m:t>
                        </m:r>
                      </m:sub>
                    </m:sSub>
                    <m:r>
                      <a:rPr lang="en-US" altLang="zh-CN" sz="2800" b="1" i="1" dirty="0" smtClean="0">
                        <a:solidFill>
                          <a:srgbClr val="0000CC"/>
                        </a:solidFill>
                        <a:latin typeface="Cambria Math"/>
                      </a:rPr>
                      <m:t>, </m:t>
                    </m:r>
                    <m:r>
                      <a:rPr lang="en-US" altLang="zh-CN" sz="2800" b="1" i="1" dirty="0" smtClean="0">
                        <a:solidFill>
                          <a:srgbClr val="0000CC"/>
                        </a:solidFill>
                        <a:latin typeface="Cambria Math"/>
                      </a:rPr>
                      <m:t>𝒇</m:t>
                    </m:r>
                    <m:d>
                      <m:dPr>
                        <m:ctrlPr>
                          <a:rPr lang="en-US" altLang="zh-CN" sz="2800" b="1" i="1" dirty="0" smtClean="0">
                            <a:solidFill>
                              <a:srgbClr val="0000CC"/>
                            </a:solidFill>
                            <a:latin typeface="Cambria Math" panose="02040503050406030204" pitchFamily="18" charset="0"/>
                          </a:rPr>
                        </m:ctrlPr>
                      </m:dPr>
                      <m:e>
                        <m:r>
                          <a:rPr lang="en-US" altLang="zh-CN" sz="2800" b="1" i="1" dirty="0" smtClean="0">
                            <a:solidFill>
                              <a:srgbClr val="0000CC"/>
                            </a:solidFill>
                            <a:latin typeface="Cambria Math"/>
                          </a:rPr>
                          <m:t>𝒙</m:t>
                        </m:r>
                        <m:r>
                          <a:rPr lang="en-US" altLang="zh-CN" sz="2800" b="1" i="1" dirty="0" smtClean="0">
                            <a:solidFill>
                              <a:srgbClr val="0000CC"/>
                            </a:solidFill>
                            <a:latin typeface="Cambria Math"/>
                          </a:rPr>
                          <m:t>∘</m:t>
                        </m:r>
                        <m:r>
                          <a:rPr lang="en-US" altLang="zh-CN" sz="2800" b="1" i="1" dirty="0" smtClean="0">
                            <a:solidFill>
                              <a:srgbClr val="0000CC"/>
                            </a:solidFill>
                            <a:latin typeface="Cambria Math"/>
                            <a:ea typeface="Arial Unicode MS" pitchFamily="34" charset="-122"/>
                            <a:cs typeface="Arial Unicode MS" pitchFamily="34" charset="-122"/>
                          </a:rPr>
                          <m:t>𝒚</m:t>
                        </m:r>
                      </m:e>
                    </m:d>
                    <m:r>
                      <a:rPr lang="en-US" altLang="zh-CN" sz="2800" b="1" i="1" dirty="0" smtClean="0">
                        <a:solidFill>
                          <a:srgbClr val="0000CC"/>
                        </a:solidFill>
                        <a:latin typeface="Cambria Math"/>
                        <a:ea typeface="Arial Unicode MS" pitchFamily="34" charset="-122"/>
                        <a:cs typeface="Arial Unicode MS" pitchFamily="34" charset="-122"/>
                      </a:rPr>
                      <m:t>=</m:t>
                    </m:r>
                    <m:r>
                      <a:rPr lang="en-US" altLang="zh-CN" sz="2800" b="1" i="1" dirty="0" smtClean="0">
                        <a:solidFill>
                          <a:srgbClr val="0000CC"/>
                        </a:solidFill>
                        <a:latin typeface="Cambria Math"/>
                      </a:rPr>
                      <m:t>𝒇</m:t>
                    </m:r>
                    <m:d>
                      <m:dPr>
                        <m:ctrlPr>
                          <a:rPr lang="en-US" altLang="zh-CN" sz="2800" b="1" i="1" dirty="0" smtClean="0">
                            <a:solidFill>
                              <a:srgbClr val="0000CC"/>
                            </a:solidFill>
                            <a:latin typeface="Cambria Math" panose="02040503050406030204" pitchFamily="18" charset="0"/>
                          </a:rPr>
                        </m:ctrlPr>
                      </m:dPr>
                      <m:e>
                        <m:r>
                          <a:rPr lang="en-US" altLang="zh-CN" sz="2800" b="1" i="1" dirty="0" smtClean="0">
                            <a:solidFill>
                              <a:srgbClr val="0000CC"/>
                            </a:solidFill>
                            <a:latin typeface="Cambria Math"/>
                          </a:rPr>
                          <m:t>𝒙</m:t>
                        </m:r>
                      </m:e>
                    </m:d>
                    <m:r>
                      <a:rPr lang="en-US" altLang="zh-CN" sz="2800" b="1" i="1" dirty="0" smtClean="0">
                        <a:solidFill>
                          <a:srgbClr val="0000CC"/>
                        </a:solidFill>
                        <a:latin typeface="Cambria Math"/>
                      </a:rPr>
                      <m:t>∗</m:t>
                    </m:r>
                    <m:r>
                      <a:rPr lang="en-US" altLang="zh-CN" sz="2800" b="1" i="1" dirty="0" smtClean="0">
                        <a:solidFill>
                          <a:srgbClr val="0000CC"/>
                        </a:solidFill>
                        <a:latin typeface="Cambria Math"/>
                      </a:rPr>
                      <m:t>𝒇</m:t>
                    </m:r>
                    <m:r>
                      <a:rPr lang="en-US" altLang="zh-CN" sz="2800" b="1" i="1" dirty="0" smtClean="0">
                        <a:solidFill>
                          <a:srgbClr val="0000CC"/>
                        </a:solidFill>
                        <a:latin typeface="Cambria Math"/>
                      </a:rPr>
                      <m:t>(</m:t>
                    </m:r>
                    <m:r>
                      <a:rPr lang="en-US" altLang="zh-CN" sz="2800" b="1" i="1" dirty="0" smtClean="0">
                        <a:solidFill>
                          <a:srgbClr val="0000CC"/>
                        </a:solidFill>
                        <a:latin typeface="Cambria Math"/>
                      </a:rPr>
                      <m:t>𝒚</m:t>
                    </m:r>
                    <m:r>
                      <a:rPr lang="en-US" altLang="zh-CN" sz="2800" b="1" i="1" dirty="0" smtClean="0">
                        <a:solidFill>
                          <a:srgbClr val="0000CC"/>
                        </a:solidFill>
                        <a:latin typeface="Cambria Math"/>
                      </a:rPr>
                      <m:t>)</m:t>
                    </m:r>
                  </m:oMath>
                </a14:m>
                <a:r>
                  <a:rPr lang="zh-CN" altLang="en-US" dirty="0">
                    <a:latin typeface="Book Antiqua" pitchFamily="18" charset="0"/>
                  </a:rPr>
                  <a:t>。</a:t>
                </a:r>
                <a:r>
                  <a:rPr lang="zh-CN" altLang="en-US" sz="3200" dirty="0">
                    <a:latin typeface="Book Antiqua" pitchFamily="18" charset="0"/>
                  </a:rPr>
                  <a:t>其中的双射函数</a:t>
                </a:r>
                <a14:m>
                  <m:oMath xmlns:m="http://schemas.openxmlformats.org/officeDocument/2006/math">
                    <m:r>
                      <a:rPr lang="en-US" altLang="zh-CN" sz="3200" b="0" i="1" smtClean="0">
                        <a:latin typeface="Cambria Math"/>
                      </a:rPr>
                      <m:t>𝑓</m:t>
                    </m:r>
                  </m:oMath>
                </a14:m>
                <a:r>
                  <a:rPr lang="zh-CN" altLang="en-US" sz="3200" dirty="0">
                    <a:latin typeface="Book Antiqua" pitchFamily="18" charset="0"/>
                  </a:rPr>
                  <a:t>称</a:t>
                </a:r>
                <a:r>
                  <a:rPr lang="zh-CN" altLang="en-US" sz="3200" dirty="0">
                    <a:solidFill>
                      <a:srgbClr val="FF0000"/>
                    </a:solidFill>
                    <a:latin typeface="Book Antiqua" pitchFamily="18" charset="0"/>
                  </a:rPr>
                  <a:t>同构映射</a:t>
                </a:r>
                <a:endParaRPr lang="en-US" altLang="zh-CN" sz="2800" b="1" dirty="0">
                  <a:solidFill>
                    <a:srgbClr val="FF0000"/>
                  </a:solidFill>
                  <a:latin typeface="Book Antiqua" pitchFamily="18" charset="0"/>
                  <a:ea typeface="Arial Unicode MS" pitchFamily="34" charset="-122"/>
                  <a:cs typeface="Arial Unicode MS" pitchFamily="34" charset="-122"/>
                </a:endParaRPr>
              </a:p>
              <a:p>
                <a:pPr eaLnBrk="1" hangingPunct="1">
                  <a:lnSpc>
                    <a:spcPct val="200000"/>
                  </a:lnSpc>
                  <a:spcBef>
                    <a:spcPct val="30000"/>
                  </a:spcBef>
                </a:pPr>
                <a:r>
                  <a:rPr lang="zh-CN" altLang="en-US" sz="3200" dirty="0">
                    <a:latin typeface="Book Antiqua" pitchFamily="18" charset="0"/>
                  </a:rPr>
                  <a:t>同构关系是等价关系</a:t>
                </a:r>
              </a:p>
            </p:txBody>
          </p:sp>
        </mc:Choice>
        <mc:Fallback xmlns="">
          <p:sp>
            <p:nvSpPr>
              <p:cNvPr id="29699" name="Rectangle 3"/>
              <p:cNvSpPr>
                <a:spLocks noGrp="1" noRot="1" noChangeAspect="1" noMove="1" noResize="1" noEditPoints="1" noAdjustHandles="1" noChangeArrowheads="1" noChangeShapeType="1" noTextEdit="1"/>
              </p:cNvSpPr>
              <p:nvPr>
                <p:ph type="body" idx="1"/>
              </p:nvPr>
            </p:nvSpPr>
            <p:spPr>
              <a:xfrm>
                <a:off x="330073" y="1303784"/>
                <a:ext cx="8435975" cy="4896544"/>
              </a:xfrm>
              <a:blipFill rotWithShape="0">
                <a:blip r:embed="rId3"/>
                <a:stretch>
                  <a:fillRect l="-506" r="-6720" b="-249"/>
                </a:stretch>
              </a:blipFill>
            </p:spPr>
            <p:txBody>
              <a:bodyPr/>
              <a:lstStyle/>
              <a:p>
                <a:r>
                  <a:rPr 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25</a:t>
            </a:fld>
            <a:endParaRPr lang="en-US" altLang="zh-CN"/>
          </a:p>
        </p:txBody>
      </p:sp>
    </p:spTree>
    <p:extLst>
      <p:ext uri="{BB962C8B-B14F-4D97-AF65-F5344CB8AC3E}">
        <p14:creationId xmlns:p14="http://schemas.microsoft.com/office/powerpoint/2010/main" val="16255470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a:bodyPr>
          <a:lstStyle/>
          <a:p>
            <a:pPr algn="l" eaLnBrk="1" hangingPunct="1"/>
            <a:r>
              <a:rPr lang="zh-CN" altLang="en-US" dirty="0"/>
              <a:t>同态与同态映射</a:t>
            </a:r>
          </a:p>
        </p:txBody>
      </p:sp>
      <mc:AlternateContent xmlns:mc="http://schemas.openxmlformats.org/markup-compatibility/2006" xmlns:a14="http://schemas.microsoft.com/office/drawing/2010/main">
        <mc:Choice Requires="a14">
          <p:sp>
            <p:nvSpPr>
              <p:cNvPr id="30723" name="Rectangle 3"/>
              <p:cNvSpPr>
                <a:spLocks noGrp="1" noChangeArrowheads="1"/>
              </p:cNvSpPr>
              <p:nvPr>
                <p:ph type="body" idx="1"/>
              </p:nvPr>
            </p:nvSpPr>
            <p:spPr>
              <a:xfrm>
                <a:off x="513268" y="1482035"/>
                <a:ext cx="8352159" cy="4824536"/>
              </a:xfrm>
            </p:spPr>
            <p:txBody>
              <a:bodyPr>
                <a:normAutofit fontScale="92500" lnSpcReduction="10000"/>
              </a:bodyPr>
              <a:lstStyle/>
              <a:p>
                <a:pPr>
                  <a:lnSpc>
                    <a:spcPct val="140000"/>
                  </a:lnSpc>
                </a:pPr>
                <a:r>
                  <a:rPr lang="zh-CN" altLang="en-US" dirty="0">
                    <a:solidFill>
                      <a:srgbClr val="0000CC"/>
                    </a:solidFill>
                    <a:latin typeface="Book Antiqua" pitchFamily="18" charset="0"/>
                  </a:rPr>
                  <a:t>只有两个代数系统的集合</a:t>
                </a:r>
                <a:r>
                  <a:rPr lang="zh-CN" altLang="en-US" dirty="0">
                    <a:solidFill>
                      <a:srgbClr val="FF0000"/>
                    </a:solidFill>
                    <a:latin typeface="Book Antiqua" pitchFamily="18" charset="0"/>
                  </a:rPr>
                  <a:t>等大</a:t>
                </a:r>
                <a:r>
                  <a:rPr lang="zh-CN" altLang="en-US" dirty="0">
                    <a:solidFill>
                      <a:srgbClr val="0000CC"/>
                    </a:solidFill>
                    <a:latin typeface="Book Antiqua" pitchFamily="18" charset="0"/>
                  </a:rPr>
                  <a:t>，它们才可能同构</a:t>
                </a:r>
              </a:p>
              <a:p>
                <a:pPr eaLnBrk="1" hangingPunct="1">
                  <a:lnSpc>
                    <a:spcPct val="140000"/>
                  </a:lnSpc>
                </a:pPr>
                <a:r>
                  <a:rPr lang="zh-CN" altLang="en-US" dirty="0">
                    <a:latin typeface="Book Antiqua" pitchFamily="18" charset="0"/>
                  </a:rPr>
                  <a:t>代数系统</a:t>
                </a:r>
                <a14:m>
                  <m:oMath xmlns:m="http://schemas.openxmlformats.org/officeDocument/2006/math">
                    <m:d>
                      <m:dPr>
                        <m:begChr m:val="⟨"/>
                        <m:endChr m:val="⟩"/>
                        <m:ctrlPr>
                          <a:rPr i="1">
                            <a:latin typeface="Cambria Math" panose="02040503050406030204" pitchFamily="18" charset="0"/>
                          </a:rPr>
                        </m:ctrlPr>
                      </m:dPr>
                      <m:e>
                        <m:sSub>
                          <m:sSubPr>
                            <m:ctrlPr>
                              <a:rPr i="1">
                                <a:latin typeface="Cambria Math" panose="02040503050406030204" pitchFamily="18" charset="0"/>
                              </a:rPr>
                            </m:ctrlPr>
                          </m:sSubPr>
                          <m:e>
                            <m:r>
                              <a:rPr lang="en-US" altLang="zh-CN" i="1" dirty="0">
                                <a:latin typeface="Cambria Math"/>
                              </a:rPr>
                              <m:t>𝑆</m:t>
                            </m:r>
                          </m:e>
                          <m:sub>
                            <m:r>
                              <a:rPr lang="en-US" altLang="zh-CN" i="1" dirty="0">
                                <a:latin typeface="Cambria Math"/>
                              </a:rPr>
                              <m:t>1</m:t>
                            </m:r>
                          </m:sub>
                        </m:sSub>
                        <m:r>
                          <a:rPr lang="en-US" altLang="zh-CN" i="1" dirty="0">
                            <a:latin typeface="Cambria Math"/>
                          </a:rPr>
                          <m:t>, ∘</m:t>
                        </m:r>
                      </m:e>
                    </m:d>
                  </m:oMath>
                </a14:m>
                <a:r>
                  <a:rPr lang="zh-CN" altLang="en-US" dirty="0">
                    <a:latin typeface="Book Antiqua" pitchFamily="18" charset="0"/>
                  </a:rPr>
                  <a:t>与</a:t>
                </a:r>
                <a14:m>
                  <m:oMath xmlns:m="http://schemas.openxmlformats.org/officeDocument/2006/math">
                    <m:d>
                      <m:dPr>
                        <m:begChr m:val="⟨"/>
                        <m:endChr m:val="⟩"/>
                        <m:ctrlPr>
                          <a:rPr i="1">
                            <a:latin typeface="Cambria Math" panose="02040503050406030204" pitchFamily="18" charset="0"/>
                          </a:rPr>
                        </m:ctrlPr>
                      </m:dPr>
                      <m:e>
                        <m:sSub>
                          <m:sSubPr>
                            <m:ctrlPr>
                              <a:rPr i="1">
                                <a:latin typeface="Cambria Math" panose="02040503050406030204" pitchFamily="18" charset="0"/>
                              </a:rPr>
                            </m:ctrlPr>
                          </m:sSubPr>
                          <m:e>
                            <m:r>
                              <a:rPr lang="en-US" altLang="zh-CN" i="1" dirty="0">
                                <a:latin typeface="Cambria Math"/>
                              </a:rPr>
                              <m:t>𝑆</m:t>
                            </m:r>
                          </m:e>
                          <m:sub>
                            <m:r>
                              <a:rPr lang="en-US" altLang="zh-CN" b="0" i="1" dirty="0" smtClean="0">
                                <a:latin typeface="Cambria Math"/>
                              </a:rPr>
                              <m:t>2</m:t>
                            </m:r>
                          </m:sub>
                        </m:sSub>
                        <m:r>
                          <a:rPr lang="en-US" altLang="zh-CN" i="1" dirty="0">
                            <a:latin typeface="Cambria Math"/>
                          </a:rPr>
                          <m:t>, </m:t>
                        </m:r>
                        <m:r>
                          <a:rPr lang="en-US" altLang="zh-CN" b="0" i="1" dirty="0" smtClean="0">
                            <a:latin typeface="Cambria Math"/>
                          </a:rPr>
                          <m:t>∗</m:t>
                        </m:r>
                      </m:e>
                    </m:d>
                  </m:oMath>
                </a14:m>
                <a:r>
                  <a:rPr lang="zh-CN" altLang="en-US" dirty="0">
                    <a:solidFill>
                      <a:srgbClr val="FF0000"/>
                    </a:solidFill>
                    <a:latin typeface="Book Antiqua" pitchFamily="18" charset="0"/>
                  </a:rPr>
                  <a:t>同态</a:t>
                </a:r>
                <a:r>
                  <a:rPr lang="zh-CN" altLang="en-US" dirty="0">
                    <a:latin typeface="Book Antiqua" pitchFamily="18" charset="0"/>
                  </a:rPr>
                  <a:t>（</a:t>
                </a:r>
                <a:r>
                  <a:rPr lang="en-US" altLang="zh-CN" dirty="0">
                    <a:latin typeface="Book Antiqua" pitchFamily="18" charset="0"/>
                  </a:rPr>
                  <a:t>homomorphism</a:t>
                </a:r>
                <a:r>
                  <a:rPr lang="zh-CN" altLang="en-US" dirty="0">
                    <a:latin typeface="Book Antiqua" pitchFamily="18" charset="0"/>
                  </a:rPr>
                  <a:t>，记</a:t>
                </a:r>
                <a14:m>
                  <m:oMath xmlns:m="http://schemas.openxmlformats.org/officeDocument/2006/math">
                    <m:r>
                      <a:rPr lang="en-US" altLang="zh-CN" b="1" i="1" dirty="0" smtClean="0">
                        <a:solidFill>
                          <a:srgbClr val="0000CC"/>
                        </a:solidFill>
                        <a:latin typeface="Cambria Math"/>
                      </a:rPr>
                      <m:t>𝑺</m:t>
                    </m:r>
                    <m:r>
                      <a:rPr lang="en-US" altLang="zh-CN" b="1" i="1" baseline="-25000" dirty="0" smtClean="0">
                        <a:solidFill>
                          <a:srgbClr val="0000CC"/>
                        </a:solidFill>
                        <a:latin typeface="Cambria Math"/>
                      </a:rPr>
                      <m:t>𝟏</m:t>
                    </m:r>
                    <m:r>
                      <a:rPr lang="en-US" altLang="zh-CN" b="1" i="1" dirty="0" smtClean="0">
                        <a:solidFill>
                          <a:srgbClr val="0000CC"/>
                        </a:solidFill>
                        <a:latin typeface="Cambria Math"/>
                      </a:rPr>
                      <m:t>~ </m:t>
                    </m:r>
                    <m:r>
                      <a:rPr lang="en-US" altLang="zh-CN" b="1" i="1" dirty="0" smtClean="0">
                        <a:solidFill>
                          <a:srgbClr val="0000CC"/>
                        </a:solidFill>
                        <a:latin typeface="Cambria Math"/>
                      </a:rPr>
                      <m:t>𝑺</m:t>
                    </m:r>
                    <m:r>
                      <a:rPr lang="en-US" altLang="zh-CN" b="1" i="1" baseline="-25000" dirty="0" smtClean="0">
                        <a:solidFill>
                          <a:srgbClr val="0000CC"/>
                        </a:solidFill>
                        <a:latin typeface="Cambria Math"/>
                      </a:rPr>
                      <m:t>𝟐</m:t>
                    </m:r>
                    <m:r>
                      <a:rPr lang="en-US" altLang="zh-CN" i="1" dirty="0" smtClean="0">
                        <a:latin typeface="Cambria Math"/>
                      </a:rPr>
                      <m:t>)</m:t>
                    </m:r>
                  </m:oMath>
                </a14:m>
                <a:r>
                  <a:rPr lang="zh-CN" altLang="en-US" dirty="0">
                    <a:latin typeface="Book Antiqua" pitchFamily="18" charset="0"/>
                  </a:rPr>
                  <a:t>当且仅当</a:t>
                </a:r>
                <a:r>
                  <a:rPr lang="zh-CN" altLang="en-US" sz="2800" dirty="0">
                    <a:latin typeface="Book Antiqua" pitchFamily="18" charset="0"/>
                  </a:rPr>
                  <a:t>存在</a:t>
                </a:r>
                <a:r>
                  <a:rPr lang="zh-CN" altLang="en-US" sz="2800" dirty="0">
                    <a:solidFill>
                      <a:srgbClr val="FF0000"/>
                    </a:solidFill>
                    <a:latin typeface="Book Antiqua" pitchFamily="18" charset="0"/>
                  </a:rPr>
                  <a:t>函数</a:t>
                </a:r>
                <a14:m>
                  <m:oMath xmlns:m="http://schemas.openxmlformats.org/officeDocument/2006/math">
                    <m:r>
                      <a:rPr lang="en-US" altLang="zh-CN" sz="2800" i="1" dirty="0" smtClean="0">
                        <a:latin typeface="Cambria Math"/>
                      </a:rPr>
                      <m:t>𝑓</m:t>
                    </m:r>
                    <m:r>
                      <a:rPr lang="en-US" altLang="zh-CN" sz="2800" i="1" dirty="0" smtClean="0">
                        <a:latin typeface="Cambria Math"/>
                      </a:rPr>
                      <m:t>: </m:t>
                    </m:r>
                    <m:sSub>
                      <m:sSubPr>
                        <m:ctrlPr>
                          <a:rPr lang="en-US" altLang="zh-CN" sz="2800" i="1" dirty="0" smtClean="0">
                            <a:latin typeface="Cambria Math" panose="02040503050406030204" pitchFamily="18" charset="0"/>
                          </a:rPr>
                        </m:ctrlPr>
                      </m:sSubPr>
                      <m:e>
                        <m:r>
                          <a:rPr lang="en-US" altLang="zh-CN" sz="2800" i="1" dirty="0" smtClean="0">
                            <a:latin typeface="Cambria Math"/>
                          </a:rPr>
                          <m:t>𝑆</m:t>
                        </m:r>
                      </m:e>
                      <m:sub>
                        <m:r>
                          <a:rPr lang="en-US" altLang="zh-CN" sz="2800" b="0" i="1" dirty="0" smtClean="0">
                            <a:latin typeface="Cambria Math"/>
                          </a:rPr>
                          <m:t>1</m:t>
                        </m:r>
                      </m:sub>
                    </m:sSub>
                    <m:r>
                      <a:rPr lang="en-US" altLang="zh-CN" sz="2800" b="0" i="1" dirty="0" smtClean="0">
                        <a:latin typeface="Cambria Math"/>
                      </a:rPr>
                      <m:t>→</m:t>
                    </m:r>
                    <m:sSub>
                      <m:sSubPr>
                        <m:ctrlPr>
                          <a:rPr lang="en-US" altLang="zh-CN" sz="2800" b="0" i="1" dirty="0" smtClean="0">
                            <a:latin typeface="Cambria Math" panose="02040503050406030204" pitchFamily="18" charset="0"/>
                          </a:rPr>
                        </m:ctrlPr>
                      </m:sSubPr>
                      <m:e>
                        <m:r>
                          <a:rPr lang="en-US" altLang="zh-CN" sz="2800" i="1" dirty="0" smtClean="0">
                            <a:latin typeface="Cambria Math"/>
                          </a:rPr>
                          <m:t>𝑆</m:t>
                        </m:r>
                      </m:e>
                      <m:sub>
                        <m:r>
                          <a:rPr lang="en-US" altLang="zh-CN" sz="2800" b="0" i="1" dirty="0" smtClean="0">
                            <a:latin typeface="Cambria Math"/>
                          </a:rPr>
                          <m:t>2</m:t>
                        </m:r>
                      </m:sub>
                    </m:sSub>
                  </m:oMath>
                </a14:m>
                <a:r>
                  <a:rPr lang="zh-CN" altLang="en-US" sz="2800" dirty="0">
                    <a:latin typeface="Book Antiqua" pitchFamily="18" charset="0"/>
                  </a:rPr>
                  <a:t>，满足：</a:t>
                </a:r>
                <a:endParaRPr lang="en-US" altLang="zh-CN" sz="2800" dirty="0">
                  <a:latin typeface="Book Antiqua" pitchFamily="18" charset="0"/>
                </a:endParaRPr>
              </a:p>
              <a:p>
                <a:pPr marL="0" indent="0" eaLnBrk="1" hangingPunct="1">
                  <a:lnSpc>
                    <a:spcPct val="140000"/>
                  </a:lnSpc>
                  <a:buNone/>
                </a:pPr>
                <a14:m>
                  <m:oMathPara xmlns:m="http://schemas.openxmlformats.org/officeDocument/2006/math">
                    <m:oMathParaPr>
                      <m:jc m:val="centerGroup"/>
                    </m:oMathParaPr>
                    <m:oMath xmlns:m="http://schemas.openxmlformats.org/officeDocument/2006/math">
                      <m:r>
                        <a:rPr lang="en-US" altLang="zh-CN" sz="2800" b="1" i="1" smtClean="0">
                          <a:solidFill>
                            <a:srgbClr val="0000CC"/>
                          </a:solidFill>
                          <a:latin typeface="Cambria Math"/>
                        </a:rPr>
                        <m:t>∀</m:t>
                      </m:r>
                      <m:r>
                        <a:rPr lang="en-US" altLang="zh-CN" sz="2800" b="1" i="1" smtClean="0">
                          <a:solidFill>
                            <a:srgbClr val="0000CC"/>
                          </a:solidFill>
                          <a:latin typeface="Cambria Math"/>
                        </a:rPr>
                        <m:t>𝒙</m:t>
                      </m:r>
                      <m:r>
                        <a:rPr lang="en-US" altLang="zh-CN" sz="2800" b="1" i="1" smtClean="0">
                          <a:solidFill>
                            <a:srgbClr val="0000CC"/>
                          </a:solidFill>
                          <a:latin typeface="Cambria Math"/>
                        </a:rPr>
                        <m:t>,</m:t>
                      </m:r>
                      <m:r>
                        <a:rPr lang="en-US" altLang="zh-CN" sz="2800" b="1" i="1" smtClean="0">
                          <a:solidFill>
                            <a:srgbClr val="0000CC"/>
                          </a:solidFill>
                          <a:latin typeface="Cambria Math"/>
                        </a:rPr>
                        <m:t>𝒚</m:t>
                      </m:r>
                      <m:r>
                        <a:rPr lang="en-US" altLang="zh-CN" sz="2800" b="1" i="1" smtClean="0">
                          <a:solidFill>
                            <a:srgbClr val="0000CC"/>
                          </a:solidFill>
                          <a:latin typeface="Cambria Math"/>
                        </a:rPr>
                        <m:t>∈</m:t>
                      </m:r>
                      <m:sSub>
                        <m:sSubPr>
                          <m:ctrlPr>
                            <a:rPr lang="en-US" altLang="zh-CN" sz="2800" b="1" i="1" smtClean="0">
                              <a:solidFill>
                                <a:srgbClr val="0000CC"/>
                              </a:solidFill>
                              <a:latin typeface="Cambria Math" panose="02040503050406030204" pitchFamily="18" charset="0"/>
                            </a:rPr>
                          </m:ctrlPr>
                        </m:sSubPr>
                        <m:e>
                          <m:r>
                            <a:rPr lang="en-US" altLang="zh-CN" sz="2800" b="1" i="1" smtClean="0">
                              <a:solidFill>
                                <a:srgbClr val="0000CC"/>
                              </a:solidFill>
                              <a:latin typeface="Cambria Math"/>
                            </a:rPr>
                            <m:t>𝑺</m:t>
                          </m:r>
                        </m:e>
                        <m:sub>
                          <m:r>
                            <a:rPr lang="en-US" altLang="zh-CN" sz="2800" b="1" i="1" smtClean="0">
                              <a:solidFill>
                                <a:srgbClr val="0000CC"/>
                              </a:solidFill>
                              <a:latin typeface="Cambria Math"/>
                            </a:rPr>
                            <m:t>𝟏</m:t>
                          </m:r>
                        </m:sub>
                      </m:sSub>
                      <m:r>
                        <a:rPr lang="en-US" altLang="zh-CN" sz="2800" b="1" i="1" smtClean="0">
                          <a:solidFill>
                            <a:srgbClr val="0000CC"/>
                          </a:solidFill>
                          <a:latin typeface="Cambria Math"/>
                        </a:rPr>
                        <m:t>, </m:t>
                      </m:r>
                      <m:r>
                        <a:rPr lang="en-US" altLang="zh-CN" sz="2800" b="1" i="1" smtClean="0">
                          <a:solidFill>
                            <a:srgbClr val="0000CC"/>
                          </a:solidFill>
                          <a:latin typeface="Cambria Math"/>
                        </a:rPr>
                        <m:t>𝒇</m:t>
                      </m:r>
                      <m:d>
                        <m:dPr>
                          <m:ctrlPr>
                            <a:rPr lang="en-US" altLang="zh-CN" sz="2800" b="1" i="1" smtClean="0">
                              <a:solidFill>
                                <a:srgbClr val="0000CC"/>
                              </a:solidFill>
                              <a:latin typeface="Cambria Math" panose="02040503050406030204" pitchFamily="18" charset="0"/>
                            </a:rPr>
                          </m:ctrlPr>
                        </m:dPr>
                        <m:e>
                          <m:r>
                            <a:rPr lang="en-US" altLang="zh-CN" sz="2800" b="1" i="1" smtClean="0">
                              <a:solidFill>
                                <a:srgbClr val="0000CC"/>
                              </a:solidFill>
                              <a:latin typeface="Cambria Math"/>
                            </a:rPr>
                            <m:t>𝒙</m:t>
                          </m:r>
                          <m:r>
                            <a:rPr lang="en-US" altLang="zh-CN" sz="2800" b="1" i="1" smtClean="0">
                              <a:solidFill>
                                <a:srgbClr val="0000CC"/>
                              </a:solidFill>
                              <a:latin typeface="Cambria Math"/>
                            </a:rPr>
                            <m:t>∘</m:t>
                          </m:r>
                          <m:r>
                            <a:rPr lang="en-US" altLang="zh-CN" sz="2800" b="1" i="1" smtClean="0">
                              <a:solidFill>
                                <a:srgbClr val="0000CC"/>
                              </a:solidFill>
                              <a:latin typeface="Cambria Math"/>
                            </a:rPr>
                            <m:t>𝒚</m:t>
                          </m:r>
                        </m:e>
                      </m:d>
                      <m:r>
                        <a:rPr lang="en-US" altLang="zh-CN" sz="2800" b="1" i="1" smtClean="0">
                          <a:solidFill>
                            <a:srgbClr val="0000CC"/>
                          </a:solidFill>
                          <a:latin typeface="Cambria Math"/>
                        </a:rPr>
                        <m:t>=</m:t>
                      </m:r>
                      <m:r>
                        <a:rPr lang="en-US" altLang="zh-CN" sz="2800" b="1" i="1" smtClean="0">
                          <a:solidFill>
                            <a:srgbClr val="0000CC"/>
                          </a:solidFill>
                          <a:latin typeface="Cambria Math"/>
                        </a:rPr>
                        <m:t>𝒇</m:t>
                      </m:r>
                      <m:d>
                        <m:dPr>
                          <m:ctrlPr>
                            <a:rPr lang="en-US" altLang="zh-CN" sz="2800" b="1" i="1" smtClean="0">
                              <a:solidFill>
                                <a:srgbClr val="0000CC"/>
                              </a:solidFill>
                              <a:latin typeface="Cambria Math" panose="02040503050406030204" pitchFamily="18" charset="0"/>
                            </a:rPr>
                          </m:ctrlPr>
                        </m:dPr>
                        <m:e>
                          <m:r>
                            <a:rPr lang="en-US" altLang="zh-CN" sz="2800" b="1" i="1" smtClean="0">
                              <a:solidFill>
                                <a:srgbClr val="0000CC"/>
                              </a:solidFill>
                              <a:latin typeface="Cambria Math"/>
                            </a:rPr>
                            <m:t>𝒙</m:t>
                          </m:r>
                        </m:e>
                      </m:d>
                      <m:r>
                        <a:rPr lang="en-US" altLang="zh-CN" sz="2800" b="1" i="1" smtClean="0">
                          <a:solidFill>
                            <a:srgbClr val="0000CC"/>
                          </a:solidFill>
                          <a:latin typeface="Cambria Math"/>
                        </a:rPr>
                        <m:t>∗</m:t>
                      </m:r>
                      <m:r>
                        <a:rPr lang="en-US" altLang="zh-CN" sz="2800" b="1" i="1" smtClean="0">
                          <a:solidFill>
                            <a:srgbClr val="0000CC"/>
                          </a:solidFill>
                          <a:latin typeface="Cambria Math"/>
                        </a:rPr>
                        <m:t>𝒇</m:t>
                      </m:r>
                      <m:r>
                        <a:rPr lang="en-US" altLang="zh-CN" sz="2800" b="1" i="1" smtClean="0">
                          <a:solidFill>
                            <a:srgbClr val="0000CC"/>
                          </a:solidFill>
                          <a:latin typeface="Cambria Math"/>
                        </a:rPr>
                        <m:t>(</m:t>
                      </m:r>
                      <m:r>
                        <a:rPr lang="en-US" altLang="zh-CN" sz="2800" b="1" i="1" smtClean="0">
                          <a:solidFill>
                            <a:srgbClr val="0000CC"/>
                          </a:solidFill>
                          <a:latin typeface="Cambria Math"/>
                        </a:rPr>
                        <m:t>𝒚</m:t>
                      </m:r>
                      <m:r>
                        <a:rPr lang="en-US" altLang="zh-CN" sz="2800" b="1" i="1" smtClean="0">
                          <a:solidFill>
                            <a:srgbClr val="0000CC"/>
                          </a:solidFill>
                          <a:latin typeface="Cambria Math"/>
                        </a:rPr>
                        <m:t>)</m:t>
                      </m:r>
                    </m:oMath>
                  </m:oMathPara>
                </a14:m>
                <a:endParaRPr lang="en-US" altLang="zh-CN" sz="2800" b="1" dirty="0">
                  <a:solidFill>
                    <a:srgbClr val="0000CC"/>
                  </a:solidFill>
                  <a:latin typeface="Book Antiqua" pitchFamily="18" charset="0"/>
                  <a:cs typeface="Arial Unicode MS" pitchFamily="34" charset="-122"/>
                </a:endParaRPr>
              </a:p>
              <a:p>
                <a:pPr eaLnBrk="1" hangingPunct="1">
                  <a:lnSpc>
                    <a:spcPct val="140000"/>
                  </a:lnSpc>
                </a:pPr>
                <a:r>
                  <a:rPr lang="zh-CN" altLang="en-US" dirty="0">
                    <a:latin typeface="Book Antiqua" pitchFamily="18" charset="0"/>
                  </a:rPr>
                  <a:t>例：整数加系统</a:t>
                </a:r>
                <a14:m>
                  <m:oMath xmlns:m="http://schemas.openxmlformats.org/officeDocument/2006/math">
                    <m:d>
                      <m:dPr>
                        <m:begChr m:val="⟨"/>
                        <m:endChr m:val="⟩"/>
                        <m:ctrlPr>
                          <a:rPr i="1">
                            <a:latin typeface="Cambria Math" panose="02040503050406030204" pitchFamily="18" charset="0"/>
                          </a:rPr>
                        </m:ctrlPr>
                      </m:dPr>
                      <m:e>
                        <m:r>
                          <a:rPr lang="en-US" altLang="zh-CN" i="1">
                            <a:latin typeface="Cambria Math"/>
                          </a:rPr>
                          <m:t>ℤ</m:t>
                        </m:r>
                        <m:r>
                          <a:rPr lang="en-US" altLang="zh-CN" i="1">
                            <a:latin typeface="Cambria Math"/>
                          </a:rPr>
                          <m:t>,+</m:t>
                        </m:r>
                      </m:e>
                    </m:d>
                    <m:r>
                      <a:rPr lang="en-US" altLang="zh-CN" b="0" i="1" smtClean="0">
                        <a:latin typeface="Cambria Math"/>
                      </a:rPr>
                      <m:t>~</m:t>
                    </m:r>
                    <m:d>
                      <m:dPr>
                        <m:begChr m:val="⟨"/>
                        <m:endChr m:val="⟩"/>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i="1">
                                <a:latin typeface="Cambria Math"/>
                              </a:rPr>
                              <m:t>ℤ</m:t>
                            </m:r>
                          </m:e>
                          <m:sub>
                            <m:r>
                              <a:rPr lang="en-US" altLang="zh-CN" i="1">
                                <a:latin typeface="Cambria Math"/>
                              </a:rPr>
                              <m:t>3</m:t>
                            </m:r>
                          </m:sub>
                        </m:sSub>
                        <m:r>
                          <a:rPr lang="en-US" altLang="zh-CN" i="1">
                            <a:latin typeface="Cambria Math"/>
                          </a:rPr>
                          <m:t>, </m:t>
                        </m:r>
                        <m:sSub>
                          <m:sSubPr>
                            <m:ctrlPr>
                              <a:rPr lang="en-US" altLang="zh-CN" i="1">
                                <a:latin typeface="Cambria Math" panose="02040503050406030204" pitchFamily="18" charset="0"/>
                              </a:rPr>
                            </m:ctrlPr>
                          </m:sSubPr>
                          <m:e>
                            <m:r>
                              <a:rPr lang="en-US" altLang="zh-CN" i="1">
                                <a:latin typeface="Cambria Math"/>
                              </a:rPr>
                              <m:t>+</m:t>
                            </m:r>
                          </m:e>
                          <m:sub>
                            <m:r>
                              <a:rPr lang="en-US" altLang="zh-CN" i="1">
                                <a:latin typeface="Cambria Math"/>
                              </a:rPr>
                              <m:t>3</m:t>
                            </m:r>
                          </m:sub>
                        </m:sSub>
                      </m:e>
                    </m:d>
                  </m:oMath>
                </a14:m>
                <a:r>
                  <a:rPr lang="zh-CN" altLang="en-US" dirty="0">
                    <a:latin typeface="Book Antiqua" pitchFamily="18" charset="0"/>
                  </a:rPr>
                  <a:t>（模</a:t>
                </a:r>
                <a:r>
                  <a:rPr lang="en-US" altLang="zh-CN" dirty="0">
                    <a:latin typeface="Book Antiqua" pitchFamily="18" charset="0"/>
                  </a:rPr>
                  <a:t>3</a:t>
                </a:r>
                <a:r>
                  <a:rPr lang="zh-CN" altLang="en-US" dirty="0">
                    <a:latin typeface="Book Antiqua" pitchFamily="18" charset="0"/>
                  </a:rPr>
                  <a:t>剩余加系统）</a:t>
                </a:r>
                <a:endParaRPr lang="en-US" altLang="zh-CN" dirty="0">
                  <a:latin typeface="Book Antiqua" pitchFamily="18" charset="0"/>
                </a:endParaRPr>
              </a:p>
              <a:p>
                <a:pPr lvl="1" eaLnBrk="1" hangingPunct="1">
                  <a:lnSpc>
                    <a:spcPct val="140000"/>
                  </a:lnSpc>
                </a:pPr>
                <a:r>
                  <a:rPr lang="zh-CN" altLang="en-US" dirty="0">
                    <a:latin typeface="Book Antiqua" pitchFamily="18" charset="0"/>
                  </a:rPr>
                  <a:t>同态映射：</a:t>
                </a:r>
                <a14:m>
                  <m:oMath xmlns:m="http://schemas.openxmlformats.org/officeDocument/2006/math">
                    <m:r>
                      <a:rPr lang="en-US" altLang="zh-CN" b="0" i="1" smtClean="0">
                        <a:latin typeface="Cambria Math"/>
                      </a:rPr>
                      <m:t>𝑓</m:t>
                    </m:r>
                    <m:r>
                      <a:rPr lang="en-US" altLang="zh-CN" b="0" i="1" smtClean="0">
                        <a:latin typeface="Cambria Math"/>
                      </a:rPr>
                      <m:t>:</m:t>
                    </m:r>
                    <m:r>
                      <a:rPr lang="en-US" altLang="zh-CN" b="0" i="1" smtClean="0">
                        <a:latin typeface="Cambria Math"/>
                      </a:rPr>
                      <m:t>ℤ</m:t>
                    </m:r>
                    <m:r>
                      <a:rPr lang="en-US" altLang="zh-CN" b="0" i="1" smtClean="0">
                        <a:latin typeface="Cambria Math"/>
                      </a:rPr>
                      <m:t>→</m:t>
                    </m:r>
                    <m:sSub>
                      <m:sSubPr>
                        <m:ctrlPr>
                          <a:rPr lang="en-US" altLang="zh-CN" b="0" i="1" smtClean="0">
                            <a:latin typeface="Cambria Math" panose="02040503050406030204" pitchFamily="18" charset="0"/>
                          </a:rPr>
                        </m:ctrlPr>
                      </m:sSubPr>
                      <m:e>
                        <m:r>
                          <a:rPr lang="en-US" altLang="zh-CN" b="0" i="1" smtClean="0">
                            <a:latin typeface="Cambria Math"/>
                          </a:rPr>
                          <m:t>ℤ</m:t>
                        </m:r>
                      </m:e>
                      <m:sub>
                        <m:r>
                          <a:rPr lang="en-US" altLang="zh-CN" b="0" i="1" smtClean="0">
                            <a:latin typeface="Cambria Math"/>
                          </a:rPr>
                          <m:t>3</m:t>
                        </m:r>
                      </m:sub>
                    </m:sSub>
                    <m:r>
                      <a:rPr lang="en-US" altLang="zh-CN" b="0" i="1" smtClean="0">
                        <a:latin typeface="Cambria Math"/>
                      </a:rPr>
                      <m:t>, </m:t>
                    </m:r>
                    <m:r>
                      <a:rPr lang="en-US" altLang="zh-CN" b="0" i="1" smtClean="0">
                        <a:latin typeface="Cambria Math"/>
                      </a:rPr>
                      <m:t>𝑓</m:t>
                    </m:r>
                    <m:d>
                      <m:dPr>
                        <m:ctrlPr>
                          <a:rPr lang="en-US" altLang="zh-CN" b="0" i="1" smtClean="0">
                            <a:latin typeface="Cambria Math" panose="02040503050406030204" pitchFamily="18" charset="0"/>
                          </a:rPr>
                        </m:ctrlPr>
                      </m:dPr>
                      <m:e>
                        <m:r>
                          <a:rPr lang="en-US" altLang="zh-CN" b="0" i="1" smtClean="0">
                            <a:latin typeface="Cambria Math"/>
                          </a:rPr>
                          <m:t>3</m:t>
                        </m:r>
                        <m:r>
                          <a:rPr lang="en-US" altLang="zh-CN" b="0" i="1" smtClean="0">
                            <a:latin typeface="Cambria Math"/>
                          </a:rPr>
                          <m:t>𝑘</m:t>
                        </m:r>
                        <m:r>
                          <a:rPr lang="en-US" altLang="zh-CN" b="0" i="1" smtClean="0">
                            <a:latin typeface="Cambria Math"/>
                          </a:rPr>
                          <m:t>+</m:t>
                        </m:r>
                        <m:r>
                          <a:rPr lang="en-US" altLang="zh-CN" b="0" i="1" smtClean="0">
                            <a:latin typeface="Cambria Math"/>
                          </a:rPr>
                          <m:t>𝑟</m:t>
                        </m:r>
                      </m:e>
                    </m:d>
                    <m:r>
                      <a:rPr lang="en-US" altLang="zh-CN" b="0" i="1" smtClean="0">
                        <a:latin typeface="Cambria Math"/>
                      </a:rPr>
                      <m:t>=</m:t>
                    </m:r>
                    <m:r>
                      <a:rPr lang="en-US" altLang="zh-CN" b="0" i="1" smtClean="0">
                        <a:latin typeface="Cambria Math"/>
                      </a:rPr>
                      <m:t>𝑟</m:t>
                    </m:r>
                  </m:oMath>
                </a14:m>
                <a:endParaRPr lang="en-US" altLang="zh-CN" dirty="0">
                  <a:latin typeface="Book Antiqua" pitchFamily="18" charset="0"/>
                </a:endParaRPr>
              </a:p>
              <a:p>
                <a:pPr>
                  <a:lnSpc>
                    <a:spcPct val="150000"/>
                  </a:lnSpc>
                </a:pPr>
                <a:r>
                  <a:rPr lang="zh-CN" altLang="en-US" dirty="0">
                    <a:latin typeface="Book Antiqua" pitchFamily="18" charset="0"/>
                  </a:rPr>
                  <a:t>特别地，若上述</a:t>
                </a:r>
                <a14:m>
                  <m:oMath xmlns:m="http://schemas.openxmlformats.org/officeDocument/2006/math">
                    <m:r>
                      <a:rPr lang="en-US" altLang="zh-CN">
                        <a:latin typeface="Cambria Math" panose="02040503050406030204" pitchFamily="18" charset="0"/>
                      </a:rPr>
                      <m:t>𝑓</m:t>
                    </m:r>
                  </m:oMath>
                </a14:m>
                <a:r>
                  <a:rPr lang="zh-CN" altLang="en-US" dirty="0">
                    <a:latin typeface="Book Antiqua" pitchFamily="18" charset="0"/>
                  </a:rPr>
                  <a:t>是满射，则称两系统满同态</a:t>
                </a:r>
                <a:r>
                  <a:rPr lang="en-US" altLang="zh-CN" dirty="0">
                    <a:latin typeface="Book Antiqua" pitchFamily="18" charset="0"/>
                  </a:rPr>
                  <a:t>(epimorphism)</a:t>
                </a:r>
                <a:r>
                  <a:rPr lang="zh-CN" altLang="en-US" dirty="0">
                    <a:latin typeface="Book Antiqua" pitchFamily="18" charset="0"/>
                  </a:rPr>
                  <a:t> </a:t>
                </a:r>
              </a:p>
            </p:txBody>
          </p:sp>
        </mc:Choice>
        <mc:Fallback xmlns="">
          <p:sp>
            <p:nvSpPr>
              <p:cNvPr id="30723" name="Rectangle 3"/>
              <p:cNvSpPr>
                <a:spLocks noGrp="1" noRot="1" noChangeAspect="1" noMove="1" noResize="1" noEditPoints="1" noAdjustHandles="1" noChangeArrowheads="1" noChangeShapeType="1" noTextEdit="1"/>
              </p:cNvSpPr>
              <p:nvPr>
                <p:ph type="body" idx="1"/>
              </p:nvPr>
            </p:nvSpPr>
            <p:spPr>
              <a:xfrm>
                <a:off x="513268" y="1482035"/>
                <a:ext cx="8352159" cy="4824536"/>
              </a:xfrm>
              <a:blipFill>
                <a:blip r:embed="rId3"/>
                <a:stretch>
                  <a:fillRect l="-292" b="-884"/>
                </a:stretch>
              </a:blipFill>
            </p:spPr>
            <p:txBody>
              <a:bodyPr/>
              <a:lstStyle/>
              <a:p>
                <a:r>
                  <a:rPr lang="zh-CN" altLang="en-US">
                    <a:noFill/>
                  </a:rPr>
                  <a:t> </a:t>
                </a:r>
              </a:p>
            </p:txBody>
          </p:sp>
        </mc:Fallback>
      </mc:AlternateContent>
      <p:sp>
        <p:nvSpPr>
          <p:cNvPr id="6"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26</a:t>
            </a:fld>
            <a:endParaRPr lang="en-US" altLang="zh-CN"/>
          </a:p>
        </p:txBody>
      </p:sp>
    </p:spTree>
    <p:extLst>
      <p:ext uri="{BB962C8B-B14F-4D97-AF65-F5344CB8AC3E}">
        <p14:creationId xmlns:p14="http://schemas.microsoft.com/office/powerpoint/2010/main" val="805401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179512" y="1444921"/>
                <a:ext cx="8784976" cy="1573916"/>
              </a:xfrm>
            </p:spPr>
            <p:txBody>
              <a:bodyPr/>
              <a:lstStyle/>
              <a:p>
                <a:pPr marL="473075" indent="-457200" algn="just">
                  <a:lnSpc>
                    <a:spcPct val="150000"/>
                  </a:lnSpc>
                </a:pPr>
                <a:r>
                  <a:rPr lang="zh-CN" altLang="en-US" dirty="0">
                    <a:solidFill>
                      <a:srgbClr val="0000CC"/>
                    </a:solidFill>
                    <a:latin typeface="黑体" pitchFamily="49" charset="-122"/>
                    <a:ea typeface="黑体" pitchFamily="49" charset="-122"/>
                  </a:rPr>
                  <a:t>设代数系统</a:t>
                </a:r>
                <a14:m>
                  <m:oMath xmlns:m="http://schemas.openxmlformats.org/officeDocument/2006/math">
                    <m:sSub>
                      <m:sSubPr>
                        <m:ctrlPr>
                          <a:rPr i="1">
                            <a:latin typeface="Cambria Math" panose="02040503050406030204" pitchFamily="18" charset="0"/>
                          </a:rPr>
                        </m:ctrlPr>
                      </m:sSubPr>
                      <m:e>
                        <m:r>
                          <a:rPr lang="en-US" altLang="zh-CN" b="1" i="1" dirty="0" smtClean="0">
                            <a:solidFill>
                              <a:srgbClr val="0000CC"/>
                            </a:solidFill>
                            <a:latin typeface="Cambria Math"/>
                            <a:ea typeface="黑体" pitchFamily="49" charset="-122"/>
                          </a:rPr>
                          <m:t>𝒁</m:t>
                        </m:r>
                      </m:e>
                      <m:sub>
                        <m:r>
                          <a:rPr lang="en-US" altLang="zh-CN" i="1" dirty="0" smtClean="0">
                            <a:solidFill>
                              <a:srgbClr val="0000CC"/>
                            </a:solidFill>
                            <a:latin typeface="Cambria Math"/>
                            <a:ea typeface="黑体" pitchFamily="49" charset="-122"/>
                          </a:rPr>
                          <m:t>𝑛</m:t>
                        </m:r>
                      </m:sub>
                    </m:sSub>
                    <m:r>
                      <a:rPr lang="en-US" altLang="zh-CN" i="1" dirty="0" smtClean="0">
                        <a:solidFill>
                          <a:srgbClr val="0000CC"/>
                        </a:solidFill>
                        <a:latin typeface="Cambria Math"/>
                        <a:ea typeface="Cambria Math"/>
                      </a:rPr>
                      <m:t>≡</m:t>
                    </m:r>
                    <m:d>
                      <m:dPr>
                        <m:begChr m:val="⟨"/>
                        <m:endChr m:val="⟩"/>
                        <m:ctrlPr>
                          <a:rPr lang="en-US" altLang="zh-CN" i="1" dirty="0" smtClean="0">
                            <a:solidFill>
                              <a:srgbClr val="0000CC"/>
                            </a:solidFill>
                            <a:latin typeface="Cambria Math" panose="02040503050406030204" pitchFamily="18" charset="0"/>
                            <a:ea typeface="Cambria Math"/>
                          </a:rPr>
                        </m:ctrlPr>
                      </m:dPr>
                      <m:e>
                        <m:sSub>
                          <m:sSubPr>
                            <m:ctrlPr>
                              <a:rPr lang="en-US" altLang="zh-CN" i="1" dirty="0" smtClean="0">
                                <a:solidFill>
                                  <a:srgbClr val="0000CC"/>
                                </a:solidFill>
                                <a:latin typeface="Cambria Math" panose="02040503050406030204" pitchFamily="18" charset="0"/>
                                <a:ea typeface="Cambria Math"/>
                              </a:rPr>
                            </m:ctrlPr>
                          </m:sSubPr>
                          <m:e>
                            <m:r>
                              <a:rPr lang="en-US" altLang="zh-CN" i="1" dirty="0" smtClean="0">
                                <a:solidFill>
                                  <a:srgbClr val="0000CC"/>
                                </a:solidFill>
                                <a:latin typeface="Cambria Math"/>
                                <a:ea typeface="Cambria Math"/>
                              </a:rPr>
                              <m:t>ℤ</m:t>
                            </m:r>
                          </m:e>
                          <m:sub>
                            <m:r>
                              <a:rPr lang="en-US" altLang="zh-CN" b="0" i="1" dirty="0" smtClean="0">
                                <a:solidFill>
                                  <a:srgbClr val="0000CC"/>
                                </a:solidFill>
                                <a:latin typeface="Cambria Math"/>
                                <a:ea typeface="Cambria Math"/>
                              </a:rPr>
                              <m:t>𝑛</m:t>
                            </m:r>
                          </m:sub>
                        </m:sSub>
                        <m:r>
                          <a:rPr lang="en-US" altLang="zh-CN" i="1" dirty="0" smtClean="0">
                            <a:solidFill>
                              <a:srgbClr val="0000CC"/>
                            </a:solidFill>
                            <a:latin typeface="Cambria Math"/>
                            <a:ea typeface="Cambria Math"/>
                          </a:rPr>
                          <m:t>,  </m:t>
                        </m:r>
                        <m:sSub>
                          <m:sSubPr>
                            <m:ctrlPr>
                              <a:rPr lang="en-US" altLang="zh-CN" i="1" dirty="0" smtClean="0">
                                <a:solidFill>
                                  <a:srgbClr val="0000CC"/>
                                </a:solidFill>
                                <a:latin typeface="Cambria Math" panose="02040503050406030204" pitchFamily="18" charset="0"/>
                                <a:ea typeface="Cambria Math"/>
                              </a:rPr>
                            </m:ctrlPr>
                          </m:sSubPr>
                          <m:e>
                            <m:r>
                              <a:rPr lang="en-US" altLang="zh-CN" i="1" dirty="0" smtClean="0">
                                <a:solidFill>
                                  <a:srgbClr val="0000CC"/>
                                </a:solidFill>
                                <a:latin typeface="Cambria Math"/>
                                <a:ea typeface="Cambria Math"/>
                              </a:rPr>
                              <m:t>⊕</m:t>
                            </m:r>
                          </m:e>
                          <m:sub>
                            <m:r>
                              <a:rPr lang="en-US" altLang="zh-CN" i="1" dirty="0" smtClean="0">
                                <a:solidFill>
                                  <a:srgbClr val="0000CC"/>
                                </a:solidFill>
                                <a:latin typeface="Cambria Math"/>
                                <a:ea typeface="Cambria Math"/>
                              </a:rPr>
                              <m:t>𝑛</m:t>
                            </m:r>
                          </m:sub>
                        </m:sSub>
                      </m:e>
                    </m:d>
                  </m:oMath>
                </a14:m>
                <a:r>
                  <a:rPr lang="zh-CN" altLang="en-US" dirty="0">
                    <a:solidFill>
                      <a:srgbClr val="0000CC"/>
                    </a:solidFill>
                    <a:latin typeface="黑体" pitchFamily="49" charset="-122"/>
                    <a:ea typeface="黑体" pitchFamily="49" charset="-122"/>
                  </a:rPr>
                  <a:t>为</a:t>
                </a:r>
                <a:r>
                  <a:rPr lang="en-US" altLang="zh-CN" dirty="0">
                    <a:solidFill>
                      <a:srgbClr val="0000CC"/>
                    </a:solidFill>
                    <a:latin typeface="黑体" pitchFamily="49" charset="-122"/>
                    <a:ea typeface="黑体" pitchFamily="49" charset="-122"/>
                  </a:rPr>
                  <a:t>(</a:t>
                </a:r>
                <a:r>
                  <a:rPr lang="zh-CN" altLang="en-US" dirty="0">
                    <a:solidFill>
                      <a:srgbClr val="0000CC"/>
                    </a:solidFill>
                    <a:latin typeface="黑体" pitchFamily="49" charset="-122"/>
                    <a:ea typeface="黑体" pitchFamily="49" charset="-122"/>
                  </a:rPr>
                  <a:t>模</a:t>
                </a:r>
                <a14:m>
                  <m:oMath xmlns:m="http://schemas.openxmlformats.org/officeDocument/2006/math">
                    <m:r>
                      <a:rPr lang="en-US" altLang="zh-CN" i="1" dirty="0" smtClean="0">
                        <a:solidFill>
                          <a:srgbClr val="0000CC"/>
                        </a:solidFill>
                        <a:latin typeface="Cambria Math"/>
                        <a:ea typeface="黑体" pitchFamily="49" charset="-122"/>
                      </a:rPr>
                      <m:t>𝑛</m:t>
                    </m:r>
                  </m:oMath>
                </a14:m>
                <a:r>
                  <a:rPr lang="zh-CN" altLang="en-US" dirty="0">
                    <a:solidFill>
                      <a:srgbClr val="0000CC"/>
                    </a:solidFill>
                    <a:latin typeface="黑体" pitchFamily="49" charset="-122"/>
                    <a:ea typeface="黑体" pitchFamily="49" charset="-122"/>
                  </a:rPr>
                  <a:t>整数加</a:t>
                </a:r>
                <a:r>
                  <a:rPr lang="en-US" altLang="zh-CN" dirty="0">
                    <a:solidFill>
                      <a:srgbClr val="0000CC"/>
                    </a:solidFill>
                    <a:latin typeface="黑体" pitchFamily="49" charset="-122"/>
                    <a:ea typeface="黑体" pitchFamily="49" charset="-122"/>
                  </a:rPr>
                  <a:t>)</a:t>
                </a:r>
                <a:r>
                  <a:rPr lang="zh-CN" altLang="en-US" dirty="0">
                    <a:solidFill>
                      <a:srgbClr val="0000CC"/>
                    </a:solidFill>
                    <a:latin typeface="黑体" pitchFamily="49" charset="-122"/>
                    <a:ea typeface="黑体" pitchFamily="49" charset="-122"/>
                  </a:rPr>
                  <a:t>，</a:t>
                </a:r>
                <a14:m>
                  <m:oMath xmlns:m="http://schemas.openxmlformats.org/officeDocument/2006/math">
                    <m:r>
                      <a:rPr lang="en-US" altLang="zh-CN" i="1" dirty="0" smtClean="0">
                        <a:solidFill>
                          <a:srgbClr val="0000CC"/>
                        </a:solidFill>
                        <a:latin typeface="Cambria Math"/>
                        <a:ea typeface="黑体" pitchFamily="49" charset="-122"/>
                      </a:rPr>
                      <m:t>𝑓</m:t>
                    </m:r>
                    <m:r>
                      <a:rPr lang="en-US" altLang="zh-CN" i="1" dirty="0" smtClean="0">
                        <a:solidFill>
                          <a:srgbClr val="0000CC"/>
                        </a:solidFill>
                        <a:latin typeface="Cambria Math"/>
                        <a:ea typeface="黑体" pitchFamily="49" charset="-122"/>
                      </a:rPr>
                      <m:t>:</m:t>
                    </m:r>
                    <m:sSub>
                      <m:sSubPr>
                        <m:ctrlPr>
                          <a:rPr lang="en-US" altLang="zh-CN" i="1" dirty="0" smtClean="0">
                            <a:solidFill>
                              <a:srgbClr val="0000CC"/>
                            </a:solidFill>
                            <a:latin typeface="Cambria Math" panose="02040503050406030204" pitchFamily="18" charset="0"/>
                            <a:ea typeface="黑体" pitchFamily="49" charset="-122"/>
                          </a:rPr>
                        </m:ctrlPr>
                      </m:sSubPr>
                      <m:e>
                        <m:r>
                          <a:rPr lang="en-US" altLang="zh-CN" b="1" i="1" dirty="0" smtClean="0">
                            <a:solidFill>
                              <a:srgbClr val="0000CC"/>
                            </a:solidFill>
                            <a:latin typeface="Cambria Math"/>
                            <a:ea typeface="黑体" pitchFamily="49" charset="-122"/>
                          </a:rPr>
                          <m:t>𝒁</m:t>
                        </m:r>
                      </m:e>
                      <m:sub>
                        <m:r>
                          <a:rPr lang="en-US" altLang="zh-CN" i="1" dirty="0" smtClean="0">
                            <a:solidFill>
                              <a:srgbClr val="0000CC"/>
                            </a:solidFill>
                            <a:latin typeface="Cambria Math"/>
                            <a:ea typeface="黑体" pitchFamily="49" charset="-122"/>
                          </a:rPr>
                          <m:t>12</m:t>
                        </m:r>
                      </m:sub>
                    </m:sSub>
                    <m:r>
                      <a:rPr lang="en-US" altLang="zh-CN" i="1" dirty="0" smtClean="0">
                        <a:solidFill>
                          <a:srgbClr val="0000CC"/>
                        </a:solidFill>
                        <a:latin typeface="Cambria Math"/>
                        <a:ea typeface="黑体" pitchFamily="49" charset="-122"/>
                      </a:rPr>
                      <m:t>→</m:t>
                    </m:r>
                    <m:sSub>
                      <m:sSubPr>
                        <m:ctrlPr>
                          <a:rPr lang="en-US" altLang="zh-CN" i="1" dirty="0" smtClean="0">
                            <a:solidFill>
                              <a:srgbClr val="0000CC"/>
                            </a:solidFill>
                            <a:latin typeface="Cambria Math" panose="02040503050406030204" pitchFamily="18" charset="0"/>
                            <a:ea typeface="黑体" pitchFamily="49" charset="-122"/>
                          </a:rPr>
                        </m:ctrlPr>
                      </m:sSubPr>
                      <m:e>
                        <m:r>
                          <a:rPr lang="en-US" altLang="zh-CN" b="1" i="1" dirty="0" smtClean="0">
                            <a:solidFill>
                              <a:srgbClr val="0000CC"/>
                            </a:solidFill>
                            <a:latin typeface="Cambria Math"/>
                            <a:ea typeface="黑体" pitchFamily="49" charset="-122"/>
                          </a:rPr>
                          <m:t>𝒁</m:t>
                        </m:r>
                      </m:e>
                      <m:sub>
                        <m:r>
                          <a:rPr lang="en-US" altLang="zh-CN" i="1" dirty="0" smtClean="0">
                            <a:solidFill>
                              <a:srgbClr val="0000CC"/>
                            </a:solidFill>
                            <a:latin typeface="Cambria Math"/>
                            <a:ea typeface="黑体" pitchFamily="49" charset="-122"/>
                          </a:rPr>
                          <m:t>3</m:t>
                        </m:r>
                      </m:sub>
                    </m:sSub>
                  </m:oMath>
                </a14:m>
                <a:r>
                  <a:rPr lang="zh-CN" altLang="en-US" dirty="0">
                    <a:solidFill>
                      <a:srgbClr val="0000CC"/>
                    </a:solidFill>
                    <a:latin typeface="黑体" pitchFamily="49" charset="-122"/>
                    <a:ea typeface="黑体" pitchFamily="49" charset="-122"/>
                  </a:rPr>
                  <a:t>，</a:t>
                </a:r>
                <a14:m>
                  <m:oMath xmlns:m="http://schemas.openxmlformats.org/officeDocument/2006/math">
                    <m:r>
                      <a:rPr lang="en-US" altLang="zh-CN" i="1" dirty="0" smtClean="0">
                        <a:solidFill>
                          <a:srgbClr val="0000CC"/>
                        </a:solidFill>
                        <a:latin typeface="Cambria Math"/>
                        <a:ea typeface="黑体" pitchFamily="49" charset="-122"/>
                      </a:rPr>
                      <m:t>𝑓</m:t>
                    </m:r>
                    <m:r>
                      <a:rPr lang="en-US" altLang="zh-CN" i="1" dirty="0" smtClean="0">
                        <a:solidFill>
                          <a:srgbClr val="0000CC"/>
                        </a:solidFill>
                        <a:latin typeface="Cambria Math"/>
                        <a:ea typeface="黑体" pitchFamily="49" charset="-122"/>
                      </a:rPr>
                      <m:t>(</m:t>
                    </m:r>
                    <m:r>
                      <a:rPr lang="en-US" altLang="zh-CN" i="1" dirty="0" smtClean="0">
                        <a:solidFill>
                          <a:srgbClr val="0000CC"/>
                        </a:solidFill>
                        <a:latin typeface="Cambria Math"/>
                        <a:ea typeface="黑体" pitchFamily="49" charset="-122"/>
                      </a:rPr>
                      <m:t>𝑥</m:t>
                    </m:r>
                    <m:r>
                      <a:rPr lang="en-US" altLang="zh-CN" i="1" dirty="0" smtClean="0">
                        <a:solidFill>
                          <a:srgbClr val="0000CC"/>
                        </a:solidFill>
                        <a:latin typeface="Cambria Math"/>
                        <a:ea typeface="黑体" pitchFamily="49" charset="-122"/>
                      </a:rPr>
                      <m:t>)=</m:t>
                    </m:r>
                    <m:r>
                      <a:rPr lang="en-US" altLang="zh-CN" i="1" dirty="0" smtClean="0">
                        <a:solidFill>
                          <a:srgbClr val="0000CC"/>
                        </a:solidFill>
                        <a:latin typeface="Cambria Math"/>
                        <a:ea typeface="黑体" pitchFamily="49" charset="-122"/>
                      </a:rPr>
                      <m:t>𝑥</m:t>
                    </m:r>
                    <m:r>
                      <a:rPr lang="en-US" altLang="zh-CN" i="1" dirty="0" smtClean="0">
                        <a:solidFill>
                          <a:srgbClr val="0000CC"/>
                        </a:solidFill>
                        <a:latin typeface="Cambria Math"/>
                        <a:ea typeface="黑体" pitchFamily="49" charset="-122"/>
                      </a:rPr>
                      <m:t> </m:t>
                    </m:r>
                    <m:r>
                      <m:rPr>
                        <m:sty m:val="p"/>
                      </m:rPr>
                      <a:rPr lang="en-US" altLang="zh-CN" i="1" dirty="0" smtClean="0">
                        <a:solidFill>
                          <a:srgbClr val="0000CC"/>
                        </a:solidFill>
                        <a:latin typeface="Cambria Math"/>
                        <a:ea typeface="黑体" pitchFamily="49" charset="-122"/>
                      </a:rPr>
                      <m:t>mod</m:t>
                    </m:r>
                    <m:r>
                      <a:rPr lang="en-US" altLang="zh-CN" i="1" dirty="0" smtClean="0">
                        <a:solidFill>
                          <a:srgbClr val="0000CC"/>
                        </a:solidFill>
                        <a:latin typeface="Cambria Math"/>
                        <a:ea typeface="黑体" pitchFamily="49" charset="-122"/>
                      </a:rPr>
                      <m:t> 3</m:t>
                    </m:r>
                  </m:oMath>
                </a14:m>
                <a:r>
                  <a:rPr lang="zh-CN" altLang="en-US" dirty="0">
                    <a:solidFill>
                      <a:srgbClr val="0000CC"/>
                    </a:solidFill>
                    <a:latin typeface="黑体" pitchFamily="49" charset="-122"/>
                    <a:ea typeface="黑体" pitchFamily="49" charset="-122"/>
                  </a:rPr>
                  <a:t>。证明：</a:t>
                </a:r>
                <a14:m>
                  <m:oMath xmlns:m="http://schemas.openxmlformats.org/officeDocument/2006/math">
                    <m:r>
                      <a:rPr lang="en-US" altLang="zh-CN" i="1" dirty="0" smtClean="0">
                        <a:solidFill>
                          <a:srgbClr val="C00000"/>
                        </a:solidFill>
                        <a:latin typeface="Cambria Math"/>
                        <a:ea typeface="黑体" pitchFamily="49" charset="-122"/>
                      </a:rPr>
                      <m:t>𝑓</m:t>
                    </m:r>
                  </m:oMath>
                </a14:m>
                <a:r>
                  <a:rPr lang="zh-CN" altLang="en-US" dirty="0">
                    <a:solidFill>
                      <a:srgbClr val="C00000"/>
                    </a:solidFill>
                    <a:latin typeface="黑体" pitchFamily="49" charset="-122"/>
                    <a:ea typeface="黑体" pitchFamily="49" charset="-122"/>
                  </a:rPr>
                  <a:t>满同态</a:t>
                </a:r>
                <a:endParaRPr lang="en-US" altLang="zh-CN" dirty="0">
                  <a:solidFill>
                    <a:srgbClr val="0000CC"/>
                  </a:solidFill>
                  <a:latin typeface="黑体" pitchFamily="49" charset="-122"/>
                  <a:ea typeface="黑体" pitchFamily="49" charset="-122"/>
                </a:endParaRPr>
              </a:p>
              <a:p>
                <a:pPr marL="473075" indent="-457200" algn="just">
                  <a:lnSpc>
                    <a:spcPct val="150000"/>
                  </a:lnSpc>
                  <a:buNone/>
                </a:pPr>
                <a:endParaRPr lang="zh-CN" altLang="en-US" dirty="0">
                  <a:solidFill>
                    <a:srgbClr val="0000CC"/>
                  </a:solidFill>
                  <a:latin typeface="黑体" pitchFamily="49" charset="-122"/>
                  <a:ea typeface="黑体" pitchFamily="49" charset="-122"/>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179512" y="1444921"/>
                <a:ext cx="8784976" cy="1573916"/>
              </a:xfrm>
              <a:blipFill>
                <a:blip r:embed="rId2"/>
                <a:stretch>
                  <a:fillRect l="-139" r="-1456"/>
                </a:stretch>
              </a:blipFill>
            </p:spPr>
            <p:txBody>
              <a:bodyPr/>
              <a:lstStyle/>
              <a:p>
                <a:r>
                  <a:rPr lang="zh-CN" altLang="en-US">
                    <a:noFill/>
                  </a:rPr>
                  <a:t> </a:t>
                </a:r>
              </a:p>
            </p:txBody>
          </p:sp>
        </mc:Fallback>
      </mc:AlternateContent>
      <p:sp>
        <p:nvSpPr>
          <p:cNvPr id="8"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27</a:t>
            </a:fld>
            <a:endParaRPr lang="en-US" altLang="zh-CN"/>
          </a:p>
        </p:txBody>
      </p:sp>
      <p:sp>
        <p:nvSpPr>
          <p:cNvPr id="4" name="标题 3"/>
          <p:cNvSpPr>
            <a:spLocks noGrp="1"/>
          </p:cNvSpPr>
          <p:nvPr>
            <p:ph type="title"/>
          </p:nvPr>
        </p:nvSpPr>
        <p:spPr/>
        <p:txBody>
          <a:bodyPr/>
          <a:lstStyle/>
          <a:p>
            <a:r>
              <a:rPr lang="zh-CN" altLang="en-US" dirty="0"/>
              <a:t>课堂练习题</a:t>
            </a:r>
          </a:p>
        </p:txBody>
      </p:sp>
      <p:pic>
        <p:nvPicPr>
          <p:cNvPr id="6"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424" y="3213271"/>
            <a:ext cx="832485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http://www.clipartguide.com/_named_clipart_images/0511-0809-0913-3955_Police_Officer_at_Target_Practice_Clip_Art_clipart_image.jpg"/>
          <p:cNvPicPr>
            <a:picLocks noChangeAspect="1" noChangeArrowheads="1"/>
          </p:cNvPicPr>
          <p:nvPr/>
        </p:nvPicPr>
        <p:blipFill>
          <a:blip r:embed="rId4" cstate="print"/>
          <a:srcRect/>
          <a:stretch>
            <a:fillRect/>
          </a:stretch>
        </p:blipFill>
        <p:spPr bwMode="auto">
          <a:xfrm>
            <a:off x="7953549" y="5201400"/>
            <a:ext cx="1077650" cy="1347061"/>
          </a:xfrm>
          <a:prstGeom prst="rect">
            <a:avLst/>
          </a:prstGeom>
          <a:noFill/>
        </p:spPr>
      </p:pic>
    </p:spTree>
    <p:extLst>
      <p:ext uri="{BB962C8B-B14F-4D97-AF65-F5344CB8AC3E}">
        <p14:creationId xmlns:p14="http://schemas.microsoft.com/office/powerpoint/2010/main" val="127103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本节提要</a:t>
            </a:r>
          </a:p>
        </p:txBody>
      </p:sp>
      <p:sp>
        <p:nvSpPr>
          <p:cNvPr id="3" name="内容占位符 2"/>
          <p:cNvSpPr>
            <a:spLocks noGrp="1"/>
          </p:cNvSpPr>
          <p:nvPr>
            <p:ph sz="quarter" idx="1"/>
          </p:nvPr>
        </p:nvSpPr>
        <p:spPr/>
        <p:txBody>
          <a:bodyPr>
            <a:normAutofit/>
          </a:bodyPr>
          <a:lstStyle/>
          <a:p>
            <a:pPr>
              <a:lnSpc>
                <a:spcPct val="110000"/>
              </a:lnSpc>
            </a:pPr>
            <a:r>
              <a:rPr lang="zh-CN" altLang="en-US" sz="3200" dirty="0"/>
              <a:t>问题</a:t>
            </a:r>
            <a:r>
              <a:rPr lang="en-US" altLang="zh-CN" sz="3200" dirty="0"/>
              <a:t>1</a:t>
            </a:r>
            <a:r>
              <a:rPr lang="zh-CN" altLang="en-US" sz="3200" dirty="0"/>
              <a:t>：什么是代数系统？</a:t>
            </a:r>
            <a:endParaRPr lang="en-US" altLang="zh-CN" sz="3200" dirty="0"/>
          </a:p>
          <a:p>
            <a:pPr lvl="1">
              <a:lnSpc>
                <a:spcPct val="110000"/>
              </a:lnSpc>
            </a:pPr>
            <a:r>
              <a:rPr lang="zh-CN" altLang="en-US" sz="2800" dirty="0">
                <a:solidFill>
                  <a:srgbClr val="2E2E99"/>
                </a:solidFill>
              </a:rPr>
              <a:t>非空集合</a:t>
            </a:r>
            <a:r>
              <a:rPr lang="en-US" altLang="zh-CN" sz="2800" dirty="0">
                <a:solidFill>
                  <a:srgbClr val="2E2E99"/>
                </a:solidFill>
              </a:rPr>
              <a:t>+</a:t>
            </a:r>
            <a:r>
              <a:rPr lang="zh-CN" altLang="en-US" sz="2800" dirty="0">
                <a:solidFill>
                  <a:srgbClr val="2E2E99"/>
                </a:solidFill>
              </a:rPr>
              <a:t>封闭的</a:t>
            </a:r>
            <a:r>
              <a:rPr lang="en-US" altLang="zh-CN" sz="2800" dirty="0">
                <a:solidFill>
                  <a:srgbClr val="2E2E99"/>
                </a:solidFill>
              </a:rPr>
              <a:t>(</a:t>
            </a:r>
            <a:r>
              <a:rPr lang="zh-CN" altLang="en-US" sz="2800" dirty="0">
                <a:solidFill>
                  <a:srgbClr val="2E2E99"/>
                </a:solidFill>
              </a:rPr>
              <a:t>二元</a:t>
            </a:r>
            <a:r>
              <a:rPr lang="en-US" altLang="zh-CN" sz="2800" dirty="0">
                <a:solidFill>
                  <a:srgbClr val="2E2E99"/>
                </a:solidFill>
              </a:rPr>
              <a:t>)</a:t>
            </a:r>
            <a:r>
              <a:rPr lang="zh-CN" altLang="en-US" sz="2800" dirty="0">
                <a:solidFill>
                  <a:srgbClr val="2E2E99"/>
                </a:solidFill>
              </a:rPr>
              <a:t>运算</a:t>
            </a:r>
          </a:p>
          <a:p>
            <a:pPr>
              <a:lnSpc>
                <a:spcPct val="110000"/>
              </a:lnSpc>
            </a:pPr>
            <a:r>
              <a:rPr lang="zh-CN" altLang="en-US" sz="3200" dirty="0"/>
              <a:t>问题</a:t>
            </a:r>
            <a:r>
              <a:rPr lang="en-US" altLang="zh-CN" sz="3200" dirty="0"/>
              <a:t>2</a:t>
            </a:r>
            <a:r>
              <a:rPr lang="zh-CN" altLang="en-US" sz="3200" dirty="0"/>
              <a:t>：代数系统相关性质？</a:t>
            </a:r>
            <a:endParaRPr lang="en-US" altLang="zh-CN" sz="3200" dirty="0"/>
          </a:p>
          <a:p>
            <a:pPr lvl="1">
              <a:lnSpc>
                <a:spcPct val="110000"/>
              </a:lnSpc>
            </a:pPr>
            <a:r>
              <a:rPr lang="zh-CN" altLang="en-US" sz="2800" dirty="0">
                <a:solidFill>
                  <a:srgbClr val="2E2E99"/>
                </a:solidFill>
              </a:rPr>
              <a:t>封闭性、结合性、交换性、分配性；单位元、零元、逆元；同态同构</a:t>
            </a:r>
            <a:endParaRPr lang="en-US" altLang="zh-CN" sz="2900" dirty="0"/>
          </a:p>
          <a:p>
            <a:pPr>
              <a:lnSpc>
                <a:spcPct val="110000"/>
              </a:lnSpc>
            </a:pPr>
            <a:r>
              <a:rPr lang="zh-CN" altLang="en-US" sz="3200" dirty="0">
                <a:solidFill>
                  <a:srgbClr val="FF0000"/>
                </a:solidFill>
              </a:rPr>
              <a:t>问题</a:t>
            </a:r>
            <a:r>
              <a:rPr lang="en-US" altLang="zh-CN" sz="3200" dirty="0">
                <a:solidFill>
                  <a:srgbClr val="FF0000"/>
                </a:solidFill>
              </a:rPr>
              <a:t>3</a:t>
            </a:r>
            <a:r>
              <a:rPr lang="zh-CN" altLang="en-US" sz="3200" dirty="0">
                <a:solidFill>
                  <a:srgbClr val="FF0000"/>
                </a:solidFill>
              </a:rPr>
              <a:t>：什么是群？</a:t>
            </a:r>
          </a:p>
          <a:p>
            <a:pPr>
              <a:lnSpc>
                <a:spcPct val="110000"/>
              </a:lnSpc>
            </a:pPr>
            <a:r>
              <a:rPr lang="zh-CN" altLang="en-US" sz="3200" dirty="0"/>
              <a:t>问题</a:t>
            </a:r>
            <a:r>
              <a:rPr lang="en-US" altLang="zh-CN" sz="3200" dirty="0"/>
              <a:t>4</a:t>
            </a:r>
            <a:r>
              <a:rPr lang="zh-CN" altLang="en-US" sz="3200" dirty="0"/>
              <a:t>：群具有哪些性质？</a:t>
            </a:r>
          </a:p>
          <a:p>
            <a:pPr>
              <a:lnSpc>
                <a:spcPct val="110000"/>
              </a:lnSpc>
            </a:pPr>
            <a:endParaRPr lang="zh-CN" altLang="en-US" sz="3200" dirty="0">
              <a:solidFill>
                <a:srgbClr val="FF0000"/>
              </a:solidFill>
            </a:endParaRP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28</a:t>
            </a:fld>
            <a:endParaRPr lang="zh-CN" altLang="en-US" dirty="0"/>
          </a:p>
        </p:txBody>
      </p:sp>
    </p:spTree>
    <p:extLst>
      <p:ext uri="{BB962C8B-B14F-4D97-AF65-F5344CB8AC3E}">
        <p14:creationId xmlns:p14="http://schemas.microsoft.com/office/powerpoint/2010/main" val="22722599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323850" y="1557338"/>
            <a:ext cx="8424863" cy="1949450"/>
          </a:xfrm>
        </p:spPr>
        <p:txBody>
          <a:bodyPr/>
          <a:lstStyle/>
          <a:p>
            <a:pPr>
              <a:lnSpc>
                <a:spcPct val="170000"/>
              </a:lnSpc>
            </a:pPr>
            <a:r>
              <a:rPr lang="zh-CN" altLang="en-US" b="1" dirty="0">
                <a:latin typeface="+mn-ea"/>
                <a:cs typeface="SimHei" charset="-122"/>
              </a:rPr>
              <a:t>正方形的</a:t>
            </a:r>
            <a:r>
              <a:rPr lang="zh-CN" altLang="en-US" b="1" dirty="0">
                <a:solidFill>
                  <a:srgbClr val="FF0000"/>
                </a:solidFill>
                <a:latin typeface="+mn-ea"/>
                <a:cs typeface="SimHei" charset="-122"/>
              </a:rPr>
              <a:t>刚体运动</a:t>
            </a:r>
            <a:r>
              <a:rPr lang="zh-CN" altLang="en-US" b="1" dirty="0">
                <a:latin typeface="+mn-ea"/>
                <a:cs typeface="SimHei" charset="-122"/>
              </a:rPr>
              <a:t>是从四个顶点集到它本身的</a:t>
            </a:r>
            <a:r>
              <a:rPr lang="zh-CN" altLang="en-US" b="1" dirty="0">
                <a:solidFill>
                  <a:srgbClr val="0000CC"/>
                </a:solidFill>
                <a:latin typeface="+mn-ea"/>
                <a:cs typeface="SimHei" charset="-122"/>
              </a:rPr>
              <a:t>一一对应（变换）</a:t>
            </a:r>
            <a:r>
              <a:rPr lang="zh-CN" altLang="en-US" b="1" dirty="0">
                <a:latin typeface="+mn-ea"/>
                <a:cs typeface="SimHei" charset="-122"/>
              </a:rPr>
              <a:t>，保持相邻点之间</a:t>
            </a:r>
            <a:r>
              <a:rPr lang="zh-CN" altLang="en-US" b="1" dirty="0">
                <a:solidFill>
                  <a:srgbClr val="0000CC"/>
                </a:solidFill>
                <a:latin typeface="+mn-ea"/>
                <a:cs typeface="SimHei" charset="-122"/>
              </a:rPr>
              <a:t>距离不变</a:t>
            </a:r>
            <a:endParaRPr lang="en-US" altLang="zh-CN" b="1" dirty="0">
              <a:solidFill>
                <a:srgbClr val="0000CC"/>
              </a:solidFill>
              <a:latin typeface="+mn-ea"/>
              <a:cs typeface="SimHei" charset="-122"/>
            </a:endParaRPr>
          </a:p>
        </p:txBody>
      </p:sp>
      <p:pic>
        <p:nvPicPr>
          <p:cNvPr id="8197" name="Picture 2" descr="http://www.cceschool.com/zplqla/_6hntby/ib3htr1z.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038" y="3716338"/>
            <a:ext cx="2136775" cy="160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r>
              <a:rPr lang="zh-CN" altLang="en-US" dirty="0"/>
              <a:t>引例：对称变换</a:t>
            </a:r>
          </a:p>
        </p:txBody>
      </p:sp>
    </p:spTree>
    <p:extLst>
      <p:ext uri="{BB962C8B-B14F-4D97-AF65-F5344CB8AC3E}">
        <p14:creationId xmlns:p14="http://schemas.microsoft.com/office/powerpoint/2010/main" val="185084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本节提要</a:t>
            </a:r>
          </a:p>
        </p:txBody>
      </p:sp>
      <p:sp>
        <p:nvSpPr>
          <p:cNvPr id="3" name="内容占位符 2"/>
          <p:cNvSpPr>
            <a:spLocks noGrp="1"/>
          </p:cNvSpPr>
          <p:nvPr>
            <p:ph sz="quarter" idx="1"/>
          </p:nvPr>
        </p:nvSpPr>
        <p:spPr/>
        <p:txBody>
          <a:bodyPr>
            <a:normAutofit/>
          </a:bodyPr>
          <a:lstStyle/>
          <a:p>
            <a:pPr>
              <a:lnSpc>
                <a:spcPct val="110000"/>
              </a:lnSpc>
            </a:pPr>
            <a:r>
              <a:rPr lang="zh-CN" altLang="en-US" sz="3200" dirty="0"/>
              <a:t>问题</a:t>
            </a:r>
            <a:r>
              <a:rPr lang="en-US" altLang="zh-CN" sz="3200" dirty="0"/>
              <a:t>1</a:t>
            </a:r>
            <a:r>
              <a:rPr lang="zh-CN" altLang="en-US" sz="3200" dirty="0"/>
              <a:t>：什么是代数系统？</a:t>
            </a:r>
          </a:p>
          <a:p>
            <a:pPr>
              <a:lnSpc>
                <a:spcPct val="110000"/>
              </a:lnSpc>
            </a:pPr>
            <a:r>
              <a:rPr lang="zh-CN" altLang="en-US" sz="3200" dirty="0"/>
              <a:t>问题</a:t>
            </a:r>
            <a:r>
              <a:rPr lang="en-US" altLang="zh-CN" sz="3200" dirty="0"/>
              <a:t>2</a:t>
            </a:r>
            <a:r>
              <a:rPr lang="zh-CN" altLang="en-US" sz="3200" dirty="0"/>
              <a:t>：代数系统相关性质？</a:t>
            </a:r>
            <a:endParaRPr lang="en-US" altLang="zh-CN" sz="3200" dirty="0"/>
          </a:p>
          <a:p>
            <a:pPr>
              <a:lnSpc>
                <a:spcPct val="110000"/>
              </a:lnSpc>
            </a:pPr>
            <a:r>
              <a:rPr lang="zh-CN" altLang="en-US" sz="3200" dirty="0"/>
              <a:t>问题</a:t>
            </a:r>
            <a:r>
              <a:rPr lang="en-US" altLang="zh-CN" sz="3200" dirty="0"/>
              <a:t>3</a:t>
            </a:r>
            <a:r>
              <a:rPr lang="zh-CN" altLang="en-US" sz="3200" dirty="0"/>
              <a:t>：什么是群？</a:t>
            </a:r>
          </a:p>
          <a:p>
            <a:pPr>
              <a:lnSpc>
                <a:spcPct val="110000"/>
              </a:lnSpc>
            </a:pPr>
            <a:r>
              <a:rPr lang="zh-CN" altLang="en-US" sz="3200" dirty="0"/>
              <a:t>问题</a:t>
            </a:r>
            <a:r>
              <a:rPr lang="en-US" altLang="zh-CN" sz="3200" dirty="0"/>
              <a:t>4</a:t>
            </a:r>
            <a:r>
              <a:rPr lang="zh-CN" altLang="en-US" sz="3200" dirty="0"/>
              <a:t>：群具有哪些性质？</a:t>
            </a:r>
          </a:p>
          <a:p>
            <a:pPr>
              <a:lnSpc>
                <a:spcPct val="110000"/>
              </a:lnSpc>
            </a:pPr>
            <a:endParaRPr lang="zh-CN" altLang="en-US" sz="3200"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3</a:t>
            </a:fld>
            <a:endParaRPr lang="zh-CN" altLang="en-US" dirty="0"/>
          </a:p>
        </p:txBody>
      </p:sp>
    </p:spTree>
    <p:extLst>
      <p:ext uri="{BB962C8B-B14F-4D97-AF65-F5344CB8AC3E}">
        <p14:creationId xmlns:p14="http://schemas.microsoft.com/office/powerpoint/2010/main" val="3549839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 fill="hold"/>
                                        <p:tgtEl>
                                          <p:spTgt spid="3">
                                            <p:txEl>
                                              <p:pRg st="0" end="0"/>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引例：对称变换（续）</a:t>
            </a:r>
          </a:p>
        </p:txBody>
      </p:sp>
      <p:sp>
        <p:nvSpPr>
          <p:cNvPr id="3" name="内容占位符 2"/>
          <p:cNvSpPr>
            <a:spLocks noGrp="1"/>
          </p:cNvSpPr>
          <p:nvPr>
            <p:ph sz="quarter" idx="1"/>
          </p:nvPr>
        </p:nvSpPr>
        <p:spPr/>
        <p:txBody>
          <a:bodyPr/>
          <a:lstStyle/>
          <a:p>
            <a:endParaRPr lang="zh-CN" altLang="en-US"/>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30</a:t>
            </a:fld>
            <a:endParaRPr lang="zh-CN" alt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8" y="1600200"/>
            <a:ext cx="9151938" cy="474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69141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2780928"/>
            <a:ext cx="3219450"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708597"/>
            <a:ext cx="4887912"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a:t>引例：对称变换（续）</a:t>
            </a:r>
          </a:p>
        </p:txBody>
      </p:sp>
    </p:spTree>
    <p:extLst>
      <p:ext uri="{BB962C8B-B14F-4D97-AF65-F5344CB8AC3E}">
        <p14:creationId xmlns:p14="http://schemas.microsoft.com/office/powerpoint/2010/main" val="40944367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2054225"/>
            <a:ext cx="90297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94525" y="1622425"/>
            <a:ext cx="2146300" cy="214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a:t>引例：对称变换（续）</a:t>
            </a:r>
          </a:p>
        </p:txBody>
      </p:sp>
    </p:spTree>
    <p:extLst>
      <p:ext uri="{BB962C8B-B14F-4D97-AF65-F5344CB8AC3E}">
        <p14:creationId xmlns:p14="http://schemas.microsoft.com/office/powerpoint/2010/main" val="13777915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3"/>
          <p:cNvSpPr txBox="1">
            <a:spLocks noChangeArrowheads="1"/>
          </p:cNvSpPr>
          <p:nvPr/>
        </p:nvSpPr>
        <p:spPr bwMode="auto">
          <a:xfrm>
            <a:off x="384175" y="1665288"/>
            <a:ext cx="8496300"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47675" indent="-447675">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889000" indent="-439738">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293813" indent="-403225">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81163" indent="-385763">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70100" indent="-38735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27300" indent="-38735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84500" indent="-38735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41700" indent="-38735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98900" indent="-38735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buClr>
                <a:schemeClr val="accent1"/>
              </a:buClr>
              <a:buFont typeface="Wingdings" panose="05000000000000000000" pitchFamily="2" charset="2"/>
              <a:buChar char="n"/>
            </a:pPr>
            <a:r>
              <a:rPr lang="zh-CN" altLang="en-US" sz="3200" b="1" dirty="0">
                <a:solidFill>
                  <a:srgbClr val="FF0000"/>
                </a:solidFill>
                <a:latin typeface="+mn-ea"/>
                <a:ea typeface="+mn-ea"/>
              </a:rPr>
              <a:t>两个对称变换的连续作用依然是对称变换</a:t>
            </a:r>
            <a:endParaRPr lang="en-US" altLang="zh-CN" sz="3200" b="1" dirty="0">
              <a:latin typeface="+mn-ea"/>
              <a:ea typeface="+mn-ea"/>
            </a:endParaRPr>
          </a:p>
        </p:txBody>
      </p:sp>
      <p:pic>
        <p:nvPicPr>
          <p:cNvPr id="1638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3663" y="3284538"/>
            <a:ext cx="2665412" cy="2665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3"/>
          <p:cNvSpPr txBox="1">
            <a:spLocks noRot="1" noChangeAspect="1" noMove="1" noResize="1" noEditPoints="1" noAdjustHandles="1" noChangeArrowheads="1" noChangeShapeType="1" noTextEdit="1"/>
          </p:cNvSpPr>
          <p:nvPr/>
        </p:nvSpPr>
        <p:spPr bwMode="auto">
          <a:xfrm>
            <a:off x="395536" y="2924944"/>
            <a:ext cx="6120681" cy="3024335"/>
          </a:xfrm>
          <a:prstGeom prst="rect">
            <a:avLst/>
          </a:prstGeom>
          <a:blipFill rotWithShape="0">
            <a:blip r:embed="rId4"/>
            <a:stretch>
              <a:fillRect l="-1195" r="-9163" b="-4032"/>
            </a:stretch>
          </a:blipFill>
          <a:ln w="9525">
            <a:noFill/>
            <a:miter lim="800000"/>
            <a:headEnd/>
            <a:tailEnd/>
          </a:ln>
          <a:effectLst/>
        </p:spPr>
        <p:txBody>
          <a:bodyPr/>
          <a:lstStyle/>
          <a:p>
            <a:pPr>
              <a:defRPr/>
            </a:pPr>
            <a:r>
              <a:rPr lang="zh-CN" altLang="en-US">
                <a:noFill/>
              </a:rPr>
              <a:t> </a:t>
            </a:r>
          </a:p>
        </p:txBody>
      </p:sp>
      <p:sp>
        <p:nvSpPr>
          <p:cNvPr id="2" name="标题 1"/>
          <p:cNvSpPr>
            <a:spLocks noGrp="1"/>
          </p:cNvSpPr>
          <p:nvPr>
            <p:ph type="title"/>
          </p:nvPr>
        </p:nvSpPr>
        <p:spPr/>
        <p:txBody>
          <a:bodyPr/>
          <a:lstStyle/>
          <a:p>
            <a:r>
              <a:rPr lang="zh-CN" altLang="en-US" dirty="0"/>
              <a:t>引例：对称变换（续）</a:t>
            </a:r>
          </a:p>
        </p:txBody>
      </p:sp>
    </p:spTree>
    <p:extLst>
      <p:ext uri="{BB962C8B-B14F-4D97-AF65-F5344CB8AC3E}">
        <p14:creationId xmlns:p14="http://schemas.microsoft.com/office/powerpoint/2010/main" val="24821804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3563938" y="1700213"/>
            <a:ext cx="1800225" cy="446087"/>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wrap="none" anchor="ctr"/>
          <a:lstStyle/>
          <a:p>
            <a:pPr algn="ctr" eaLnBrk="1" hangingPunct="1">
              <a:defRPr/>
            </a:pPr>
            <a:r>
              <a:rPr lang="en-US" altLang="zh-CN" sz="2400" b="1" dirty="0" err="1">
                <a:solidFill>
                  <a:schemeClr val="tx1"/>
                </a:solidFill>
                <a:latin typeface="Times New Roman" charset="0"/>
              </a:rPr>
              <a:t>Cayley</a:t>
            </a:r>
            <a:r>
              <a:rPr lang="en-US" altLang="zh-CN" sz="2400" b="1" dirty="0">
                <a:solidFill>
                  <a:schemeClr val="tx1"/>
                </a:solidFill>
                <a:latin typeface="Times New Roman" charset="0"/>
              </a:rPr>
              <a:t> Table</a:t>
            </a:r>
            <a:endParaRPr lang="zh-CN" altLang="en-US" sz="2400" b="1" dirty="0">
              <a:solidFill>
                <a:schemeClr val="tx1"/>
              </a:solidFill>
              <a:latin typeface="Times New Roman" charset="0"/>
            </a:endParaRPr>
          </a:p>
        </p:txBody>
      </p:sp>
      <p:pic>
        <p:nvPicPr>
          <p:cNvPr id="18437" name="Picture 20" descr="http://astarmathsandphysics.com/university-maths-notes/abstract-algebra-and-group-theory/university-maths-notes-group-theory-cayley-tables-html-m77ca77d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2725" y="2492375"/>
            <a:ext cx="610552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 name="直接连接符 20"/>
          <p:cNvCxnSpPr/>
          <p:nvPr/>
        </p:nvCxnSpPr>
        <p:spPr bwMode="auto">
          <a:xfrm>
            <a:off x="2160588" y="2852738"/>
            <a:ext cx="5427662"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22" name="直接连接符 21"/>
          <p:cNvCxnSpPr/>
          <p:nvPr/>
        </p:nvCxnSpPr>
        <p:spPr bwMode="auto">
          <a:xfrm flipV="1">
            <a:off x="2160588" y="2852738"/>
            <a:ext cx="0" cy="2535237"/>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27" name="直接连接符 26"/>
          <p:cNvCxnSpPr/>
          <p:nvPr/>
        </p:nvCxnSpPr>
        <p:spPr bwMode="auto">
          <a:xfrm>
            <a:off x="2160588" y="5387975"/>
            <a:ext cx="5427662"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29" name="直接连接符 28"/>
          <p:cNvCxnSpPr/>
          <p:nvPr/>
        </p:nvCxnSpPr>
        <p:spPr bwMode="auto">
          <a:xfrm flipV="1">
            <a:off x="7585075" y="2852738"/>
            <a:ext cx="0" cy="2535237"/>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2" name="标题 1"/>
          <p:cNvSpPr>
            <a:spLocks noGrp="1"/>
          </p:cNvSpPr>
          <p:nvPr>
            <p:ph type="title"/>
          </p:nvPr>
        </p:nvSpPr>
        <p:spPr/>
        <p:txBody>
          <a:bodyPr/>
          <a:lstStyle/>
          <a:p>
            <a:r>
              <a:rPr lang="zh-CN" altLang="en-US" dirty="0"/>
              <a:t>引例：对称变换（续）</a:t>
            </a:r>
          </a:p>
        </p:txBody>
      </p:sp>
    </p:spTree>
    <p:extLst>
      <p:ext uri="{BB962C8B-B14F-4D97-AF65-F5344CB8AC3E}">
        <p14:creationId xmlns:p14="http://schemas.microsoft.com/office/powerpoint/2010/main" val="35925464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764" y="1628800"/>
            <a:ext cx="6667500" cy="4830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2" y="4044181"/>
            <a:ext cx="2665412" cy="2665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a:t>引例：对称变换（续）</a:t>
            </a:r>
          </a:p>
        </p:txBody>
      </p:sp>
    </p:spTree>
    <p:extLst>
      <p:ext uri="{BB962C8B-B14F-4D97-AF65-F5344CB8AC3E}">
        <p14:creationId xmlns:p14="http://schemas.microsoft.com/office/powerpoint/2010/main" val="1855232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557338"/>
            <a:ext cx="8820150" cy="210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3"/>
          <p:cNvSpPr txBox="1">
            <a:spLocks noRot="1" noChangeAspect="1" noMove="1" noResize="1" noEditPoints="1" noAdjustHandles="1" noChangeArrowheads="1" noChangeShapeType="1" noTextEdit="1"/>
          </p:cNvSpPr>
          <p:nvPr/>
        </p:nvSpPr>
        <p:spPr bwMode="auto">
          <a:xfrm>
            <a:off x="323527" y="1340767"/>
            <a:ext cx="8496175" cy="4944145"/>
          </a:xfrm>
          <a:prstGeom prst="rect">
            <a:avLst/>
          </a:prstGeom>
          <a:blipFill rotWithShape="0">
            <a:blip r:embed="rId4"/>
            <a:stretch>
              <a:fillRect l="-574"/>
            </a:stretch>
          </a:blipFill>
          <a:ln w="9525">
            <a:noFill/>
            <a:miter lim="800000"/>
            <a:headEnd/>
            <a:tailEnd/>
          </a:ln>
          <a:effectLst/>
        </p:spPr>
        <p:txBody>
          <a:bodyPr/>
          <a:lstStyle/>
          <a:p>
            <a:pPr>
              <a:defRPr/>
            </a:pPr>
            <a:r>
              <a:rPr lang="zh-CN" altLang="en-US">
                <a:noFill/>
              </a:rPr>
              <a:t> </a:t>
            </a:r>
          </a:p>
        </p:txBody>
      </p:sp>
      <p:sp>
        <p:nvSpPr>
          <p:cNvPr id="2" name="标题 1"/>
          <p:cNvSpPr>
            <a:spLocks noGrp="1"/>
          </p:cNvSpPr>
          <p:nvPr>
            <p:ph type="title"/>
          </p:nvPr>
        </p:nvSpPr>
        <p:spPr/>
        <p:txBody>
          <a:bodyPr/>
          <a:lstStyle/>
          <a:p>
            <a:r>
              <a:rPr lang="zh-CN" altLang="en-US" dirty="0"/>
              <a:t>半群</a:t>
            </a:r>
          </a:p>
        </p:txBody>
      </p:sp>
    </p:spTree>
    <p:extLst>
      <p:ext uri="{BB962C8B-B14F-4D97-AF65-F5344CB8AC3E}">
        <p14:creationId xmlns:p14="http://schemas.microsoft.com/office/powerpoint/2010/main" val="12526323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Rot="1" noChangeAspect="1" noMove="1" noResize="1" noEditPoints="1" noAdjustHandles="1" noChangeArrowheads="1" noChangeShapeType="1" noTextEdit="1"/>
          </p:cNvSpPr>
          <p:nvPr/>
        </p:nvSpPr>
        <p:spPr bwMode="auto">
          <a:xfrm>
            <a:off x="323527" y="1340768"/>
            <a:ext cx="8820473" cy="3960440"/>
          </a:xfrm>
          <a:prstGeom prst="rect">
            <a:avLst/>
          </a:prstGeom>
          <a:blipFill rotWithShape="0">
            <a:blip r:embed="rId3"/>
            <a:stretch>
              <a:fillRect l="-553" r="-1313"/>
            </a:stretch>
          </a:blipFill>
          <a:ln w="9525">
            <a:noFill/>
            <a:miter lim="800000"/>
            <a:headEnd/>
            <a:tailEnd/>
          </a:ln>
          <a:effectLst/>
        </p:spPr>
        <p:txBody>
          <a:bodyPr/>
          <a:lstStyle/>
          <a:p>
            <a:pPr>
              <a:defRPr/>
            </a:pPr>
            <a:r>
              <a:rPr lang="zh-CN" altLang="en-US">
                <a:noFill/>
              </a:rPr>
              <a:t> </a:t>
            </a:r>
          </a:p>
        </p:txBody>
      </p:sp>
      <p:pic>
        <p:nvPicPr>
          <p:cNvPr id="2662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547813"/>
            <a:ext cx="8964613" cy="202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标题 1"/>
          <p:cNvSpPr>
            <a:spLocks noGrp="1"/>
          </p:cNvSpPr>
          <p:nvPr>
            <p:ph type="title"/>
          </p:nvPr>
        </p:nvSpPr>
        <p:spPr>
          <a:xfrm>
            <a:off x="612648" y="228600"/>
            <a:ext cx="8153400" cy="990600"/>
          </a:xfrm>
        </p:spPr>
        <p:txBody>
          <a:bodyPr/>
          <a:lstStyle/>
          <a:p>
            <a:r>
              <a:rPr lang="zh-CN" altLang="en-US" dirty="0"/>
              <a:t>幺半群（</a:t>
            </a:r>
            <a:r>
              <a:rPr lang="en-US" altLang="zh-CN" dirty="0"/>
              <a:t>Monoid</a:t>
            </a:r>
            <a:r>
              <a:rPr lang="zh-CN" altLang="en-US" dirty="0"/>
              <a:t>）</a:t>
            </a:r>
          </a:p>
        </p:txBody>
      </p:sp>
    </p:spTree>
    <p:extLst>
      <p:ext uri="{BB962C8B-B14F-4D97-AF65-F5344CB8AC3E}">
        <p14:creationId xmlns:p14="http://schemas.microsoft.com/office/powerpoint/2010/main" val="16043999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Rot="1" noChangeAspect="1" noMove="1" noResize="1" noEditPoints="1" noAdjustHandles="1" noChangeArrowheads="1" noChangeShapeType="1" noTextEdit="1"/>
          </p:cNvSpPr>
          <p:nvPr/>
        </p:nvSpPr>
        <p:spPr bwMode="auto">
          <a:xfrm>
            <a:off x="132619" y="1484784"/>
            <a:ext cx="8820473" cy="4608512"/>
          </a:xfrm>
          <a:prstGeom prst="rect">
            <a:avLst/>
          </a:prstGeom>
          <a:blipFill rotWithShape="0">
            <a:blip r:embed="rId3"/>
            <a:stretch>
              <a:fillRect l="-622" b="-4365"/>
            </a:stretch>
          </a:blipFill>
          <a:ln w="9525">
            <a:noFill/>
            <a:miter lim="800000"/>
            <a:headEnd/>
            <a:tailEnd/>
          </a:ln>
          <a:effectLst/>
        </p:spPr>
        <p:txBody>
          <a:bodyPr/>
          <a:lstStyle/>
          <a:p>
            <a:pPr>
              <a:defRPr/>
            </a:pPr>
            <a:r>
              <a:rPr lang="zh-CN" altLang="en-US">
                <a:noFill/>
              </a:rPr>
              <a:t> </a:t>
            </a:r>
          </a:p>
        </p:txBody>
      </p:sp>
      <p:sp>
        <p:nvSpPr>
          <p:cNvPr id="2" name="标题 1"/>
          <p:cNvSpPr>
            <a:spLocks noGrp="1"/>
          </p:cNvSpPr>
          <p:nvPr>
            <p:ph type="title"/>
          </p:nvPr>
        </p:nvSpPr>
        <p:spPr/>
        <p:txBody>
          <a:bodyPr/>
          <a:lstStyle/>
          <a:p>
            <a:r>
              <a:rPr lang="zh-CN" altLang="en-US" dirty="0"/>
              <a:t>幺半群（续）</a:t>
            </a:r>
          </a:p>
        </p:txBody>
      </p:sp>
    </p:spTree>
    <p:extLst>
      <p:ext uri="{BB962C8B-B14F-4D97-AF65-F5344CB8AC3E}">
        <p14:creationId xmlns:p14="http://schemas.microsoft.com/office/powerpoint/2010/main" val="724965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Rot="1" noChangeAspect="1" noMove="1" noResize="1" noEditPoints="1" noAdjustHandles="1" noChangeArrowheads="1" noChangeShapeType="1" noTextEdit="1"/>
          </p:cNvSpPr>
          <p:nvPr/>
        </p:nvSpPr>
        <p:spPr bwMode="auto">
          <a:xfrm>
            <a:off x="251520" y="1305142"/>
            <a:ext cx="8640961" cy="4860161"/>
          </a:xfrm>
          <a:prstGeom prst="rect">
            <a:avLst/>
          </a:prstGeom>
          <a:blipFill rotWithShape="0">
            <a:blip r:embed="rId3"/>
            <a:stretch>
              <a:fillRect/>
            </a:stretch>
          </a:blipFill>
          <a:ln w="9525">
            <a:noFill/>
            <a:miter lim="800000"/>
            <a:headEnd/>
            <a:tailEnd/>
          </a:ln>
          <a:effectLst/>
        </p:spPr>
        <p:txBody>
          <a:bodyPr/>
          <a:lstStyle/>
          <a:p>
            <a:pPr>
              <a:defRPr/>
            </a:pPr>
            <a:r>
              <a:rPr lang="zh-CN" altLang="en-US">
                <a:noFill/>
              </a:rPr>
              <a:t> </a:t>
            </a:r>
          </a:p>
        </p:txBody>
      </p:sp>
      <p:pic>
        <p:nvPicPr>
          <p:cNvPr id="3072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663" y="2133600"/>
            <a:ext cx="7843837" cy="392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26" name="TextBox 1"/>
          <p:cNvSpPr txBox="1">
            <a:spLocks noChangeArrowheads="1"/>
          </p:cNvSpPr>
          <p:nvPr/>
        </p:nvSpPr>
        <p:spPr bwMode="auto">
          <a:xfrm>
            <a:off x="5219700" y="2828925"/>
            <a:ext cx="2647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200" b="1">
                <a:latin typeface="华文楷体" panose="02010600040101010101" pitchFamily="2" charset="-122"/>
                <a:ea typeface="华文楷体" panose="02010600040101010101" pitchFamily="2" charset="-122"/>
              </a:rPr>
              <a:t>……</a:t>
            </a:r>
            <a:r>
              <a:rPr lang="zh-CN" altLang="en-US" sz="3200" b="1">
                <a:latin typeface="华文楷体" panose="02010600040101010101" pitchFamily="2" charset="-122"/>
                <a:ea typeface="华文楷体" panose="02010600040101010101" pitchFamily="2" charset="-122"/>
              </a:rPr>
              <a:t>代数系统</a:t>
            </a:r>
            <a:endParaRPr lang="zh-CN" altLang="en-US" b="1">
              <a:latin typeface="华文楷体" panose="02010600040101010101" pitchFamily="2" charset="-122"/>
              <a:ea typeface="华文楷体" panose="02010600040101010101" pitchFamily="2" charset="-122"/>
            </a:endParaRPr>
          </a:p>
        </p:txBody>
      </p:sp>
      <p:sp>
        <p:nvSpPr>
          <p:cNvPr id="8" name="TextBox 7"/>
          <p:cNvSpPr txBox="1">
            <a:spLocks noRot="1" noChangeAspect="1" noMove="1" noResize="1" noEditPoints="1" noAdjustHandles="1" noChangeArrowheads="1" noChangeShapeType="1" noTextEdit="1"/>
          </p:cNvSpPr>
          <p:nvPr/>
        </p:nvSpPr>
        <p:spPr>
          <a:xfrm>
            <a:off x="7680034" y="3501008"/>
            <a:ext cx="1356462" cy="584775"/>
          </a:xfrm>
          <a:prstGeom prst="rect">
            <a:avLst/>
          </a:prstGeom>
          <a:blipFill rotWithShape="0">
            <a:blip r:embed="rId5"/>
            <a:stretch>
              <a:fillRect t="-13542" r="-11712" b="-33333"/>
            </a:stretch>
          </a:blipFill>
        </p:spPr>
        <p:txBody>
          <a:bodyPr/>
          <a:lstStyle/>
          <a:p>
            <a:pPr>
              <a:defRPr/>
            </a:pPr>
            <a:r>
              <a:rPr lang="zh-CN" altLang="en-US">
                <a:noFill/>
              </a:rPr>
              <a:t> </a:t>
            </a:r>
          </a:p>
        </p:txBody>
      </p:sp>
      <p:sp>
        <p:nvSpPr>
          <p:cNvPr id="30728" name="TextBox 8"/>
          <p:cNvSpPr txBox="1">
            <a:spLocks noChangeArrowheads="1"/>
          </p:cNvSpPr>
          <p:nvPr/>
        </p:nvSpPr>
        <p:spPr bwMode="auto">
          <a:xfrm>
            <a:off x="6038850" y="4211638"/>
            <a:ext cx="2236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200" b="1">
                <a:solidFill>
                  <a:srgbClr val="0000FF"/>
                </a:solidFill>
                <a:latin typeface="华文楷体" panose="02010600040101010101" pitchFamily="2" charset="-122"/>
                <a:ea typeface="华文楷体" panose="02010600040101010101" pitchFamily="2" charset="-122"/>
              </a:rPr>
              <a:t>……</a:t>
            </a:r>
            <a:r>
              <a:rPr lang="zh-CN" altLang="en-US" sz="3200" b="1">
                <a:solidFill>
                  <a:srgbClr val="0000FF"/>
                </a:solidFill>
                <a:latin typeface="华文楷体" panose="02010600040101010101" pitchFamily="2" charset="-122"/>
                <a:ea typeface="华文楷体" panose="02010600040101010101" pitchFamily="2" charset="-122"/>
              </a:rPr>
              <a:t>幺半群</a:t>
            </a:r>
            <a:endParaRPr lang="zh-CN" altLang="en-US" b="1">
              <a:solidFill>
                <a:srgbClr val="0000FF"/>
              </a:solidFill>
              <a:latin typeface="华文楷体" panose="02010600040101010101" pitchFamily="2" charset="-122"/>
              <a:ea typeface="华文楷体" panose="02010600040101010101" pitchFamily="2" charset="-122"/>
            </a:endParaRPr>
          </a:p>
        </p:txBody>
      </p:sp>
      <p:sp>
        <p:nvSpPr>
          <p:cNvPr id="30729" name="TextBox 10"/>
          <p:cNvSpPr txBox="1">
            <a:spLocks noChangeArrowheads="1"/>
          </p:cNvSpPr>
          <p:nvPr/>
        </p:nvSpPr>
        <p:spPr bwMode="auto">
          <a:xfrm>
            <a:off x="6804025" y="4868863"/>
            <a:ext cx="14160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200" b="1">
                <a:solidFill>
                  <a:srgbClr val="FF0000"/>
                </a:solidFill>
                <a:latin typeface="华文楷体" panose="02010600040101010101" pitchFamily="2" charset="-122"/>
                <a:ea typeface="华文楷体" panose="02010600040101010101" pitchFamily="2" charset="-122"/>
              </a:rPr>
              <a:t>……</a:t>
            </a:r>
            <a:r>
              <a:rPr lang="zh-CN" altLang="en-US" sz="3200" b="1">
                <a:solidFill>
                  <a:srgbClr val="FF0000"/>
                </a:solidFill>
                <a:latin typeface="华文楷体" panose="02010600040101010101" pitchFamily="2" charset="-122"/>
                <a:ea typeface="华文楷体" panose="02010600040101010101" pitchFamily="2" charset="-122"/>
              </a:rPr>
              <a:t>群</a:t>
            </a:r>
            <a:endParaRPr lang="zh-CN" altLang="en-US" b="1">
              <a:solidFill>
                <a:srgbClr val="FF0000"/>
              </a:solidFill>
              <a:latin typeface="华文楷体" panose="02010600040101010101" pitchFamily="2" charset="-122"/>
              <a:ea typeface="华文楷体" panose="02010600040101010101" pitchFamily="2" charset="-122"/>
            </a:endParaRPr>
          </a:p>
        </p:txBody>
      </p:sp>
      <p:sp>
        <p:nvSpPr>
          <p:cNvPr id="2" name="标题 1"/>
          <p:cNvSpPr>
            <a:spLocks noGrp="1"/>
          </p:cNvSpPr>
          <p:nvPr>
            <p:ph type="title"/>
          </p:nvPr>
        </p:nvSpPr>
        <p:spPr/>
        <p:txBody>
          <a:bodyPr/>
          <a:lstStyle/>
          <a:p>
            <a:r>
              <a:rPr lang="zh-CN" altLang="en-US" dirty="0"/>
              <a:t>群（</a:t>
            </a:r>
            <a:r>
              <a:rPr lang="en-US" altLang="zh-CN" dirty="0"/>
              <a:t>Group</a:t>
            </a:r>
            <a:r>
              <a:rPr lang="zh-CN" altLang="en-US" dirty="0"/>
              <a:t>）</a:t>
            </a:r>
          </a:p>
        </p:txBody>
      </p:sp>
    </p:spTree>
    <p:extLst>
      <p:ext uri="{BB962C8B-B14F-4D97-AF65-F5344CB8AC3E}">
        <p14:creationId xmlns:p14="http://schemas.microsoft.com/office/powerpoint/2010/main" val="2984882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612648" y="1688977"/>
            <a:ext cx="8142287" cy="4824536"/>
          </a:xfrm>
        </p:spPr>
        <p:txBody>
          <a:bodyPr>
            <a:normAutofit lnSpcReduction="10000"/>
          </a:bodyPr>
          <a:lstStyle/>
          <a:p>
            <a:pPr eaLnBrk="1" hangingPunct="1">
              <a:lnSpc>
                <a:spcPct val="140000"/>
              </a:lnSpc>
            </a:pPr>
            <a:r>
              <a:rPr lang="zh-CN" altLang="en-US" sz="3200" dirty="0">
                <a:solidFill>
                  <a:srgbClr val="FF0000"/>
                </a:solidFill>
                <a:latin typeface="Book Antiqua" panose="02040602050305030304" pitchFamily="18" charset="0"/>
              </a:rPr>
              <a:t>代数系统</a:t>
            </a:r>
            <a:r>
              <a:rPr lang="zh-CN" altLang="en-US" sz="3200" dirty="0">
                <a:latin typeface="Book Antiqua" panose="02040602050305030304" pitchFamily="18" charset="0"/>
                <a:sym typeface="Symbol" pitchFamily="18" charset="2"/>
              </a:rPr>
              <a:t>一般称为“抽象代数（</a:t>
            </a:r>
            <a:r>
              <a:rPr lang="en-US" altLang="zh-CN" sz="3200" dirty="0">
                <a:latin typeface="Book Antiqua" pitchFamily="18" charset="0"/>
                <a:sym typeface="Symbol" pitchFamily="18" charset="2"/>
              </a:rPr>
              <a:t>abstract algebra</a:t>
            </a:r>
            <a:r>
              <a:rPr lang="zh-CN" altLang="en-US" sz="3200" dirty="0">
                <a:latin typeface="Book Antiqua" panose="02040602050305030304" pitchFamily="18" charset="0"/>
                <a:sym typeface="Symbol" pitchFamily="18" charset="2"/>
              </a:rPr>
              <a:t>）”或“近世代数”，</a:t>
            </a:r>
            <a:r>
              <a:rPr lang="en-US" altLang="zh-CN" sz="3200" dirty="0">
                <a:latin typeface="Book Antiqua" panose="02040602050305030304" pitchFamily="18" charset="0"/>
                <a:sym typeface="Symbol" pitchFamily="18" charset="2"/>
              </a:rPr>
              <a:t>20</a:t>
            </a:r>
            <a:r>
              <a:rPr lang="zh-CN" altLang="en-US" sz="3200" dirty="0">
                <a:latin typeface="Book Antiqua" panose="02040602050305030304" pitchFamily="18" charset="0"/>
                <a:sym typeface="Symbol" pitchFamily="18" charset="2"/>
              </a:rPr>
              <a:t>世纪初被命名，但其研究的主要内容却于</a:t>
            </a:r>
            <a:r>
              <a:rPr lang="en-US" altLang="zh-CN" sz="3200" dirty="0">
                <a:latin typeface="Book Antiqua" panose="02040602050305030304" pitchFamily="18" charset="0"/>
                <a:sym typeface="Symbol" pitchFamily="18" charset="2"/>
              </a:rPr>
              <a:t>19</a:t>
            </a:r>
            <a:r>
              <a:rPr lang="zh-CN" altLang="en-US" sz="3200" dirty="0">
                <a:latin typeface="Book Antiqua" panose="02040602050305030304" pitchFamily="18" charset="0"/>
                <a:sym typeface="Symbol" pitchFamily="18" charset="2"/>
              </a:rPr>
              <a:t>世纪便已开展</a:t>
            </a:r>
            <a:endParaRPr lang="en-US" altLang="zh-CN" sz="3200" dirty="0">
              <a:latin typeface="Book Antiqua" panose="02040602050305030304" pitchFamily="18" charset="0"/>
              <a:sym typeface="Symbol" pitchFamily="18" charset="2"/>
            </a:endParaRPr>
          </a:p>
          <a:p>
            <a:pPr eaLnBrk="1" hangingPunct="1">
              <a:lnSpc>
                <a:spcPct val="140000"/>
              </a:lnSpc>
            </a:pPr>
            <a:r>
              <a:rPr lang="zh-CN" altLang="en-US" sz="3200" dirty="0">
                <a:latin typeface="Book Antiqua" panose="02040602050305030304" pitchFamily="18" charset="0"/>
                <a:sym typeface="Symbol" pitchFamily="18" charset="2"/>
              </a:rPr>
              <a:t>代数系统研究的主要内容：</a:t>
            </a:r>
            <a:r>
              <a:rPr lang="zh-CN" altLang="en-US" sz="3200" dirty="0">
                <a:solidFill>
                  <a:srgbClr val="3333FF"/>
                </a:solidFill>
                <a:latin typeface="Book Antiqua" panose="02040602050305030304" pitchFamily="18" charset="0"/>
                <a:sym typeface="Symbol" pitchFamily="18" charset="2"/>
              </a:rPr>
              <a:t>代数结构</a:t>
            </a:r>
            <a:r>
              <a:rPr lang="zh-CN" altLang="en-US" sz="3200" dirty="0">
                <a:latin typeface="Book Antiqua" panose="02040602050305030304" pitchFamily="18" charset="0"/>
                <a:sym typeface="Symbol" pitchFamily="18" charset="2"/>
              </a:rPr>
              <a:t>、</a:t>
            </a:r>
            <a:r>
              <a:rPr lang="zh-CN" altLang="en-US" sz="3200" dirty="0">
                <a:solidFill>
                  <a:srgbClr val="3333FF"/>
                </a:solidFill>
                <a:latin typeface="Book Antiqua" panose="02040602050305030304" pitchFamily="18" charset="0"/>
                <a:sym typeface="Symbol" pitchFamily="18" charset="2"/>
              </a:rPr>
              <a:t>群</a:t>
            </a:r>
            <a:r>
              <a:rPr lang="zh-CN" altLang="en-US" sz="3200" dirty="0">
                <a:latin typeface="Book Antiqua" panose="02040602050305030304" pitchFamily="18" charset="0"/>
                <a:sym typeface="Symbol" pitchFamily="18" charset="2"/>
              </a:rPr>
              <a:t>、</a:t>
            </a:r>
            <a:r>
              <a:rPr lang="zh-CN" altLang="en-US" sz="3200" dirty="0">
                <a:solidFill>
                  <a:srgbClr val="3333FF"/>
                </a:solidFill>
                <a:latin typeface="Book Antiqua" panose="02040602050305030304" pitchFamily="18" charset="0"/>
                <a:sym typeface="Symbol" pitchFamily="18" charset="2"/>
              </a:rPr>
              <a:t>环</a:t>
            </a:r>
            <a:r>
              <a:rPr lang="zh-CN" altLang="en-US" sz="3200" dirty="0">
                <a:latin typeface="Book Antiqua" panose="02040602050305030304" pitchFamily="18" charset="0"/>
                <a:sym typeface="Symbol" pitchFamily="18" charset="2"/>
              </a:rPr>
              <a:t>、</a:t>
            </a:r>
            <a:r>
              <a:rPr lang="zh-CN" altLang="en-US" sz="3200" dirty="0">
                <a:solidFill>
                  <a:srgbClr val="3333FF"/>
                </a:solidFill>
                <a:latin typeface="Book Antiqua" panose="02040602050305030304" pitchFamily="18" charset="0"/>
                <a:sym typeface="Symbol" pitchFamily="18" charset="2"/>
              </a:rPr>
              <a:t>域</a:t>
            </a:r>
            <a:r>
              <a:rPr lang="zh-CN" altLang="en-US" sz="3200" dirty="0">
                <a:latin typeface="Book Antiqua" panose="02040602050305030304" pitchFamily="18" charset="0"/>
                <a:sym typeface="Symbol" pitchFamily="18" charset="2"/>
              </a:rPr>
              <a:t>、</a:t>
            </a:r>
            <a:r>
              <a:rPr lang="zh-CN" altLang="en-US" sz="3200" dirty="0">
                <a:solidFill>
                  <a:srgbClr val="3333FF"/>
                </a:solidFill>
                <a:latin typeface="Book Antiqua" panose="02040602050305030304" pitchFamily="18" charset="0"/>
                <a:sym typeface="Symbol" pitchFamily="18" charset="2"/>
              </a:rPr>
              <a:t>模</a:t>
            </a:r>
            <a:r>
              <a:rPr lang="zh-CN" altLang="en-US" sz="3200" dirty="0">
                <a:latin typeface="Book Antiqua" panose="02040602050305030304" pitchFamily="18" charset="0"/>
                <a:sym typeface="Symbol" pitchFamily="18" charset="2"/>
              </a:rPr>
              <a:t>、</a:t>
            </a:r>
            <a:r>
              <a:rPr lang="zh-CN" altLang="en-US" sz="3200" dirty="0">
                <a:solidFill>
                  <a:srgbClr val="3333FF"/>
                </a:solidFill>
                <a:latin typeface="Book Antiqua" panose="02040602050305030304" pitchFamily="18" charset="0"/>
                <a:sym typeface="Symbol" pitchFamily="18" charset="2"/>
              </a:rPr>
              <a:t>向量空间</a:t>
            </a:r>
            <a:r>
              <a:rPr lang="zh-CN" altLang="en-US" sz="3200" dirty="0">
                <a:latin typeface="Book Antiqua" panose="02040602050305030304" pitchFamily="18" charset="0"/>
                <a:sym typeface="Symbol" pitchFamily="18" charset="2"/>
              </a:rPr>
              <a:t>、</a:t>
            </a:r>
            <a:r>
              <a:rPr lang="zh-CN" altLang="en-US" sz="3200" dirty="0">
                <a:solidFill>
                  <a:srgbClr val="3333FF"/>
                </a:solidFill>
                <a:latin typeface="Book Antiqua" panose="02040602050305030304" pitchFamily="18" charset="0"/>
                <a:sym typeface="Symbol" pitchFamily="18" charset="2"/>
              </a:rPr>
              <a:t>格</a:t>
            </a:r>
            <a:r>
              <a:rPr lang="zh-CN" altLang="en-US" sz="3200" dirty="0">
                <a:latin typeface="Book Antiqua" panose="02040602050305030304" pitchFamily="18" charset="0"/>
                <a:sym typeface="Symbol" pitchFamily="18" charset="2"/>
              </a:rPr>
              <a:t>、</a:t>
            </a:r>
            <a:r>
              <a:rPr lang="zh-CN" altLang="en-US" sz="3200" dirty="0">
                <a:solidFill>
                  <a:srgbClr val="3333FF"/>
                </a:solidFill>
                <a:latin typeface="Book Antiqua" panose="02040602050305030304" pitchFamily="18" charset="0"/>
                <a:sym typeface="Symbol" pitchFamily="18" charset="2"/>
              </a:rPr>
              <a:t>布尔代数</a:t>
            </a:r>
            <a:r>
              <a:rPr lang="zh-CN" altLang="en-US" sz="3200" dirty="0">
                <a:latin typeface="Book Antiqua" panose="02040602050305030304" pitchFamily="18" charset="0"/>
                <a:sym typeface="Symbol" pitchFamily="18" charset="2"/>
              </a:rPr>
              <a:t>、</a:t>
            </a:r>
            <a:r>
              <a:rPr lang="zh-CN" altLang="en-US" sz="3200" dirty="0">
                <a:solidFill>
                  <a:srgbClr val="3333FF"/>
                </a:solidFill>
                <a:latin typeface="Book Antiqua" panose="02040602050305030304" pitchFamily="18" charset="0"/>
                <a:sym typeface="Symbol" pitchFamily="18" charset="2"/>
              </a:rPr>
              <a:t>李代数</a:t>
            </a:r>
            <a:r>
              <a:rPr lang="zh-CN" altLang="en-US" sz="3200" dirty="0">
                <a:latin typeface="Book Antiqua" panose="02040602050305030304" pitchFamily="18" charset="0"/>
                <a:sym typeface="Symbol" pitchFamily="18" charset="2"/>
              </a:rPr>
              <a:t>等等</a:t>
            </a:r>
            <a:endParaRPr lang="zh-CN" altLang="en-US" sz="3200" dirty="0">
              <a:latin typeface="Book Antiqua" panose="02040602050305030304" pitchFamily="18" charset="0"/>
            </a:endParaRPr>
          </a:p>
        </p:txBody>
      </p:sp>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4</a:t>
            </a:fld>
            <a:endParaRPr lang="en-US" altLang="zh-CN"/>
          </a:p>
        </p:txBody>
      </p:sp>
      <p:sp>
        <p:nvSpPr>
          <p:cNvPr id="6" name="标题 5"/>
          <p:cNvSpPr>
            <a:spLocks noGrp="1"/>
          </p:cNvSpPr>
          <p:nvPr>
            <p:ph type="title"/>
          </p:nvPr>
        </p:nvSpPr>
        <p:spPr/>
        <p:txBody>
          <a:bodyPr/>
          <a:lstStyle/>
          <a:p>
            <a:r>
              <a:rPr lang="zh-CN" altLang="en-US" dirty="0"/>
              <a:t>引言</a:t>
            </a:r>
          </a:p>
        </p:txBody>
      </p:sp>
    </p:spTree>
    <p:extLst>
      <p:ext uri="{BB962C8B-B14F-4D97-AF65-F5344CB8AC3E}">
        <p14:creationId xmlns:p14="http://schemas.microsoft.com/office/powerpoint/2010/main" val="14842969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Rot="1" noChangeAspect="1" noMove="1" noResize="1" noEditPoints="1" noAdjustHandles="1" noChangeArrowheads="1" noChangeShapeType="1" noTextEdit="1"/>
          </p:cNvSpPr>
          <p:nvPr/>
        </p:nvSpPr>
        <p:spPr bwMode="auto">
          <a:xfrm>
            <a:off x="179512" y="1196752"/>
            <a:ext cx="8784976" cy="4968552"/>
          </a:xfrm>
          <a:prstGeom prst="rect">
            <a:avLst/>
          </a:prstGeom>
          <a:blipFill rotWithShape="0">
            <a:blip r:embed="rId3"/>
            <a:stretch>
              <a:fillRect l="-763" r="-1387"/>
            </a:stretch>
          </a:blipFill>
          <a:ln w="9525">
            <a:noFill/>
            <a:miter lim="800000"/>
            <a:headEnd/>
            <a:tailEnd/>
          </a:ln>
          <a:effectLst/>
        </p:spPr>
        <p:txBody>
          <a:bodyPr/>
          <a:lstStyle/>
          <a:p>
            <a:pPr>
              <a:defRPr/>
            </a:pPr>
            <a:r>
              <a:rPr lang="zh-CN" altLang="en-US">
                <a:noFill/>
              </a:rPr>
              <a:t> </a:t>
            </a:r>
          </a:p>
        </p:txBody>
      </p:sp>
      <p:sp>
        <p:nvSpPr>
          <p:cNvPr id="2" name="标题 1"/>
          <p:cNvSpPr>
            <a:spLocks noGrp="1"/>
          </p:cNvSpPr>
          <p:nvPr>
            <p:ph type="title"/>
          </p:nvPr>
        </p:nvSpPr>
        <p:spPr/>
        <p:txBody>
          <a:bodyPr/>
          <a:lstStyle/>
          <a:p>
            <a:r>
              <a:rPr lang="zh-CN" altLang="en-US" dirty="0"/>
              <a:t>群（续）</a:t>
            </a:r>
          </a:p>
        </p:txBody>
      </p:sp>
    </p:spTree>
    <p:extLst>
      <p:ext uri="{BB962C8B-B14F-4D97-AF65-F5344CB8AC3E}">
        <p14:creationId xmlns:p14="http://schemas.microsoft.com/office/powerpoint/2010/main" val="21882552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648" y="1628800"/>
            <a:ext cx="8423848" cy="5219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a:t>群（续）</a:t>
            </a:r>
          </a:p>
        </p:txBody>
      </p:sp>
    </p:spTree>
    <p:extLst>
      <p:ext uri="{BB962C8B-B14F-4D97-AF65-F5344CB8AC3E}">
        <p14:creationId xmlns:p14="http://schemas.microsoft.com/office/powerpoint/2010/main" val="36204607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Rot="1" noChangeAspect="1" noMove="1" noResize="1" noEditPoints="1" noAdjustHandles="1" noChangeArrowheads="1" noChangeShapeType="1" noTextEdit="1"/>
          </p:cNvSpPr>
          <p:nvPr/>
        </p:nvSpPr>
        <p:spPr bwMode="auto">
          <a:xfrm>
            <a:off x="251521" y="1305142"/>
            <a:ext cx="8280920" cy="5220201"/>
          </a:xfrm>
          <a:prstGeom prst="rect">
            <a:avLst/>
          </a:prstGeom>
          <a:blipFill rotWithShape="0">
            <a:blip r:embed="rId3"/>
            <a:stretch>
              <a:fillRect l="-589"/>
            </a:stretch>
          </a:blipFill>
          <a:ln w="9525">
            <a:noFill/>
            <a:miter lim="800000"/>
            <a:headEnd/>
            <a:tailEnd/>
          </a:ln>
          <a:effectLst/>
        </p:spPr>
        <p:txBody>
          <a:bodyPr/>
          <a:lstStyle/>
          <a:p>
            <a:pPr>
              <a:defRPr/>
            </a:pPr>
            <a:r>
              <a:rPr lang="zh-CN" altLang="en-US">
                <a:noFill/>
              </a:rPr>
              <a:t> </a:t>
            </a:r>
          </a:p>
        </p:txBody>
      </p:sp>
      <p:sp>
        <p:nvSpPr>
          <p:cNvPr id="2" name="标题 1"/>
          <p:cNvSpPr>
            <a:spLocks noGrp="1"/>
          </p:cNvSpPr>
          <p:nvPr>
            <p:ph type="title"/>
          </p:nvPr>
        </p:nvSpPr>
        <p:spPr/>
        <p:txBody>
          <a:bodyPr/>
          <a:lstStyle/>
          <a:p>
            <a:r>
              <a:rPr lang="zh-CN" altLang="en-US" dirty="0"/>
              <a:t>群（续）</a:t>
            </a:r>
          </a:p>
        </p:txBody>
      </p:sp>
    </p:spTree>
    <p:extLst>
      <p:ext uri="{BB962C8B-B14F-4D97-AF65-F5344CB8AC3E}">
        <p14:creationId xmlns:p14="http://schemas.microsoft.com/office/powerpoint/2010/main" val="22468071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700808"/>
            <a:ext cx="4751858" cy="4276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a:t>群（续）</a:t>
            </a:r>
          </a:p>
        </p:txBody>
      </p:sp>
    </p:spTree>
    <p:extLst>
      <p:ext uri="{BB962C8B-B14F-4D97-AF65-F5344CB8AC3E}">
        <p14:creationId xmlns:p14="http://schemas.microsoft.com/office/powerpoint/2010/main" val="9368174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本节提要</a:t>
            </a:r>
          </a:p>
        </p:txBody>
      </p:sp>
      <p:sp>
        <p:nvSpPr>
          <p:cNvPr id="3" name="内容占位符 2"/>
          <p:cNvSpPr>
            <a:spLocks noGrp="1"/>
          </p:cNvSpPr>
          <p:nvPr>
            <p:ph sz="quarter" idx="1"/>
          </p:nvPr>
        </p:nvSpPr>
        <p:spPr/>
        <p:txBody>
          <a:bodyPr>
            <a:normAutofit lnSpcReduction="10000"/>
          </a:bodyPr>
          <a:lstStyle/>
          <a:p>
            <a:pPr>
              <a:lnSpc>
                <a:spcPct val="110000"/>
              </a:lnSpc>
            </a:pPr>
            <a:r>
              <a:rPr lang="zh-CN" altLang="en-US" sz="3200" dirty="0"/>
              <a:t>问题</a:t>
            </a:r>
            <a:r>
              <a:rPr lang="en-US" altLang="zh-CN" sz="3200" dirty="0"/>
              <a:t>1</a:t>
            </a:r>
            <a:r>
              <a:rPr lang="zh-CN" altLang="en-US" sz="3200" dirty="0"/>
              <a:t>：什么是代数系统？</a:t>
            </a:r>
            <a:endParaRPr lang="en-US" altLang="zh-CN" sz="3200" dirty="0"/>
          </a:p>
          <a:p>
            <a:pPr lvl="1">
              <a:lnSpc>
                <a:spcPct val="110000"/>
              </a:lnSpc>
            </a:pPr>
            <a:r>
              <a:rPr lang="zh-CN" altLang="en-US" sz="2800" dirty="0">
                <a:solidFill>
                  <a:srgbClr val="2E2E99"/>
                </a:solidFill>
              </a:rPr>
              <a:t>非空集合</a:t>
            </a:r>
            <a:r>
              <a:rPr lang="en-US" altLang="zh-CN" sz="2800" dirty="0">
                <a:solidFill>
                  <a:srgbClr val="2E2E99"/>
                </a:solidFill>
              </a:rPr>
              <a:t>+</a:t>
            </a:r>
            <a:r>
              <a:rPr lang="zh-CN" altLang="en-US" sz="2800" dirty="0">
                <a:solidFill>
                  <a:srgbClr val="2E2E99"/>
                </a:solidFill>
              </a:rPr>
              <a:t>封闭的</a:t>
            </a:r>
            <a:r>
              <a:rPr lang="en-US" altLang="zh-CN" sz="2800" dirty="0">
                <a:solidFill>
                  <a:srgbClr val="2E2E99"/>
                </a:solidFill>
              </a:rPr>
              <a:t>(</a:t>
            </a:r>
            <a:r>
              <a:rPr lang="zh-CN" altLang="en-US" sz="2800" dirty="0">
                <a:solidFill>
                  <a:srgbClr val="2E2E99"/>
                </a:solidFill>
              </a:rPr>
              <a:t>二元</a:t>
            </a:r>
            <a:r>
              <a:rPr lang="en-US" altLang="zh-CN" sz="2800" dirty="0">
                <a:solidFill>
                  <a:srgbClr val="2E2E99"/>
                </a:solidFill>
              </a:rPr>
              <a:t>)</a:t>
            </a:r>
            <a:r>
              <a:rPr lang="zh-CN" altLang="en-US" sz="2800" dirty="0">
                <a:solidFill>
                  <a:srgbClr val="2E2E99"/>
                </a:solidFill>
              </a:rPr>
              <a:t>运算</a:t>
            </a:r>
          </a:p>
          <a:p>
            <a:pPr>
              <a:lnSpc>
                <a:spcPct val="110000"/>
              </a:lnSpc>
            </a:pPr>
            <a:r>
              <a:rPr lang="zh-CN" altLang="en-US" sz="3200" dirty="0"/>
              <a:t>问题</a:t>
            </a:r>
            <a:r>
              <a:rPr lang="en-US" altLang="zh-CN" sz="3200" dirty="0"/>
              <a:t>2</a:t>
            </a:r>
            <a:r>
              <a:rPr lang="zh-CN" altLang="en-US" sz="3200" dirty="0"/>
              <a:t>：代数系统相关性质？</a:t>
            </a:r>
            <a:endParaRPr lang="en-US" altLang="zh-CN" sz="3200" dirty="0"/>
          </a:p>
          <a:p>
            <a:pPr lvl="1">
              <a:lnSpc>
                <a:spcPct val="110000"/>
              </a:lnSpc>
            </a:pPr>
            <a:r>
              <a:rPr lang="zh-CN" altLang="en-US" sz="2800" dirty="0">
                <a:solidFill>
                  <a:srgbClr val="2E2E99"/>
                </a:solidFill>
              </a:rPr>
              <a:t>封闭性、结合性、交换性、分配性；单位元、零元、逆元；同态同构</a:t>
            </a:r>
            <a:endParaRPr lang="en-US" altLang="zh-CN" sz="2900" dirty="0"/>
          </a:p>
          <a:p>
            <a:pPr>
              <a:lnSpc>
                <a:spcPct val="110000"/>
              </a:lnSpc>
            </a:pPr>
            <a:r>
              <a:rPr lang="zh-CN" altLang="en-US" sz="3200" dirty="0"/>
              <a:t>问题</a:t>
            </a:r>
            <a:r>
              <a:rPr lang="en-US" altLang="zh-CN" sz="3200" dirty="0"/>
              <a:t>3</a:t>
            </a:r>
            <a:r>
              <a:rPr lang="zh-CN" altLang="en-US" sz="3200" dirty="0"/>
              <a:t>：什么是群？</a:t>
            </a:r>
            <a:endParaRPr lang="en-US" altLang="zh-CN" sz="3200" dirty="0"/>
          </a:p>
          <a:p>
            <a:pPr lvl="1">
              <a:lnSpc>
                <a:spcPct val="110000"/>
              </a:lnSpc>
            </a:pPr>
            <a:r>
              <a:rPr lang="zh-CN" altLang="en-US" sz="2800" dirty="0">
                <a:solidFill>
                  <a:srgbClr val="2E2E99"/>
                </a:solidFill>
              </a:rPr>
              <a:t>封闭 </a:t>
            </a:r>
            <a:r>
              <a:rPr lang="en-US" altLang="zh-CN" sz="2800" dirty="0">
                <a:solidFill>
                  <a:srgbClr val="2E2E99"/>
                </a:solidFill>
              </a:rPr>
              <a:t>+ </a:t>
            </a:r>
            <a:r>
              <a:rPr lang="zh-CN" altLang="en-US" sz="2800" dirty="0">
                <a:solidFill>
                  <a:srgbClr val="2E2E99"/>
                </a:solidFill>
              </a:rPr>
              <a:t>结合律 </a:t>
            </a:r>
            <a:r>
              <a:rPr lang="en-US" altLang="zh-CN" sz="2800" dirty="0">
                <a:solidFill>
                  <a:srgbClr val="2E2E99"/>
                </a:solidFill>
              </a:rPr>
              <a:t>+ </a:t>
            </a:r>
            <a:r>
              <a:rPr lang="zh-CN" altLang="en-US" sz="2800" dirty="0">
                <a:solidFill>
                  <a:srgbClr val="2E2E99"/>
                </a:solidFill>
              </a:rPr>
              <a:t>单位元 </a:t>
            </a:r>
            <a:r>
              <a:rPr lang="en-US" altLang="zh-CN" sz="2800" dirty="0">
                <a:solidFill>
                  <a:srgbClr val="2E2E99"/>
                </a:solidFill>
              </a:rPr>
              <a:t>+ </a:t>
            </a:r>
            <a:r>
              <a:rPr lang="zh-CN" altLang="en-US" sz="2800" dirty="0">
                <a:solidFill>
                  <a:srgbClr val="2E2E99"/>
                </a:solidFill>
              </a:rPr>
              <a:t>逆元</a:t>
            </a:r>
            <a:endParaRPr lang="zh-CN" altLang="en-US" sz="2800" dirty="0">
              <a:solidFill>
                <a:srgbClr val="FF0000"/>
              </a:solidFill>
            </a:endParaRPr>
          </a:p>
          <a:p>
            <a:pPr>
              <a:lnSpc>
                <a:spcPct val="110000"/>
              </a:lnSpc>
            </a:pPr>
            <a:r>
              <a:rPr lang="zh-CN" altLang="en-US" sz="3200" dirty="0">
                <a:solidFill>
                  <a:srgbClr val="FF0000"/>
                </a:solidFill>
              </a:rPr>
              <a:t>问题</a:t>
            </a:r>
            <a:r>
              <a:rPr lang="en-US" altLang="zh-CN" sz="3200" dirty="0">
                <a:solidFill>
                  <a:srgbClr val="FF0000"/>
                </a:solidFill>
              </a:rPr>
              <a:t>4</a:t>
            </a:r>
            <a:r>
              <a:rPr lang="zh-CN" altLang="en-US" sz="3200" dirty="0">
                <a:solidFill>
                  <a:srgbClr val="FF0000"/>
                </a:solidFill>
              </a:rPr>
              <a:t>：群具有哪些性质？</a:t>
            </a:r>
          </a:p>
          <a:p>
            <a:pPr>
              <a:lnSpc>
                <a:spcPct val="110000"/>
              </a:lnSpc>
            </a:pPr>
            <a:endParaRPr lang="zh-CN" altLang="en-US" sz="3200" dirty="0">
              <a:solidFill>
                <a:srgbClr val="FF0000"/>
              </a:solidFill>
            </a:endParaRP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44</a:t>
            </a:fld>
            <a:endParaRPr lang="zh-CN" altLang="en-US" dirty="0"/>
          </a:p>
        </p:txBody>
      </p:sp>
    </p:spTree>
    <p:extLst>
      <p:ext uri="{BB962C8B-B14F-4D97-AF65-F5344CB8AC3E}">
        <p14:creationId xmlns:p14="http://schemas.microsoft.com/office/powerpoint/2010/main" val="42743560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2" name="组合 3"/>
          <p:cNvGrpSpPr>
            <a:grpSpLocks/>
          </p:cNvGrpSpPr>
          <p:nvPr/>
        </p:nvGrpSpPr>
        <p:grpSpPr bwMode="auto">
          <a:xfrm>
            <a:off x="431800" y="1700808"/>
            <a:ext cx="8712200" cy="4333875"/>
            <a:chOff x="395536" y="1369234"/>
            <a:chExt cx="8712968" cy="4429582"/>
          </a:xfrm>
        </p:grpSpPr>
        <p:pic>
          <p:nvPicPr>
            <p:cNvPr id="430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440" y="1484784"/>
              <a:ext cx="8628064" cy="4314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矩形 1"/>
            <p:cNvSpPr/>
            <p:nvPr/>
          </p:nvSpPr>
          <p:spPr bwMode="auto">
            <a:xfrm>
              <a:off x="1187769" y="1419533"/>
              <a:ext cx="4248524" cy="640911"/>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wrap="none" anchor="ctr"/>
            <a:lstStyle/>
            <a:p>
              <a:pPr algn="ctr" eaLnBrk="1" hangingPunct="1">
                <a:defRPr/>
              </a:pPr>
              <a:endParaRPr lang="zh-CN" altLang="en-US">
                <a:solidFill>
                  <a:schemeClr val="tx1"/>
                </a:solidFill>
                <a:latin typeface="Times New Roman" charset="0"/>
              </a:endParaRPr>
            </a:p>
          </p:txBody>
        </p:sp>
        <p:pic>
          <p:nvPicPr>
            <p:cNvPr id="43016" name="图片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369234"/>
              <a:ext cx="4300841"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Text Box 4"/>
          <p:cNvSpPr txBox="1">
            <a:spLocks noChangeArrowheads="1"/>
          </p:cNvSpPr>
          <p:nvPr/>
        </p:nvSpPr>
        <p:spPr bwMode="auto">
          <a:xfrm>
            <a:off x="598078" y="5619551"/>
            <a:ext cx="7696200" cy="830263"/>
          </a:xfrm>
          <a:prstGeom prst="rect">
            <a:avLst/>
          </a:prstGeom>
          <a:solidFill>
            <a:srgbClr val="DAFD9B"/>
          </a:solidFill>
          <a:ln w="57150" cmpd="thickThin">
            <a:solidFill>
              <a:srgbClr val="99CC00"/>
            </a:solidFill>
            <a:miter lim="800000"/>
            <a:headEnd/>
            <a:tailEnd/>
          </a:ln>
          <a:effectLst>
            <a:outerShdw dist="107763" dir="2700000" algn="ctr" rotWithShape="0">
              <a:schemeClr val="bg2"/>
            </a:outerShdw>
          </a:effec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latin typeface="Times New Roman" panose="02020603050405020304" pitchFamily="18" charset="0"/>
              </a:rPr>
              <a:t>有限群的运算表中每行（列）均为群中所有元素的一种排列，且不同行（列）不可能出现同样的排列。</a:t>
            </a:r>
          </a:p>
        </p:txBody>
      </p:sp>
      <p:sp>
        <p:nvSpPr>
          <p:cNvPr id="3" name="标题 2"/>
          <p:cNvSpPr>
            <a:spLocks noGrp="1"/>
          </p:cNvSpPr>
          <p:nvPr>
            <p:ph type="title"/>
          </p:nvPr>
        </p:nvSpPr>
        <p:spPr/>
        <p:txBody>
          <a:bodyPr/>
          <a:lstStyle/>
          <a:p>
            <a:r>
              <a:rPr lang="zh-CN" altLang="en-US" dirty="0"/>
              <a:t>群的性质</a:t>
            </a:r>
          </a:p>
        </p:txBody>
      </p:sp>
    </p:spTree>
    <p:extLst>
      <p:ext uri="{BB962C8B-B14F-4D97-AF65-F5344CB8AC3E}">
        <p14:creationId xmlns:p14="http://schemas.microsoft.com/office/powerpoint/2010/main" val="12324162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619545" y="1700808"/>
            <a:ext cx="6832776" cy="4105275"/>
          </a:xfrm>
        </p:spPr>
        <p:txBody>
          <a:bodyPr>
            <a:normAutofit lnSpcReduction="10000"/>
          </a:bodyPr>
          <a:lstStyle/>
          <a:p>
            <a:pPr eaLnBrk="1" hangingPunct="1">
              <a:spcBef>
                <a:spcPts val="600"/>
              </a:spcBef>
              <a:spcAft>
                <a:spcPts val="600"/>
              </a:spcAft>
              <a:defRPr/>
            </a:pPr>
            <a:r>
              <a:rPr lang="zh-CN" altLang="en-US" sz="3200" b="1" dirty="0">
                <a:latin typeface="Times New Roman" panose="02020603050405020304" pitchFamily="18" charset="0"/>
              </a:rPr>
              <a:t>定义</a:t>
            </a:r>
            <a:endParaRPr lang="en-US" altLang="zh-CN" sz="3200" b="1" dirty="0">
              <a:latin typeface="Times New Roman" panose="02020603050405020304" pitchFamily="18" charset="0"/>
            </a:endParaRPr>
          </a:p>
          <a:p>
            <a:pPr lvl="1" eaLnBrk="1" hangingPunct="1">
              <a:spcBef>
                <a:spcPts val="600"/>
              </a:spcBef>
              <a:spcAft>
                <a:spcPts val="600"/>
              </a:spcAft>
              <a:buFont typeface="Wingdings" panose="05000000000000000000" pitchFamily="2" charset="2"/>
              <a:buNone/>
              <a:defRPr/>
            </a:pPr>
            <a:r>
              <a:rPr lang="en-US" altLang="zh-CN" sz="2800" b="1" i="1" dirty="0">
                <a:latin typeface="Times New Roman" panose="02020603050405020304" pitchFamily="18" charset="0"/>
              </a:rPr>
              <a:t>a</a:t>
            </a:r>
            <a:r>
              <a:rPr lang="en-US" altLang="zh-CN" sz="2800" b="1" baseline="30000" dirty="0">
                <a:latin typeface="Times New Roman" panose="02020603050405020304" pitchFamily="18" charset="0"/>
              </a:rPr>
              <a:t>0</a:t>
            </a:r>
            <a:r>
              <a:rPr lang="en-US" altLang="zh-CN" sz="2800" b="1" dirty="0">
                <a:latin typeface="Times New Roman" panose="02020603050405020304" pitchFamily="18" charset="0"/>
              </a:rPr>
              <a:t> = </a:t>
            </a:r>
            <a:r>
              <a:rPr lang="en-US" altLang="zh-CN" sz="2800" b="1" i="1" dirty="0">
                <a:latin typeface="Times New Roman" panose="02020603050405020304" pitchFamily="18" charset="0"/>
              </a:rPr>
              <a:t>e</a:t>
            </a:r>
            <a:r>
              <a:rPr lang="en-US" altLang="zh-CN" sz="2800" b="1" dirty="0">
                <a:latin typeface="Times New Roman" panose="02020603050405020304" pitchFamily="18" charset="0"/>
              </a:rPr>
              <a:t> </a:t>
            </a:r>
            <a:r>
              <a:rPr lang="zh-CN" altLang="en-US" sz="2800" b="1" dirty="0">
                <a:latin typeface="Times New Roman" panose="02020603050405020304" pitchFamily="18" charset="0"/>
              </a:rPr>
              <a:t>（</a:t>
            </a:r>
            <a:r>
              <a:rPr lang="en-US" altLang="zh-CN" sz="2800" b="1" i="1" dirty="0">
                <a:latin typeface="Times New Roman" panose="02020603050405020304" pitchFamily="18" charset="0"/>
              </a:rPr>
              <a:t>e</a:t>
            </a:r>
            <a:r>
              <a:rPr lang="zh-CN" altLang="en-US" sz="2800" b="1" dirty="0">
                <a:latin typeface="Times New Roman" panose="02020603050405020304" pitchFamily="18" charset="0"/>
              </a:rPr>
              <a:t>是单位元素）</a:t>
            </a:r>
          </a:p>
          <a:p>
            <a:pPr lvl="1" eaLnBrk="1" hangingPunct="1">
              <a:spcBef>
                <a:spcPts val="600"/>
              </a:spcBef>
              <a:spcAft>
                <a:spcPts val="600"/>
              </a:spcAft>
              <a:buFont typeface="Wingdings" panose="05000000000000000000" pitchFamily="2" charset="2"/>
              <a:buNone/>
              <a:defRPr/>
            </a:pPr>
            <a:r>
              <a:rPr lang="en-US" altLang="zh-CN" sz="2800" b="1" i="1" dirty="0">
                <a:latin typeface="Times New Roman" panose="02020603050405020304" pitchFamily="18" charset="0"/>
              </a:rPr>
              <a:t>a</a:t>
            </a:r>
            <a:r>
              <a:rPr lang="en-US" altLang="zh-CN" sz="2800" b="1" baseline="30000" dirty="0">
                <a:latin typeface="Times New Roman" panose="02020603050405020304" pitchFamily="18" charset="0"/>
              </a:rPr>
              <a:t>n+1</a:t>
            </a:r>
            <a:r>
              <a:rPr lang="en-US" altLang="zh-CN" sz="2800" b="1" dirty="0">
                <a:latin typeface="Times New Roman" panose="02020603050405020304" pitchFamily="18" charset="0"/>
              </a:rPr>
              <a:t> = </a:t>
            </a:r>
            <a:r>
              <a:rPr lang="en-US" altLang="zh-CN" sz="2800" b="1" i="1" dirty="0">
                <a:latin typeface="Times New Roman" panose="02020603050405020304" pitchFamily="18" charset="0"/>
              </a:rPr>
              <a:t>a</a:t>
            </a:r>
            <a:r>
              <a:rPr lang="en-US" altLang="zh-CN" sz="2800" b="1" baseline="30000" dirty="0">
                <a:latin typeface="Times New Roman" panose="02020603050405020304" pitchFamily="18" charset="0"/>
              </a:rPr>
              <a:t>n   </a:t>
            </a:r>
            <a:r>
              <a:rPr lang="en-US" altLang="zh-CN" sz="2800" b="1" i="1" dirty="0">
                <a:latin typeface="Times New Roman" panose="02020603050405020304" pitchFamily="18" charset="0"/>
                <a:ea typeface="Arial Unicode MS" panose="020B0604020202020204" pitchFamily="34" charset="-122"/>
                <a:cs typeface="Arial Unicode MS" panose="020B0604020202020204" pitchFamily="34" charset="-122"/>
              </a:rPr>
              <a:t>⃘ </a:t>
            </a:r>
            <a:r>
              <a:rPr lang="en-US" altLang="zh-CN" sz="2800" b="1" i="1" dirty="0">
                <a:latin typeface="Times New Roman" panose="02020603050405020304" pitchFamily="18" charset="0"/>
              </a:rPr>
              <a:t>a</a:t>
            </a:r>
            <a:r>
              <a:rPr lang="en-US" altLang="zh-CN" sz="2800" b="1" dirty="0">
                <a:latin typeface="Times New Roman" panose="02020603050405020304" pitchFamily="18" charset="0"/>
                <a:ea typeface="Arial Unicode MS" panose="020B0604020202020204" pitchFamily="34" charset="-122"/>
                <a:cs typeface="Arial Unicode MS" panose="020B0604020202020204" pitchFamily="34" charset="-122"/>
              </a:rPr>
              <a:t> (n</a:t>
            </a:r>
            <a:r>
              <a:rPr lang="zh-CN" altLang="en-US" sz="2800" b="1" dirty="0">
                <a:latin typeface="Times New Roman" panose="02020603050405020304" pitchFamily="18" charset="0"/>
              </a:rPr>
              <a:t>是非负整数</a:t>
            </a:r>
            <a:r>
              <a:rPr lang="en-US" altLang="zh-CN" sz="2800" b="1" dirty="0">
                <a:latin typeface="Times New Roman" panose="02020603050405020304" pitchFamily="18" charset="0"/>
                <a:ea typeface="Arial Unicode MS" panose="020B0604020202020204" pitchFamily="34" charset="-122"/>
                <a:cs typeface="Arial Unicode MS" panose="020B0604020202020204" pitchFamily="34" charset="-122"/>
              </a:rPr>
              <a:t>)</a:t>
            </a:r>
          </a:p>
          <a:p>
            <a:pPr lvl="1" eaLnBrk="1" hangingPunct="1">
              <a:spcBef>
                <a:spcPts val="600"/>
              </a:spcBef>
              <a:spcAft>
                <a:spcPts val="600"/>
              </a:spcAft>
              <a:buFont typeface="Wingdings" panose="05000000000000000000" pitchFamily="2" charset="2"/>
              <a:buNone/>
              <a:defRPr/>
            </a:pPr>
            <a:r>
              <a:rPr lang="en-US" altLang="zh-CN" sz="2800" b="1" i="1" dirty="0">
                <a:latin typeface="Times New Roman" pitchFamily="18" charset="0"/>
              </a:rPr>
              <a:t>a</a:t>
            </a:r>
            <a:r>
              <a:rPr lang="en-US" altLang="zh-CN" sz="2800" b="1" baseline="30000" dirty="0">
                <a:latin typeface="Times New Roman" pitchFamily="18" charset="0"/>
              </a:rPr>
              <a:t>-</a:t>
            </a:r>
            <a:r>
              <a:rPr lang="en-US" altLang="zh-CN" sz="2800" b="1" i="1" baseline="30000" dirty="0">
                <a:latin typeface="Times New Roman" pitchFamily="18" charset="0"/>
              </a:rPr>
              <a:t>k</a:t>
            </a:r>
            <a:r>
              <a:rPr lang="en-US" altLang="zh-CN" sz="2800" b="1" dirty="0"/>
              <a:t> </a:t>
            </a:r>
            <a:r>
              <a:rPr lang="en-US" altLang="zh-CN" sz="2800" b="1" dirty="0">
                <a:latin typeface="Times New Roman" pitchFamily="18" charset="0"/>
              </a:rPr>
              <a:t>=(</a:t>
            </a:r>
            <a:r>
              <a:rPr lang="en-US" altLang="zh-CN" sz="2800" b="1" i="1" dirty="0">
                <a:latin typeface="Times New Roman" pitchFamily="18" charset="0"/>
              </a:rPr>
              <a:t>a</a:t>
            </a:r>
            <a:r>
              <a:rPr lang="en-US" altLang="zh-CN" sz="2800" b="1" baseline="30000" dirty="0">
                <a:latin typeface="Times New Roman" pitchFamily="18" charset="0"/>
              </a:rPr>
              <a:t>-1</a:t>
            </a:r>
            <a:r>
              <a:rPr lang="en-US" altLang="zh-CN" sz="2800" b="1" dirty="0">
                <a:latin typeface="Times New Roman" pitchFamily="18" charset="0"/>
              </a:rPr>
              <a:t>)</a:t>
            </a:r>
            <a:r>
              <a:rPr lang="en-US" altLang="zh-CN" sz="2800" b="1" i="1" baseline="30000" dirty="0">
                <a:latin typeface="Times New Roman" pitchFamily="18" charset="0"/>
              </a:rPr>
              <a:t>k</a:t>
            </a:r>
            <a:r>
              <a:rPr lang="en-US" altLang="zh-CN" sz="2800" b="1" dirty="0"/>
              <a:t> </a:t>
            </a:r>
            <a:r>
              <a:rPr lang="en-US" altLang="zh-CN" sz="2800" b="1" dirty="0">
                <a:latin typeface="Times New Roman" pitchFamily="18" charset="0"/>
              </a:rPr>
              <a:t>(</a:t>
            </a:r>
            <a:r>
              <a:rPr lang="en-US" altLang="zh-CN" sz="2800" b="1" i="1" dirty="0">
                <a:latin typeface="Times New Roman" pitchFamily="18" charset="0"/>
              </a:rPr>
              <a:t>k</a:t>
            </a:r>
            <a:r>
              <a:rPr lang="zh-CN" altLang="en-US" sz="2800" b="1" dirty="0">
                <a:latin typeface="Times New Roman" pitchFamily="18" charset="0"/>
              </a:rPr>
              <a:t>为正整数</a:t>
            </a:r>
            <a:r>
              <a:rPr lang="en-US" altLang="zh-CN" sz="2800" b="1" dirty="0">
                <a:latin typeface="Times New Roman" pitchFamily="18" charset="0"/>
              </a:rPr>
              <a:t>)</a:t>
            </a:r>
          </a:p>
          <a:p>
            <a:pPr eaLnBrk="1" hangingPunct="1">
              <a:spcBef>
                <a:spcPts val="600"/>
              </a:spcBef>
              <a:spcAft>
                <a:spcPts val="600"/>
              </a:spcAft>
              <a:defRPr/>
            </a:pPr>
            <a:r>
              <a:rPr lang="zh-CN" altLang="en-US" sz="2800" b="1" dirty="0">
                <a:latin typeface="Times New Roman" pitchFamily="18" charset="0"/>
              </a:rPr>
              <a:t>性质</a:t>
            </a:r>
            <a:endParaRPr lang="en-US" altLang="zh-CN" sz="2800" b="1" dirty="0">
              <a:latin typeface="Times New Roman" pitchFamily="18" charset="0"/>
            </a:endParaRPr>
          </a:p>
          <a:p>
            <a:pPr marL="0" indent="0" eaLnBrk="1" hangingPunct="1">
              <a:spcBef>
                <a:spcPts val="600"/>
              </a:spcBef>
              <a:spcAft>
                <a:spcPts val="600"/>
              </a:spcAft>
              <a:buFont typeface="Wingdings" panose="05000000000000000000" pitchFamily="2" charset="2"/>
              <a:buNone/>
              <a:defRPr/>
            </a:pPr>
            <a:r>
              <a:rPr lang="en-US" altLang="zh-CN" sz="2800" b="1" i="1" dirty="0">
                <a:latin typeface="Times New Roman" pitchFamily="18" charset="0"/>
              </a:rPr>
              <a:t>    a</a:t>
            </a:r>
            <a:r>
              <a:rPr lang="en-US" altLang="zh-CN" sz="2800" b="1" baseline="30000" dirty="0">
                <a:latin typeface="Times New Roman" panose="02020603050405020304" pitchFamily="18" charset="0"/>
              </a:rPr>
              <a:t>n   </a:t>
            </a:r>
            <a:r>
              <a:rPr lang="en-US" altLang="zh-CN" sz="2800" b="1" dirty="0">
                <a:latin typeface="Times New Roman" panose="02020603050405020304" pitchFamily="18" charset="0"/>
                <a:ea typeface="Arial Unicode MS" panose="020B0604020202020204" pitchFamily="34" charset="-122"/>
                <a:cs typeface="Arial Unicode MS" panose="020B0604020202020204" pitchFamily="34" charset="-122"/>
              </a:rPr>
              <a:t>⃘</a:t>
            </a:r>
            <a:r>
              <a:rPr lang="en-US" altLang="zh-CN" sz="2800" b="1" i="1" dirty="0">
                <a:latin typeface="Times New Roman" pitchFamily="18" charset="0"/>
              </a:rPr>
              <a:t>a</a:t>
            </a:r>
            <a:r>
              <a:rPr lang="en-US" altLang="zh-CN" sz="2800" b="1" baseline="30000" dirty="0">
                <a:latin typeface="Times New Roman" panose="02020603050405020304" pitchFamily="18" charset="0"/>
              </a:rPr>
              <a:t>m</a:t>
            </a:r>
            <a:r>
              <a:rPr lang="en-US" altLang="zh-CN" sz="2800" b="1" dirty="0">
                <a:latin typeface="Times New Roman" panose="02020603050405020304" pitchFamily="18" charset="0"/>
                <a:ea typeface="Arial Unicode MS" panose="020B0604020202020204" pitchFamily="34" charset="-122"/>
                <a:cs typeface="Arial Unicode MS" panose="020B0604020202020204" pitchFamily="34" charset="-122"/>
              </a:rPr>
              <a:t>= </a:t>
            </a:r>
            <a:r>
              <a:rPr lang="en-US" altLang="zh-CN" sz="2800" b="1" i="1" dirty="0" err="1">
                <a:latin typeface="Times New Roman" pitchFamily="18" charset="0"/>
              </a:rPr>
              <a:t>a</a:t>
            </a:r>
            <a:r>
              <a:rPr lang="en-US" altLang="zh-CN" sz="2800" b="1" baseline="30000" dirty="0" err="1">
                <a:latin typeface="Times New Roman" panose="02020603050405020304" pitchFamily="18" charset="0"/>
              </a:rPr>
              <a:t>n+m</a:t>
            </a:r>
            <a:endParaRPr lang="en-US" altLang="zh-CN" sz="2800" b="1" baseline="30000" dirty="0">
              <a:latin typeface="Times New Roman" panose="02020603050405020304" pitchFamily="18" charset="0"/>
            </a:endParaRPr>
          </a:p>
          <a:p>
            <a:pPr marL="0" indent="0" eaLnBrk="1" hangingPunct="1">
              <a:spcBef>
                <a:spcPts val="600"/>
              </a:spcBef>
              <a:spcAft>
                <a:spcPts val="600"/>
              </a:spcAft>
              <a:buFont typeface="Wingdings" panose="05000000000000000000" pitchFamily="2" charset="2"/>
              <a:buNone/>
              <a:defRPr/>
            </a:pPr>
            <a:r>
              <a:rPr lang="en-US" altLang="zh-CN" sz="2800" b="1" dirty="0">
                <a:latin typeface="Times New Roman" panose="02020603050405020304" pitchFamily="18" charset="0"/>
              </a:rPr>
              <a:t>    (</a:t>
            </a:r>
            <a:r>
              <a:rPr lang="en-US" altLang="zh-CN" sz="2800" b="1" i="1" dirty="0">
                <a:latin typeface="Times New Roman" pitchFamily="18" charset="0"/>
              </a:rPr>
              <a:t>a</a:t>
            </a:r>
            <a:r>
              <a:rPr lang="en-US" altLang="zh-CN" sz="2800" b="1" baseline="30000" dirty="0">
                <a:latin typeface="Times New Roman" panose="02020603050405020304" pitchFamily="18" charset="0"/>
              </a:rPr>
              <a:t>n</a:t>
            </a:r>
            <a:r>
              <a:rPr lang="en-US" altLang="zh-CN" sz="2800" b="1" dirty="0">
                <a:latin typeface="Times New Roman" panose="02020603050405020304" pitchFamily="18" charset="0"/>
                <a:ea typeface="Arial Unicode MS" panose="020B0604020202020204" pitchFamily="34" charset="-122"/>
                <a:cs typeface="Arial Unicode MS" panose="020B0604020202020204" pitchFamily="34" charset="-122"/>
              </a:rPr>
              <a:t>)</a:t>
            </a:r>
            <a:r>
              <a:rPr lang="en-US" altLang="zh-CN" sz="2800" b="1" baseline="30000" dirty="0">
                <a:latin typeface="Times New Roman" panose="02020603050405020304" pitchFamily="18" charset="0"/>
              </a:rPr>
              <a:t>m</a:t>
            </a:r>
            <a:r>
              <a:rPr lang="en-US" altLang="zh-CN" sz="2800" b="1" dirty="0">
                <a:latin typeface="Times New Roman" panose="02020603050405020304" pitchFamily="18" charset="0"/>
                <a:ea typeface="Arial Unicode MS" panose="020B0604020202020204" pitchFamily="34" charset="-122"/>
                <a:cs typeface="Arial Unicode MS" panose="020B0604020202020204" pitchFamily="34" charset="-122"/>
              </a:rPr>
              <a:t>= </a:t>
            </a:r>
            <a:r>
              <a:rPr lang="en-US" altLang="zh-CN" sz="2800" b="1" i="1" dirty="0" err="1">
                <a:latin typeface="Times New Roman" pitchFamily="18" charset="0"/>
              </a:rPr>
              <a:t>a</a:t>
            </a:r>
            <a:r>
              <a:rPr lang="en-US" altLang="zh-CN" sz="2800" b="1" baseline="30000" dirty="0" err="1">
                <a:latin typeface="Times New Roman" panose="02020603050405020304" pitchFamily="18" charset="0"/>
              </a:rPr>
              <a:t>nm</a:t>
            </a:r>
            <a:endParaRPr lang="en-US" altLang="zh-CN" sz="2800" b="1" baseline="30000" dirty="0">
              <a:latin typeface="Times New Roman" panose="02020603050405020304" pitchFamily="18" charset="0"/>
            </a:endParaRPr>
          </a:p>
          <a:p>
            <a:pPr eaLnBrk="1" hangingPunct="1">
              <a:spcBef>
                <a:spcPts val="600"/>
              </a:spcBef>
              <a:spcAft>
                <a:spcPts val="600"/>
              </a:spcAft>
              <a:defRPr/>
            </a:pPr>
            <a:endParaRPr lang="en-US" altLang="zh-CN" sz="2800" b="1" dirty="0">
              <a:latin typeface="Times New Roman" panose="02020603050405020304" pitchFamily="18" charset="0"/>
            </a:endParaRPr>
          </a:p>
        </p:txBody>
      </p:sp>
      <p:sp>
        <p:nvSpPr>
          <p:cNvPr id="45060" name="灯片编号占位符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85000" lnSpcReduction="20000"/>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37D35773-CB44-4DC7-B594-42A494F0950A}" type="slidenum">
              <a:rPr lang="en-US" altLang="zh-CN" smtClean="0"/>
              <a:pPr/>
              <a:t>46</a:t>
            </a:fld>
            <a:endParaRPr lang="en-US" altLang="zh-CN"/>
          </a:p>
        </p:txBody>
      </p:sp>
      <p:sp>
        <p:nvSpPr>
          <p:cNvPr id="2" name="标题 1"/>
          <p:cNvSpPr>
            <a:spLocks noGrp="1"/>
          </p:cNvSpPr>
          <p:nvPr>
            <p:ph type="title"/>
          </p:nvPr>
        </p:nvSpPr>
        <p:spPr/>
        <p:txBody>
          <a:bodyPr/>
          <a:lstStyle/>
          <a:p>
            <a:r>
              <a:rPr lang="zh-CN" altLang="en-US" dirty="0"/>
              <a:t>群的性质：元素的阶</a:t>
            </a:r>
          </a:p>
        </p:txBody>
      </p:sp>
    </p:spTree>
    <p:extLst>
      <p:ext uri="{BB962C8B-B14F-4D97-AF65-F5344CB8AC3E}">
        <p14:creationId xmlns:p14="http://schemas.microsoft.com/office/powerpoint/2010/main" val="5365385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5363">
                                            <p:txEl>
                                              <p:pRg st="4" end="4"/>
                                            </p:txEl>
                                          </p:spTgt>
                                        </p:tgtEl>
                                        <p:attrNameLst>
                                          <p:attrName>style.visibility</p:attrName>
                                        </p:attrNameLst>
                                      </p:cBhvr>
                                      <p:to>
                                        <p:strVal val="visible"/>
                                      </p:to>
                                    </p:set>
                                    <p:animEffect transition="in" filter="box(in)">
                                      <p:cBhvr>
                                        <p:cTn id="7" dur="500"/>
                                        <p:tgtEl>
                                          <p:spTgt spid="15363">
                                            <p:txEl>
                                              <p:pRg st="4" end="4"/>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15363">
                                            <p:txEl>
                                              <p:pRg st="5" end="5"/>
                                            </p:txEl>
                                          </p:spTgt>
                                        </p:tgtEl>
                                        <p:attrNameLst>
                                          <p:attrName>style.visibility</p:attrName>
                                        </p:attrNameLst>
                                      </p:cBhvr>
                                      <p:to>
                                        <p:strVal val="visible"/>
                                      </p:to>
                                    </p:set>
                                    <p:animEffect transition="in" filter="box(in)">
                                      <p:cBhvr>
                                        <p:cTn id="10" dur="500"/>
                                        <p:tgtEl>
                                          <p:spTgt spid="15363">
                                            <p:txEl>
                                              <p:pRg st="5" end="5"/>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15363">
                                            <p:txEl>
                                              <p:pRg st="6" end="6"/>
                                            </p:txEl>
                                          </p:spTgt>
                                        </p:tgtEl>
                                        <p:attrNameLst>
                                          <p:attrName>style.visibility</p:attrName>
                                        </p:attrNameLst>
                                      </p:cBhvr>
                                      <p:to>
                                        <p:strVal val="visible"/>
                                      </p:to>
                                    </p:set>
                                    <p:animEffect transition="in" filter="box(in)">
                                      <p:cBhvr>
                                        <p:cTn id="13" dur="500"/>
                                        <p:tgtEl>
                                          <p:spTgt spid="153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内容占位符 2"/>
          <p:cNvSpPr>
            <a:spLocks noGrp="1" noRot="1" noChangeAspect="1" noMove="1" noResize="1" noEditPoints="1" noAdjustHandles="1" noChangeArrowheads="1" noChangeShapeType="1" noTextEdit="1"/>
          </p:cNvSpPr>
          <p:nvPr>
            <p:ph idx="1"/>
          </p:nvPr>
        </p:nvSpPr>
        <p:spPr>
          <a:xfrm>
            <a:off x="482262" y="1726572"/>
            <a:ext cx="8435975" cy="5113337"/>
          </a:xfrm>
          <a:blipFill rotWithShape="0">
            <a:blip r:embed="rId3"/>
            <a:stretch>
              <a:fillRect l="-578" t="-1549"/>
            </a:stretch>
          </a:blipFill>
          <a:extLst/>
        </p:spPr>
        <p:txBody>
          <a:bodyPr/>
          <a:lstStyle/>
          <a:p>
            <a:pPr>
              <a:defRPr/>
            </a:pPr>
            <a:r>
              <a:rPr lang="zh-CN" altLang="en-US">
                <a:noFill/>
                <a:latin typeface="SimHei" charset="-122"/>
                <a:ea typeface="SimHei" charset="-122"/>
                <a:cs typeface="SimHei" charset="-122"/>
              </a:rPr>
              <a:t> </a:t>
            </a:r>
          </a:p>
        </p:txBody>
      </p:sp>
      <p:sp>
        <p:nvSpPr>
          <p:cNvPr id="47108" name="灯片编号占位符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85000" lnSpcReduction="20000"/>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E60C8E34-B100-4E75-9456-347DD90A7BB4}" type="slidenum">
              <a:rPr lang="en-US" altLang="zh-CN" smtClean="0"/>
              <a:pPr/>
              <a:t>47</a:t>
            </a:fld>
            <a:endParaRPr lang="en-US" altLang="zh-CN"/>
          </a:p>
        </p:txBody>
      </p:sp>
      <p:sp>
        <p:nvSpPr>
          <p:cNvPr id="2" name="标题 1"/>
          <p:cNvSpPr>
            <a:spLocks noGrp="1"/>
          </p:cNvSpPr>
          <p:nvPr>
            <p:ph type="title"/>
          </p:nvPr>
        </p:nvSpPr>
        <p:spPr/>
        <p:txBody>
          <a:bodyPr/>
          <a:lstStyle/>
          <a:p>
            <a:r>
              <a:rPr lang="zh-CN" altLang="en-US" dirty="0"/>
              <a:t>群的性质：元素的阶（续）</a:t>
            </a:r>
          </a:p>
        </p:txBody>
      </p:sp>
    </p:spTree>
    <p:extLst>
      <p:ext uri="{BB962C8B-B14F-4D97-AF65-F5344CB8AC3E}">
        <p14:creationId xmlns:p14="http://schemas.microsoft.com/office/powerpoint/2010/main" val="14206110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内容占位符 2"/>
          <p:cNvSpPr>
            <a:spLocks noGrp="1"/>
          </p:cNvSpPr>
          <p:nvPr>
            <p:ph idx="1"/>
          </p:nvPr>
        </p:nvSpPr>
        <p:spPr>
          <a:xfrm>
            <a:off x="179388" y="1196975"/>
            <a:ext cx="8158162" cy="1027113"/>
          </a:xfrm>
        </p:spPr>
        <p:txBody>
          <a:bodyPr>
            <a:normAutofit/>
          </a:bodyPr>
          <a:lstStyle/>
          <a:p>
            <a:pPr>
              <a:lnSpc>
                <a:spcPct val="200000"/>
              </a:lnSpc>
            </a:pPr>
            <a:r>
              <a:rPr lang="zh-CN" altLang="en-US" sz="3200">
                <a:solidFill>
                  <a:srgbClr val="0000FF"/>
                </a:solidFill>
                <a:latin typeface="黑体" panose="02010609060101010101" pitchFamily="49" charset="-122"/>
              </a:rPr>
              <a:t>例</a:t>
            </a:r>
            <a:endParaRPr lang="en-US" altLang="zh-CN" sz="3200">
              <a:solidFill>
                <a:srgbClr val="0000FF"/>
              </a:solidFill>
              <a:latin typeface="黑体" panose="02010609060101010101" pitchFamily="49" charset="-122"/>
            </a:endParaRPr>
          </a:p>
        </p:txBody>
      </p:sp>
      <p:pic>
        <p:nvPicPr>
          <p:cNvPr id="2253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813" y="2420938"/>
            <a:ext cx="6881812" cy="33115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253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3644900"/>
            <a:ext cx="3486150" cy="2203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a:t>群的性质：元素的阶（续）</a:t>
            </a:r>
          </a:p>
        </p:txBody>
      </p:sp>
    </p:spTree>
    <p:extLst>
      <p:ext uri="{BB962C8B-B14F-4D97-AF65-F5344CB8AC3E}">
        <p14:creationId xmlns:p14="http://schemas.microsoft.com/office/powerpoint/2010/main" val="29367640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内容占位符 2"/>
          <p:cNvSpPr>
            <a:spLocks noGrp="1"/>
          </p:cNvSpPr>
          <p:nvPr>
            <p:ph idx="1"/>
          </p:nvPr>
        </p:nvSpPr>
        <p:spPr>
          <a:xfrm>
            <a:off x="518294" y="1311944"/>
            <a:ext cx="8158162" cy="1027113"/>
          </a:xfrm>
        </p:spPr>
        <p:txBody>
          <a:bodyPr>
            <a:normAutofit/>
          </a:bodyPr>
          <a:lstStyle/>
          <a:p>
            <a:pPr>
              <a:lnSpc>
                <a:spcPct val="200000"/>
              </a:lnSpc>
            </a:pPr>
            <a:r>
              <a:rPr lang="zh-CN" altLang="en-US" sz="3200" dirty="0">
                <a:solidFill>
                  <a:srgbClr val="FF0000"/>
                </a:solidFill>
                <a:latin typeface="黑体" panose="02010609060101010101" pitchFamily="49" charset="-122"/>
              </a:rPr>
              <a:t>定理</a:t>
            </a:r>
            <a:r>
              <a:rPr lang="zh-CN" altLang="en-US" sz="3200" dirty="0">
                <a:solidFill>
                  <a:srgbClr val="FF0000"/>
                </a:solidFill>
                <a:latin typeface="黑体" panose="02010609060101010101" pitchFamily="49" charset="-122"/>
                <a:sym typeface="Wingdings" panose="05000000000000000000" pitchFamily="2" charset="2"/>
              </a:rPr>
              <a:t>（</a:t>
            </a:r>
            <a:r>
              <a:rPr lang="zh-CN" altLang="en-US" sz="3200" b="1" dirty="0">
                <a:solidFill>
                  <a:srgbClr val="0000FF"/>
                </a:solidFill>
                <a:latin typeface="楷体" panose="02010609060101010101" pitchFamily="49" charset="-122"/>
                <a:ea typeface="楷体" panose="02010609060101010101" pitchFamily="49" charset="-122"/>
              </a:rPr>
              <a:t>元素的阶的性质</a:t>
            </a:r>
            <a:r>
              <a:rPr lang="zh-CN" altLang="en-US" sz="3200" dirty="0">
                <a:solidFill>
                  <a:srgbClr val="FF0000"/>
                </a:solidFill>
                <a:latin typeface="黑体" panose="02010609060101010101" pitchFamily="49" charset="-122"/>
              </a:rPr>
              <a:t>）</a:t>
            </a:r>
            <a:endParaRPr lang="en-US" altLang="zh-CN" sz="3200" dirty="0">
              <a:solidFill>
                <a:srgbClr val="FF0000"/>
              </a:solidFill>
              <a:latin typeface="黑体" panose="02010609060101010101" pitchFamily="49" charset="-122"/>
            </a:endParaRPr>
          </a:p>
        </p:txBody>
      </p:sp>
      <p:pic>
        <p:nvPicPr>
          <p:cNvPr id="2458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3119" y="2391444"/>
            <a:ext cx="5616575" cy="31257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a:t>群的性质：元素的阶（续）</a:t>
            </a:r>
          </a:p>
        </p:txBody>
      </p:sp>
    </p:spTree>
    <p:extLst>
      <p:ext uri="{BB962C8B-B14F-4D97-AF65-F5344CB8AC3E}">
        <p14:creationId xmlns:p14="http://schemas.microsoft.com/office/powerpoint/2010/main" val="1182347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1267" name="Rectangle 3"/>
              <p:cNvSpPr>
                <a:spLocks noGrp="1" noChangeArrowheads="1"/>
              </p:cNvSpPr>
              <p:nvPr>
                <p:ph type="body" idx="1"/>
              </p:nvPr>
            </p:nvSpPr>
            <p:spPr>
              <a:xfrm>
                <a:off x="623761" y="1724485"/>
                <a:ext cx="8142287" cy="4392612"/>
              </a:xfrm>
            </p:spPr>
            <p:txBody>
              <a:bodyPr>
                <a:normAutofit fontScale="92500"/>
              </a:bodyPr>
              <a:lstStyle/>
              <a:p>
                <a:pPr eaLnBrk="1" hangingPunct="1">
                  <a:lnSpc>
                    <a:spcPct val="140000"/>
                  </a:lnSpc>
                </a:pPr>
                <a:r>
                  <a:rPr lang="zh-CN" altLang="en-US" sz="3200" dirty="0">
                    <a:solidFill>
                      <a:srgbClr val="FF0000"/>
                    </a:solidFill>
                  </a:rPr>
                  <a:t>函数</a:t>
                </a:r>
                <a14:m>
                  <m:oMath xmlns:m="http://schemas.openxmlformats.org/officeDocument/2006/math">
                    <m:r>
                      <a:rPr lang="en-US" altLang="zh-CN" sz="3200" b="0" i="1" smtClean="0">
                        <a:latin typeface="Cambria Math"/>
                      </a:rPr>
                      <m:t>𝑓</m:t>
                    </m:r>
                    <m:r>
                      <a:rPr lang="en-US" altLang="zh-CN" sz="3200" b="0" i="1" smtClean="0">
                        <a:latin typeface="Cambria Math"/>
                      </a:rPr>
                      <m:t>:</m:t>
                    </m:r>
                    <m:sSup>
                      <m:sSupPr>
                        <m:ctrlPr>
                          <a:rPr lang="en-US" altLang="zh-CN" sz="3200" b="0" i="1" smtClean="0">
                            <a:latin typeface="Cambria Math" panose="02040503050406030204" pitchFamily="18" charset="0"/>
                          </a:rPr>
                        </m:ctrlPr>
                      </m:sSupPr>
                      <m:e>
                        <m:r>
                          <a:rPr lang="en-US" altLang="zh-CN" sz="3200" b="0" i="1" smtClean="0">
                            <a:latin typeface="Cambria Math"/>
                          </a:rPr>
                          <m:t>𝐴</m:t>
                        </m:r>
                      </m:e>
                      <m:sup>
                        <m:r>
                          <a:rPr lang="en-US" altLang="zh-CN" sz="3200" b="0" i="1" smtClean="0">
                            <a:latin typeface="Cambria Math"/>
                          </a:rPr>
                          <m:t>𝑛</m:t>
                        </m:r>
                      </m:sup>
                    </m:sSup>
                    <m:r>
                      <a:rPr lang="en-US" altLang="zh-CN" sz="3200" b="0" i="1" smtClean="0">
                        <a:latin typeface="Cambria Math"/>
                      </a:rPr>
                      <m:t>→</m:t>
                    </m:r>
                    <m:r>
                      <a:rPr lang="en-US" altLang="zh-CN" sz="3200" b="0" i="1" smtClean="0">
                        <a:latin typeface="Cambria Math"/>
                      </a:rPr>
                      <m:t>𝐵</m:t>
                    </m:r>
                  </m:oMath>
                </a14:m>
                <a:r>
                  <a:rPr lang="zh-CN" altLang="en-US" sz="3200" dirty="0">
                    <a:sym typeface="Symbol" pitchFamily="18" charset="2"/>
                  </a:rPr>
                  <a:t>称为</a:t>
                </a:r>
                <a:r>
                  <a:rPr lang="en-US" altLang="zh-CN" sz="3200" dirty="0">
                    <a:sym typeface="Symbol" pitchFamily="18" charset="2"/>
                  </a:rPr>
                  <a:t>(</a:t>
                </a:r>
                <a:r>
                  <a:rPr lang="zh-CN" altLang="en-US" sz="3200" dirty="0">
                    <a:sym typeface="Symbol" pitchFamily="18" charset="2"/>
                  </a:rPr>
                  <a:t>从</a:t>
                </a:r>
                <a14:m>
                  <m:oMath xmlns:m="http://schemas.openxmlformats.org/officeDocument/2006/math">
                    <m:r>
                      <a:rPr lang="en-US" altLang="zh-CN" sz="3200" b="0" i="1" smtClean="0">
                        <a:latin typeface="Cambria Math"/>
                        <a:sym typeface="Symbol" pitchFamily="18" charset="2"/>
                      </a:rPr>
                      <m:t>𝐴</m:t>
                    </m:r>
                  </m:oMath>
                </a14:m>
                <a:r>
                  <a:rPr lang="zh-CN" altLang="en-US" sz="3200" dirty="0">
                    <a:sym typeface="Symbol" pitchFamily="18" charset="2"/>
                  </a:rPr>
                  <a:t>到</a:t>
                </a:r>
                <a14:m>
                  <m:oMath xmlns:m="http://schemas.openxmlformats.org/officeDocument/2006/math">
                    <m:r>
                      <a:rPr lang="en-US" altLang="zh-CN" sz="3200" b="0" i="1" dirty="0" smtClean="0">
                        <a:latin typeface="Cambria Math"/>
                        <a:sym typeface="Symbol" pitchFamily="18" charset="2"/>
                      </a:rPr>
                      <m:t>𝐵</m:t>
                    </m:r>
                  </m:oMath>
                </a14:m>
                <a:r>
                  <a:rPr lang="zh-CN" altLang="en-US" sz="3200" dirty="0">
                    <a:sym typeface="Symbol" pitchFamily="18" charset="2"/>
                  </a:rPr>
                  <a:t>的</a:t>
                </a:r>
                <a:r>
                  <a:rPr lang="en-US" altLang="zh-CN" sz="3200" dirty="0">
                    <a:sym typeface="Symbol" pitchFamily="18" charset="2"/>
                  </a:rPr>
                  <a:t>) </a:t>
                </a:r>
                <a14:m>
                  <m:oMath xmlns:m="http://schemas.openxmlformats.org/officeDocument/2006/math">
                    <m:r>
                      <a:rPr lang="en-US" altLang="zh-CN" sz="3200" b="1" i="1" smtClean="0">
                        <a:solidFill>
                          <a:srgbClr val="FF0000"/>
                        </a:solidFill>
                        <a:latin typeface="Cambria Math"/>
                        <a:sym typeface="Symbol" pitchFamily="18" charset="2"/>
                      </a:rPr>
                      <m:t>𝒏</m:t>
                    </m:r>
                  </m:oMath>
                </a14:m>
                <a:r>
                  <a:rPr lang="zh-CN" altLang="en-US" sz="3200" b="1" dirty="0">
                    <a:solidFill>
                      <a:srgbClr val="FF0000"/>
                    </a:solidFill>
                    <a:latin typeface="Times New Roman" pitchFamily="18" charset="0"/>
                    <a:sym typeface="Symbol" pitchFamily="18" charset="2"/>
                  </a:rPr>
                  <a:t>元运算</a:t>
                </a:r>
                <a:endParaRPr lang="zh-CN" altLang="en-US" sz="3200" dirty="0">
                  <a:sym typeface="Symbol" pitchFamily="18" charset="2"/>
                </a:endParaRPr>
              </a:p>
              <a:p>
                <a:pPr lvl="1" eaLnBrk="1" hangingPunct="1">
                  <a:lnSpc>
                    <a:spcPct val="140000"/>
                  </a:lnSpc>
                </a:pPr>
                <a:r>
                  <a:rPr lang="zh-CN" altLang="en-US" sz="2800" dirty="0"/>
                  <a:t>以下主要讨论</a:t>
                </a:r>
                <a:r>
                  <a:rPr lang="zh-CN" altLang="en-US" b="1" dirty="0">
                    <a:solidFill>
                      <a:srgbClr val="FF0000"/>
                    </a:solidFill>
                    <a:latin typeface="Times New Roman" pitchFamily="18" charset="0"/>
                  </a:rPr>
                  <a:t>二元运算</a:t>
                </a:r>
                <a:endParaRPr lang="en-US" altLang="zh-CN" sz="3000" b="1" dirty="0">
                  <a:solidFill>
                    <a:srgbClr val="FF0000"/>
                  </a:solidFill>
                  <a:latin typeface="Times New Roman" pitchFamily="18" charset="0"/>
                </a:endParaRPr>
              </a:p>
              <a:p>
                <a:pPr lvl="1" eaLnBrk="1" hangingPunct="1">
                  <a:lnSpc>
                    <a:spcPct val="140000"/>
                  </a:lnSpc>
                </a:pPr>
                <a:r>
                  <a:rPr lang="zh-CN" altLang="en-US" sz="2800" dirty="0"/>
                  <a:t>实数集上的加、减、乘、除显然是二元运算</a:t>
                </a:r>
                <a:endParaRPr lang="en-US" altLang="zh-CN" sz="2800" dirty="0"/>
              </a:p>
              <a:p>
                <a:pPr lvl="1">
                  <a:lnSpc>
                    <a:spcPct val="140000"/>
                  </a:lnSpc>
                </a:pPr>
                <a:r>
                  <a:rPr lang="zh-CN" altLang="en-US" sz="2800" dirty="0"/>
                  <a:t>但二元运算远不止加、减、乘、除</a:t>
                </a:r>
              </a:p>
              <a:p>
                <a:pPr lvl="1" eaLnBrk="1" hangingPunct="1">
                  <a:lnSpc>
                    <a:spcPct val="140000"/>
                  </a:lnSpc>
                </a:pPr>
                <a:r>
                  <a:rPr lang="zh-CN" altLang="en-US" sz="2800" dirty="0">
                    <a:solidFill>
                      <a:srgbClr val="0000CC"/>
                    </a:solidFill>
                  </a:rPr>
                  <a:t>例如：</a:t>
                </a:r>
                <a:r>
                  <a:rPr lang="zh-CN" altLang="en-US" sz="2800" dirty="0"/>
                  <a:t>定义实数集上的一个新运算“</a:t>
                </a:r>
                <a14:m>
                  <m:oMath xmlns:m="http://schemas.openxmlformats.org/officeDocument/2006/math">
                    <m:r>
                      <a:rPr lang="en-US" altLang="zh-CN" sz="2800" b="1" i="1" smtClean="0">
                        <a:solidFill>
                          <a:srgbClr val="FF0000"/>
                        </a:solidFill>
                        <a:latin typeface="Cambria Math"/>
                      </a:rPr>
                      <m:t>∗</m:t>
                    </m:r>
                  </m:oMath>
                </a14:m>
                <a:r>
                  <a:rPr lang="zh-CN" altLang="en-US" sz="2800" dirty="0"/>
                  <a:t>”：</a:t>
                </a:r>
              </a:p>
              <a:p>
                <a:pPr lvl="1" eaLnBrk="1" hangingPunct="1">
                  <a:lnSpc>
                    <a:spcPct val="140000"/>
                  </a:lnSpc>
                  <a:buFont typeface="Wingdings" pitchFamily="2" charset="2"/>
                  <a:buNone/>
                </a:pPr>
                <a14:m>
                  <m:oMathPara xmlns:m="http://schemas.openxmlformats.org/officeDocument/2006/math">
                    <m:oMathParaPr>
                      <m:jc m:val="center"/>
                    </m:oMathParaPr>
                    <m:oMath xmlns:m="http://schemas.openxmlformats.org/officeDocument/2006/math">
                      <m:r>
                        <a:rPr lang="en-US" altLang="zh-CN" sz="2800" b="1" i="1" smtClean="0">
                          <a:solidFill>
                            <a:srgbClr val="0000CC"/>
                          </a:solidFill>
                          <a:latin typeface="Cambria Math"/>
                        </a:rPr>
                        <m:t>𝒙</m:t>
                      </m:r>
                      <m:r>
                        <a:rPr lang="en-US" altLang="zh-CN" sz="2800" b="1" i="1" smtClean="0">
                          <a:solidFill>
                            <a:srgbClr val="FF0000"/>
                          </a:solidFill>
                          <a:latin typeface="Cambria Math"/>
                        </a:rPr>
                        <m:t>∗</m:t>
                      </m:r>
                      <m:r>
                        <a:rPr lang="en-US" altLang="zh-CN" sz="2800" b="1" i="1" smtClean="0">
                          <a:solidFill>
                            <a:srgbClr val="0000CC"/>
                          </a:solidFill>
                          <a:latin typeface="Cambria Math"/>
                        </a:rPr>
                        <m:t>𝒚</m:t>
                      </m:r>
                      <m:r>
                        <a:rPr lang="en-US" altLang="zh-CN" sz="2800" b="1" i="1" smtClean="0">
                          <a:solidFill>
                            <a:srgbClr val="0000CC"/>
                          </a:solidFill>
                          <a:latin typeface="Cambria Math"/>
                        </a:rPr>
                        <m:t>=</m:t>
                      </m:r>
                      <m:r>
                        <a:rPr lang="en-US" altLang="zh-CN" sz="2800" b="1" i="1" smtClean="0">
                          <a:solidFill>
                            <a:srgbClr val="0000CC"/>
                          </a:solidFill>
                          <a:latin typeface="Cambria Math"/>
                        </a:rPr>
                        <m:t>𝒙</m:t>
                      </m:r>
                      <m:r>
                        <a:rPr lang="en-US" altLang="zh-CN" sz="2800" b="1" i="1" smtClean="0">
                          <a:solidFill>
                            <a:srgbClr val="0000CC"/>
                          </a:solidFill>
                          <a:latin typeface="Cambria Math"/>
                        </a:rPr>
                        <m:t>+</m:t>
                      </m:r>
                      <m:r>
                        <a:rPr lang="en-US" altLang="zh-CN" sz="2800" b="1" i="1" smtClean="0">
                          <a:solidFill>
                            <a:srgbClr val="0000CC"/>
                          </a:solidFill>
                          <a:latin typeface="Cambria Math"/>
                        </a:rPr>
                        <m:t>𝒚</m:t>
                      </m:r>
                      <m:r>
                        <a:rPr lang="en-US" altLang="zh-CN" sz="2800" b="1" i="1" smtClean="0">
                          <a:solidFill>
                            <a:srgbClr val="0000CC"/>
                          </a:solidFill>
                          <a:latin typeface="Cambria Math"/>
                        </a:rPr>
                        <m:t>−</m:t>
                      </m:r>
                      <m:r>
                        <a:rPr lang="en-US" altLang="zh-CN" sz="2800" b="1" i="1" smtClean="0">
                          <a:solidFill>
                            <a:srgbClr val="0000CC"/>
                          </a:solidFill>
                          <a:latin typeface="Cambria Math"/>
                        </a:rPr>
                        <m:t>𝒙𝒚</m:t>
                      </m:r>
                    </m:oMath>
                  </m:oMathPara>
                </a14:m>
                <a:endParaRPr lang="en-US" altLang="zh-CN" sz="2800" b="1" dirty="0"/>
              </a:p>
              <a:p>
                <a:pPr lvl="1" eaLnBrk="1" hangingPunct="1">
                  <a:lnSpc>
                    <a:spcPct val="140000"/>
                  </a:lnSpc>
                  <a:buFont typeface="Wingdings" pitchFamily="2" charset="2"/>
                  <a:buNone/>
                </a:pPr>
                <a:r>
                  <a:rPr lang="en-US" altLang="zh-CN" sz="2800" dirty="0"/>
                  <a:t>	</a:t>
                </a:r>
                <a:r>
                  <a:rPr lang="zh-CN" altLang="en-US" sz="2800" dirty="0"/>
                  <a:t>则：</a:t>
                </a:r>
                <a14:m>
                  <m:oMath xmlns:m="http://schemas.openxmlformats.org/officeDocument/2006/math">
                    <m:r>
                      <a:rPr lang="en-US" altLang="zh-CN" sz="2800" b="0" i="1" smtClean="0">
                        <a:latin typeface="Cambria Math"/>
                      </a:rPr>
                      <m:t>2∗3=−1</m:t>
                    </m:r>
                  </m:oMath>
                </a14:m>
                <a:r>
                  <a:rPr lang="zh-CN" altLang="en-US" sz="2800" dirty="0"/>
                  <a:t>；</a:t>
                </a:r>
                <a14:m>
                  <m:oMath xmlns:m="http://schemas.openxmlformats.org/officeDocument/2006/math">
                    <m:r>
                      <a:rPr lang="en-US" altLang="zh-CN" sz="2800" b="0" i="1" dirty="0" smtClean="0">
                        <a:latin typeface="Cambria Math"/>
                      </a:rPr>
                      <m:t>0.5∗0.7=0.85</m:t>
                    </m:r>
                  </m:oMath>
                </a14:m>
                <a:endParaRPr lang="en-US" altLang="zh-CN" sz="2800" dirty="0"/>
              </a:p>
            </p:txBody>
          </p:sp>
        </mc:Choice>
        <mc:Fallback xmlns="">
          <p:sp>
            <p:nvSpPr>
              <p:cNvPr id="11267" name="Rectangle 3"/>
              <p:cNvSpPr>
                <a:spLocks noGrp="1" noRot="1" noChangeAspect="1" noMove="1" noResize="1" noEditPoints="1" noAdjustHandles="1" noChangeArrowheads="1" noChangeShapeType="1" noTextEdit="1"/>
              </p:cNvSpPr>
              <p:nvPr>
                <p:ph type="body" idx="1"/>
              </p:nvPr>
            </p:nvSpPr>
            <p:spPr>
              <a:xfrm>
                <a:off x="623761" y="1724485"/>
                <a:ext cx="8142287" cy="4392612"/>
              </a:xfrm>
              <a:blipFill>
                <a:blip r:embed="rId3"/>
                <a:stretch>
                  <a:fillRect l="-449" b="-3611"/>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5</a:t>
            </a:fld>
            <a:endParaRPr lang="en-US" altLang="zh-CN"/>
          </a:p>
        </p:txBody>
      </p:sp>
      <p:sp>
        <p:nvSpPr>
          <p:cNvPr id="6" name="标题 5"/>
          <p:cNvSpPr>
            <a:spLocks noGrp="1"/>
          </p:cNvSpPr>
          <p:nvPr>
            <p:ph type="title"/>
          </p:nvPr>
        </p:nvSpPr>
        <p:spPr/>
        <p:txBody>
          <a:bodyPr/>
          <a:lstStyle/>
          <a:p>
            <a:r>
              <a:rPr lang="zh-CN" altLang="en-US" dirty="0"/>
              <a:t>运算的函数定义</a:t>
            </a:r>
          </a:p>
        </p:txBody>
      </p:sp>
    </p:spTree>
    <p:extLst>
      <p:ext uri="{BB962C8B-B14F-4D97-AF65-F5344CB8AC3E}">
        <p14:creationId xmlns:p14="http://schemas.microsoft.com/office/powerpoint/2010/main" val="16120039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600" y="2493541"/>
            <a:ext cx="8624888" cy="38877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a:t>群的性质：元素的阶（续）</a:t>
            </a: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600" y="1344262"/>
            <a:ext cx="8193734" cy="1024217"/>
          </a:xfrm>
          <a:prstGeom prst="rect">
            <a:avLst/>
          </a:prstGeom>
        </p:spPr>
      </p:pic>
    </p:spTree>
    <p:extLst>
      <p:ext uri="{BB962C8B-B14F-4D97-AF65-F5344CB8AC3E}">
        <p14:creationId xmlns:p14="http://schemas.microsoft.com/office/powerpoint/2010/main" val="38419732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群的性质：元素的阶（续）</a:t>
            </a:r>
          </a:p>
        </p:txBody>
      </p:sp>
      <p:grpSp>
        <p:nvGrpSpPr>
          <p:cNvPr id="4" name="组合 3"/>
          <p:cNvGrpSpPr/>
          <p:nvPr/>
        </p:nvGrpSpPr>
        <p:grpSpPr>
          <a:xfrm>
            <a:off x="755576" y="1700808"/>
            <a:ext cx="7416800" cy="4849812"/>
            <a:chOff x="755576" y="1700808"/>
            <a:chExt cx="7416800" cy="4849812"/>
          </a:xfrm>
        </p:grpSpPr>
        <p:pic>
          <p:nvPicPr>
            <p:cNvPr id="28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700808"/>
              <a:ext cx="7416800" cy="48498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 name="图片 2"/>
            <p:cNvPicPr>
              <a:picLocks noChangeAspect="1"/>
            </p:cNvPicPr>
            <p:nvPr/>
          </p:nvPicPr>
          <p:blipFill>
            <a:blip r:embed="rId4"/>
            <a:stretch>
              <a:fillRect/>
            </a:stretch>
          </p:blipFill>
          <p:spPr>
            <a:xfrm>
              <a:off x="971600" y="3646733"/>
              <a:ext cx="1152128" cy="457143"/>
            </a:xfrm>
            <a:prstGeom prst="rect">
              <a:avLst/>
            </a:prstGeom>
          </p:spPr>
        </p:pic>
      </p:grpSp>
    </p:spTree>
    <p:extLst>
      <p:ext uri="{BB962C8B-B14F-4D97-AF65-F5344CB8AC3E}">
        <p14:creationId xmlns:p14="http://schemas.microsoft.com/office/powerpoint/2010/main" val="33011064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628800"/>
            <a:ext cx="8712968" cy="5108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a:t>群的性质：群的阶</a:t>
            </a:r>
          </a:p>
        </p:txBody>
      </p:sp>
    </p:spTree>
    <p:extLst>
      <p:ext uri="{BB962C8B-B14F-4D97-AF65-F5344CB8AC3E}">
        <p14:creationId xmlns:p14="http://schemas.microsoft.com/office/powerpoint/2010/main" val="20645814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Rot="1" noChangeAspect="1" noMove="1" noResize="1" noEditPoints="1" noAdjustHandles="1" noChangeArrowheads="1" noChangeShapeType="1" noTextEdit="1"/>
          </p:cNvSpPr>
          <p:nvPr/>
        </p:nvSpPr>
        <p:spPr bwMode="auto">
          <a:xfrm>
            <a:off x="395536" y="1305143"/>
            <a:ext cx="8496944" cy="4608512"/>
          </a:xfrm>
          <a:prstGeom prst="rect">
            <a:avLst/>
          </a:prstGeom>
          <a:blipFill rotWithShape="0">
            <a:blip r:embed="rId3"/>
            <a:stretch>
              <a:fillRect l="-1506"/>
            </a:stretch>
          </a:blipFill>
          <a:ln w="9525">
            <a:noFill/>
            <a:miter lim="800000"/>
            <a:headEnd/>
            <a:tailEnd/>
          </a:ln>
          <a:effectLst/>
        </p:spPr>
        <p:txBody>
          <a:bodyPr/>
          <a:lstStyle/>
          <a:p>
            <a:pPr>
              <a:defRPr/>
            </a:pPr>
            <a:r>
              <a:rPr lang="zh-CN" altLang="en-US">
                <a:noFill/>
              </a:rPr>
              <a:t> </a:t>
            </a:r>
          </a:p>
        </p:txBody>
      </p:sp>
      <p:pic>
        <p:nvPicPr>
          <p:cNvPr id="5120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975" y="3717925"/>
            <a:ext cx="3752850"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a:t>群的性质：群的阶（续）</a:t>
            </a:r>
          </a:p>
        </p:txBody>
      </p:sp>
    </p:spTree>
    <p:extLst>
      <p:ext uri="{BB962C8B-B14F-4D97-AF65-F5344CB8AC3E}">
        <p14:creationId xmlns:p14="http://schemas.microsoft.com/office/powerpoint/2010/main" val="14729293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3"/>
          <p:cNvSpPr txBox="1">
            <a:spLocks noChangeArrowheads="1"/>
          </p:cNvSpPr>
          <p:nvPr/>
        </p:nvSpPr>
        <p:spPr bwMode="auto">
          <a:xfrm>
            <a:off x="323850" y="1268413"/>
            <a:ext cx="8280400"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47675" indent="-447675">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889000" indent="-439738">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293813" indent="-403225">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81163" indent="-385763">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70100" indent="-38735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27300" indent="-38735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84500" indent="-38735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41700" indent="-38735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98900" indent="-38735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nSpc>
                <a:spcPct val="200000"/>
              </a:lnSpc>
              <a:buClr>
                <a:schemeClr val="accent1"/>
              </a:buClr>
              <a:buFont typeface="Wingdings" panose="05000000000000000000" pitchFamily="2" charset="2"/>
              <a:buChar char="n"/>
            </a:pPr>
            <a:r>
              <a:rPr lang="zh-CN" altLang="en-US" sz="28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证明：</a:t>
            </a:r>
            <a:r>
              <a:rPr lang="zh-CN" altLang="en-US" sz="2800" dirty="0">
                <a:latin typeface="黑体" panose="02010609060101010101" pitchFamily="49" charset="-122"/>
                <a:ea typeface="黑体" panose="02010609060101010101" pitchFamily="49" charset="-122"/>
                <a:cs typeface="Times New Roman" panose="02020603050405020304" pitchFamily="18" charset="0"/>
              </a:rPr>
              <a:t>四阶群皆为</a:t>
            </a:r>
            <a:r>
              <a:rPr lang="en-US" altLang="zh-CN" sz="2800" dirty="0">
                <a:latin typeface="Book Antiqua" panose="02040602050305030304" pitchFamily="18" charset="0"/>
                <a:ea typeface="黑体" panose="02010609060101010101" pitchFamily="49" charset="-122"/>
                <a:cs typeface="Times New Roman" panose="02020603050405020304" pitchFamily="18" charset="0"/>
              </a:rPr>
              <a:t>Abel</a:t>
            </a:r>
            <a:r>
              <a:rPr lang="zh-CN" altLang="en-US" sz="2800" dirty="0">
                <a:latin typeface="黑体" panose="02010609060101010101" pitchFamily="49" charset="-122"/>
                <a:ea typeface="黑体" panose="02010609060101010101" pitchFamily="49" charset="-122"/>
                <a:cs typeface="Times New Roman" panose="02020603050405020304" pitchFamily="18" charset="0"/>
              </a:rPr>
              <a:t>群</a:t>
            </a:r>
            <a:endParaRPr lang="en-US" altLang="zh-CN" sz="2800" dirty="0">
              <a:latin typeface="黑体" panose="02010609060101010101" pitchFamily="49" charset="-122"/>
              <a:ea typeface="黑体" panose="02010609060101010101" pitchFamily="49" charset="-122"/>
              <a:cs typeface="Times New Roman" panose="02020603050405020304" pitchFamily="18" charset="0"/>
            </a:endParaRPr>
          </a:p>
        </p:txBody>
      </p:sp>
      <p:pic>
        <p:nvPicPr>
          <p:cNvPr id="5325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25" y="2260600"/>
            <a:ext cx="8950325"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3"/>
          <p:cNvSpPr txBox="1">
            <a:spLocks noChangeArrowheads="1"/>
          </p:cNvSpPr>
          <p:nvPr/>
        </p:nvSpPr>
        <p:spPr bwMode="auto">
          <a:xfrm>
            <a:off x="323850" y="4568825"/>
            <a:ext cx="8543925"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47675" indent="-447675">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889000" indent="-439738">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293813" indent="-403225">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81163" indent="-385763">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70100" indent="-38735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27300" indent="-38735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84500" indent="-38735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41700" indent="-38735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98900" indent="-38735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nSpc>
                <a:spcPct val="150000"/>
              </a:lnSpc>
              <a:buClr>
                <a:schemeClr val="accent1"/>
              </a:buClr>
              <a:buFont typeface="Wingdings" panose="05000000000000000000" pitchFamily="2" charset="2"/>
              <a:buChar char="n"/>
              <a:defRPr/>
            </a:pPr>
            <a:r>
              <a:rPr lang="zh-CN" altLang="en-US" sz="2800"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证明：</a:t>
            </a:r>
            <a:r>
              <a:rPr lang="zh-CN" altLang="en-US" sz="2800" dirty="0">
                <a:latin typeface="Times New Roman" panose="02020603050405020304" pitchFamily="18" charset="0"/>
                <a:ea typeface="黑体" panose="02010609060101010101" pitchFamily="49" charset="-122"/>
                <a:cs typeface="Times New Roman" panose="02020603050405020304" pitchFamily="18" charset="0"/>
              </a:rPr>
              <a:t>四阶群中元素的阶为</a:t>
            </a:r>
            <a:r>
              <a:rPr lang="en-US" altLang="zh-CN" sz="2800" dirty="0">
                <a:latin typeface="Times New Roman" panose="02020603050405020304" pitchFamily="18" charset="0"/>
                <a:ea typeface="黑体" panose="02010609060101010101" pitchFamily="49" charset="-122"/>
                <a:cs typeface="Times New Roman" panose="02020603050405020304" pitchFamily="18" charset="0"/>
              </a:rPr>
              <a:t>1</a:t>
            </a:r>
            <a:r>
              <a:rPr lang="zh-CN" altLang="en-US" sz="2800" dirty="0">
                <a:latin typeface="Times New Roman" panose="02020603050405020304" pitchFamily="18" charset="0"/>
                <a:ea typeface="黑体" panose="02010609060101010101" pitchFamily="49" charset="-122"/>
                <a:cs typeface="Times New Roman" panose="02020603050405020304" pitchFamily="18" charset="0"/>
              </a:rPr>
              <a:t>、</a:t>
            </a:r>
            <a:r>
              <a:rPr lang="en-US" altLang="zh-CN" sz="2800" dirty="0">
                <a:latin typeface="Times New Roman" panose="02020603050405020304" pitchFamily="18" charset="0"/>
                <a:ea typeface="黑体" panose="02010609060101010101" pitchFamily="49" charset="-122"/>
                <a:cs typeface="Times New Roman" panose="02020603050405020304" pitchFamily="18" charset="0"/>
              </a:rPr>
              <a:t>2</a:t>
            </a:r>
            <a:r>
              <a:rPr lang="zh-CN" altLang="en-US" sz="2800" dirty="0">
                <a:latin typeface="Times New Roman" panose="02020603050405020304" pitchFamily="18" charset="0"/>
                <a:ea typeface="黑体" panose="02010609060101010101" pitchFamily="49" charset="-122"/>
                <a:cs typeface="Times New Roman" panose="02020603050405020304" pitchFamily="18" charset="0"/>
              </a:rPr>
              <a:t>或者</a:t>
            </a:r>
            <a:r>
              <a:rPr lang="en-US" altLang="zh-CN" sz="2800" dirty="0">
                <a:latin typeface="Times New Roman" panose="02020603050405020304" pitchFamily="18" charset="0"/>
                <a:ea typeface="黑体" panose="02010609060101010101" pitchFamily="49" charset="-122"/>
                <a:cs typeface="Times New Roman" panose="02020603050405020304" pitchFamily="18" charset="0"/>
              </a:rPr>
              <a:t>4</a:t>
            </a:r>
            <a:r>
              <a:rPr lang="zh-CN" altLang="en-US" sz="2800" dirty="0">
                <a:latin typeface="Times New Roman" panose="02020603050405020304" pitchFamily="18" charset="0"/>
                <a:ea typeface="黑体" panose="02010609060101010101" pitchFamily="49" charset="-122"/>
                <a:cs typeface="Times New Roman" panose="02020603050405020304" pitchFamily="18" charset="0"/>
              </a:rPr>
              <a:t>（不为</a:t>
            </a:r>
            <a:r>
              <a:rPr lang="en-US" altLang="zh-CN" sz="2800" dirty="0">
                <a:latin typeface="Times New Roman" panose="02020603050405020304" pitchFamily="18" charset="0"/>
                <a:ea typeface="黑体" panose="02010609060101010101" pitchFamily="49" charset="-122"/>
                <a:cs typeface="Times New Roman" panose="02020603050405020304" pitchFamily="18" charset="0"/>
              </a:rPr>
              <a:t>3</a:t>
            </a:r>
            <a:r>
              <a:rPr lang="zh-CN" altLang="en-US" sz="2800" dirty="0">
                <a:latin typeface="Times New Roman" panose="02020603050405020304" pitchFamily="18" charset="0"/>
                <a:ea typeface="黑体" panose="02010609060101010101" pitchFamily="49" charset="-122"/>
                <a:cs typeface="Times New Roman" panose="02020603050405020304" pitchFamily="18" charset="0"/>
              </a:rPr>
              <a:t>）</a:t>
            </a:r>
            <a:r>
              <a:rPr lang="en-US" altLang="zh-CN" sz="2800" dirty="0">
                <a:latin typeface="Times New Roman" panose="02020603050405020304" pitchFamily="18" charset="0"/>
                <a:ea typeface="黑体" panose="02010609060101010101" pitchFamily="49" charset="-122"/>
                <a:cs typeface="Times New Roman" panose="02020603050405020304" pitchFamily="18" charset="0"/>
              </a:rPr>
              <a:t>.</a:t>
            </a:r>
          </a:p>
          <a:p>
            <a:pPr marL="0" indent="0">
              <a:lnSpc>
                <a:spcPct val="150000"/>
              </a:lnSpc>
              <a:buClr>
                <a:schemeClr val="accent1"/>
              </a:buClr>
              <a:buFont typeface="Wingdings" panose="05000000000000000000" pitchFamily="2" charset="2"/>
              <a:buNone/>
              <a:defRPr/>
            </a:pPr>
            <a:r>
              <a:rPr lang="zh-CN" altLang="en-US" sz="2800" b="1" dirty="0">
                <a:latin typeface="+mn-ea"/>
                <a:ea typeface="+mn-ea"/>
                <a:cs typeface="Times New Roman" panose="02020603050405020304" pitchFamily="18" charset="0"/>
              </a:rPr>
              <a:t>假设有个元素</a:t>
            </a:r>
            <a:r>
              <a:rPr lang="en-US" altLang="zh-CN" sz="2800" b="1" i="1" dirty="0">
                <a:latin typeface="+mn-ea"/>
                <a:ea typeface="+mn-ea"/>
                <a:cs typeface="Times New Roman" panose="02020603050405020304" pitchFamily="18" charset="0"/>
              </a:rPr>
              <a:t>a</a:t>
            </a:r>
            <a:r>
              <a:rPr lang="zh-CN" altLang="en-US" sz="2800" b="1" dirty="0">
                <a:latin typeface="+mn-ea"/>
                <a:ea typeface="+mn-ea"/>
                <a:cs typeface="Times New Roman" panose="02020603050405020304" pitchFamily="18" charset="0"/>
              </a:rPr>
              <a:t>的阶为</a:t>
            </a:r>
            <a:r>
              <a:rPr lang="en-US" altLang="zh-CN" sz="2800" b="1" dirty="0">
                <a:latin typeface="+mn-ea"/>
                <a:ea typeface="+mn-ea"/>
                <a:cs typeface="Times New Roman" panose="02020603050405020304" pitchFamily="18" charset="0"/>
              </a:rPr>
              <a:t>3</a:t>
            </a:r>
            <a:r>
              <a:rPr lang="zh-CN" altLang="en-US" sz="2800" b="1" dirty="0">
                <a:latin typeface="+mn-ea"/>
                <a:ea typeface="+mn-ea"/>
                <a:cs typeface="Times New Roman" panose="02020603050405020304" pitchFamily="18" charset="0"/>
              </a:rPr>
              <a:t>，</a:t>
            </a:r>
            <a:r>
              <a:rPr lang="en-US" altLang="zh-CN" sz="2800" b="1" dirty="0">
                <a:latin typeface="+mn-ea"/>
                <a:ea typeface="+mn-ea"/>
                <a:cs typeface="Times New Roman" panose="02020603050405020304" pitchFamily="18" charset="0"/>
              </a:rPr>
              <a:t>{</a:t>
            </a:r>
            <a:r>
              <a:rPr lang="en-US" altLang="zh-CN" sz="2800" b="1" i="1" dirty="0">
                <a:latin typeface="+mn-ea"/>
                <a:ea typeface="+mn-ea"/>
                <a:cs typeface="Times New Roman" panose="02020603050405020304" pitchFamily="18" charset="0"/>
              </a:rPr>
              <a:t>e</a:t>
            </a:r>
            <a:r>
              <a:rPr lang="en-US" altLang="zh-CN" sz="2800" b="1" dirty="0">
                <a:latin typeface="+mn-ea"/>
                <a:ea typeface="+mn-ea"/>
                <a:cs typeface="Times New Roman" panose="02020603050405020304" pitchFamily="18" charset="0"/>
              </a:rPr>
              <a:t>, </a:t>
            </a:r>
            <a:r>
              <a:rPr lang="en-US" altLang="zh-CN" sz="2800" b="1" i="1" dirty="0">
                <a:latin typeface="+mn-ea"/>
                <a:ea typeface="+mn-ea"/>
                <a:cs typeface="Times New Roman" panose="02020603050405020304" pitchFamily="18" charset="0"/>
              </a:rPr>
              <a:t>a, a</a:t>
            </a:r>
            <a:r>
              <a:rPr lang="en-US" altLang="zh-CN" sz="2800" b="1" i="1" baseline="30000" dirty="0">
                <a:latin typeface="+mn-ea"/>
                <a:ea typeface="+mn-ea"/>
                <a:cs typeface="Times New Roman" panose="02020603050405020304" pitchFamily="18" charset="0"/>
              </a:rPr>
              <a:t>2</a:t>
            </a:r>
            <a:r>
              <a:rPr lang="en-US" altLang="zh-CN" sz="2800" b="1" i="1" dirty="0">
                <a:latin typeface="+mn-ea"/>
                <a:ea typeface="+mn-ea"/>
                <a:cs typeface="Times New Roman" panose="02020603050405020304" pitchFamily="18" charset="0"/>
              </a:rPr>
              <a:t>, b</a:t>
            </a:r>
            <a:r>
              <a:rPr lang="en-US" altLang="zh-CN" sz="2800" b="1" dirty="0">
                <a:latin typeface="+mn-ea"/>
                <a:ea typeface="+mn-ea"/>
                <a:cs typeface="Times New Roman" panose="02020603050405020304" pitchFamily="18" charset="0"/>
              </a:rPr>
              <a:t>}, </a:t>
            </a:r>
            <a:r>
              <a:rPr lang="en-US" altLang="zh-CN" sz="2800" b="1" i="1" dirty="0">
                <a:latin typeface="+mn-ea"/>
                <a:ea typeface="+mn-ea"/>
                <a:cs typeface="Times New Roman" panose="02020603050405020304" pitchFamily="18" charset="0"/>
              </a:rPr>
              <a:t>ab=</a:t>
            </a:r>
            <a:r>
              <a:rPr lang="en-US" altLang="zh-CN" sz="2800" b="1" i="1" dirty="0">
                <a:solidFill>
                  <a:srgbClr val="FF0000"/>
                </a:solidFill>
                <a:latin typeface="+mn-ea"/>
                <a:ea typeface="+mn-ea"/>
                <a:cs typeface="Times New Roman" panose="02020603050405020304" pitchFamily="18" charset="0"/>
              </a:rPr>
              <a:t>?</a:t>
            </a:r>
            <a:r>
              <a:rPr lang="zh-CN" altLang="en-US" sz="2800" b="1" dirty="0">
                <a:solidFill>
                  <a:srgbClr val="FF0000"/>
                </a:solidFill>
                <a:latin typeface="+mn-ea"/>
                <a:ea typeface="+mn-ea"/>
                <a:cs typeface="Times New Roman" panose="02020603050405020304" pitchFamily="18" charset="0"/>
              </a:rPr>
              <a:t>（矛盾）</a:t>
            </a:r>
            <a:endParaRPr lang="en-US" altLang="zh-CN" sz="2800" b="1" dirty="0">
              <a:solidFill>
                <a:srgbClr val="FF0000"/>
              </a:solidFill>
              <a:latin typeface="+mn-ea"/>
              <a:ea typeface="+mn-ea"/>
              <a:cs typeface="Times New Roman" panose="02020603050405020304" pitchFamily="18" charset="0"/>
            </a:endParaRPr>
          </a:p>
        </p:txBody>
      </p:sp>
      <p:sp>
        <p:nvSpPr>
          <p:cNvPr id="2" name="标题 1"/>
          <p:cNvSpPr>
            <a:spLocks noGrp="1"/>
          </p:cNvSpPr>
          <p:nvPr>
            <p:ph type="title"/>
          </p:nvPr>
        </p:nvSpPr>
        <p:spPr/>
        <p:txBody>
          <a:bodyPr/>
          <a:lstStyle/>
          <a:p>
            <a:r>
              <a:rPr lang="zh-CN" altLang="en-US" dirty="0"/>
              <a:t>群的性质：群的阶（续）</a:t>
            </a:r>
          </a:p>
        </p:txBody>
      </p:sp>
    </p:spTree>
    <p:extLst>
      <p:ext uri="{BB962C8B-B14F-4D97-AF65-F5344CB8AC3E}">
        <p14:creationId xmlns:p14="http://schemas.microsoft.com/office/powerpoint/2010/main" val="31669536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3"/>
          <p:cNvSpPr txBox="1">
            <a:spLocks noRot="1" noChangeAspect="1" noMove="1" noResize="1" noEditPoints="1" noAdjustHandles="1" noChangeArrowheads="1" noChangeShapeType="1" noTextEdit="1"/>
          </p:cNvSpPr>
          <p:nvPr/>
        </p:nvSpPr>
        <p:spPr bwMode="auto">
          <a:xfrm>
            <a:off x="602920" y="1503653"/>
            <a:ext cx="4036461" cy="5088408"/>
          </a:xfrm>
          <a:prstGeom prst="rect">
            <a:avLst/>
          </a:prstGeom>
          <a:blipFill rotWithShape="0">
            <a:blip r:embed="rId3"/>
            <a:stretch>
              <a:fillRect l="-2417"/>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zh-CN" altLang="en-US">
                <a:noFill/>
              </a:rPr>
              <a:t> </a:t>
            </a:r>
          </a:p>
        </p:txBody>
      </p:sp>
      <p:pic>
        <p:nvPicPr>
          <p:cNvPr id="55301" name="Picture 2"/>
          <p:cNvPicPr>
            <a:picLocks noChangeAspect="1" noChangeArrowheads="1"/>
          </p:cNvPicPr>
          <p:nvPr/>
        </p:nvPicPr>
        <p:blipFill>
          <a:blip r:embed="rId4">
            <a:extLst>
              <a:ext uri="{28A0092B-C50C-407E-A947-70E740481C1C}">
                <a14:useLocalDpi xmlns:a14="http://schemas.microsoft.com/office/drawing/2010/main" val="0"/>
              </a:ext>
            </a:extLst>
          </a:blip>
          <a:srcRect l="-12" t="11697"/>
          <a:stretch>
            <a:fillRect/>
          </a:stretch>
        </p:blipFill>
        <p:spPr bwMode="auto">
          <a:xfrm>
            <a:off x="4500563" y="3983038"/>
            <a:ext cx="3365500" cy="207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02" name="Picture 2"/>
          <p:cNvPicPr>
            <a:picLocks noChangeAspect="1" noChangeArrowheads="1"/>
          </p:cNvPicPr>
          <p:nvPr/>
        </p:nvPicPr>
        <p:blipFill>
          <a:blip r:embed="rId5">
            <a:extLst>
              <a:ext uri="{28A0092B-C50C-407E-A947-70E740481C1C}">
                <a14:useLocalDpi xmlns:a14="http://schemas.microsoft.com/office/drawing/2010/main" val="0"/>
              </a:ext>
            </a:extLst>
          </a:blip>
          <a:srcRect l="1703" t="10468"/>
          <a:stretch>
            <a:fillRect/>
          </a:stretch>
        </p:blipFill>
        <p:spPr bwMode="auto">
          <a:xfrm>
            <a:off x="4560888" y="1717675"/>
            <a:ext cx="3244850" cy="205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a:t>群的性质：群的阶（续）</a:t>
            </a:r>
          </a:p>
        </p:txBody>
      </p:sp>
    </p:spTree>
    <p:extLst>
      <p:ext uri="{BB962C8B-B14F-4D97-AF65-F5344CB8AC3E}">
        <p14:creationId xmlns:p14="http://schemas.microsoft.com/office/powerpoint/2010/main" val="4600467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本节小结</a:t>
            </a:r>
          </a:p>
        </p:txBody>
      </p:sp>
      <p:sp>
        <p:nvSpPr>
          <p:cNvPr id="3" name="内容占位符 2"/>
          <p:cNvSpPr>
            <a:spLocks noGrp="1"/>
          </p:cNvSpPr>
          <p:nvPr>
            <p:ph sz="quarter" idx="1"/>
          </p:nvPr>
        </p:nvSpPr>
        <p:spPr>
          <a:xfrm>
            <a:off x="612648" y="1600200"/>
            <a:ext cx="8153400" cy="5257800"/>
          </a:xfrm>
        </p:spPr>
        <p:txBody>
          <a:bodyPr>
            <a:normAutofit/>
          </a:bodyPr>
          <a:lstStyle/>
          <a:p>
            <a:pPr>
              <a:lnSpc>
                <a:spcPct val="110000"/>
              </a:lnSpc>
            </a:pPr>
            <a:r>
              <a:rPr lang="zh-CN" altLang="en-US" sz="2800" dirty="0"/>
              <a:t>问题</a:t>
            </a:r>
            <a:r>
              <a:rPr lang="en-US" altLang="zh-CN" sz="2800" dirty="0"/>
              <a:t>1</a:t>
            </a:r>
            <a:r>
              <a:rPr lang="zh-CN" altLang="en-US" sz="2800" dirty="0"/>
              <a:t>：什么是代数系统？</a:t>
            </a:r>
            <a:endParaRPr lang="en-US" altLang="zh-CN" sz="2800" dirty="0"/>
          </a:p>
          <a:p>
            <a:pPr lvl="1">
              <a:lnSpc>
                <a:spcPct val="110000"/>
              </a:lnSpc>
            </a:pPr>
            <a:r>
              <a:rPr lang="zh-CN" altLang="en-US" sz="2400" dirty="0">
                <a:solidFill>
                  <a:srgbClr val="2E2E99"/>
                </a:solidFill>
              </a:rPr>
              <a:t>非空集合</a:t>
            </a:r>
            <a:r>
              <a:rPr lang="en-US" altLang="zh-CN" sz="2400" dirty="0">
                <a:solidFill>
                  <a:srgbClr val="2E2E99"/>
                </a:solidFill>
              </a:rPr>
              <a:t>+</a:t>
            </a:r>
            <a:r>
              <a:rPr lang="zh-CN" altLang="en-US" sz="2400" dirty="0">
                <a:solidFill>
                  <a:srgbClr val="2E2E99"/>
                </a:solidFill>
              </a:rPr>
              <a:t>封闭的</a:t>
            </a:r>
            <a:r>
              <a:rPr lang="en-US" altLang="zh-CN" sz="2400" dirty="0">
                <a:solidFill>
                  <a:srgbClr val="2E2E99"/>
                </a:solidFill>
              </a:rPr>
              <a:t>(</a:t>
            </a:r>
            <a:r>
              <a:rPr lang="zh-CN" altLang="en-US" sz="2400" dirty="0">
                <a:solidFill>
                  <a:srgbClr val="2E2E99"/>
                </a:solidFill>
              </a:rPr>
              <a:t>二元</a:t>
            </a:r>
            <a:r>
              <a:rPr lang="en-US" altLang="zh-CN" sz="2400" dirty="0">
                <a:solidFill>
                  <a:srgbClr val="2E2E99"/>
                </a:solidFill>
              </a:rPr>
              <a:t>)</a:t>
            </a:r>
            <a:r>
              <a:rPr lang="zh-CN" altLang="en-US" sz="2400" dirty="0">
                <a:solidFill>
                  <a:srgbClr val="2E2E99"/>
                </a:solidFill>
              </a:rPr>
              <a:t>运算</a:t>
            </a:r>
          </a:p>
          <a:p>
            <a:pPr>
              <a:lnSpc>
                <a:spcPct val="110000"/>
              </a:lnSpc>
            </a:pPr>
            <a:r>
              <a:rPr lang="zh-CN" altLang="en-US" sz="2800" dirty="0"/>
              <a:t>问题</a:t>
            </a:r>
            <a:r>
              <a:rPr lang="en-US" altLang="zh-CN" sz="2800" dirty="0"/>
              <a:t>2</a:t>
            </a:r>
            <a:r>
              <a:rPr lang="zh-CN" altLang="en-US" sz="2800" dirty="0"/>
              <a:t>：代数系统相关性质？</a:t>
            </a:r>
            <a:endParaRPr lang="en-US" altLang="zh-CN" sz="2800" dirty="0"/>
          </a:p>
          <a:p>
            <a:pPr lvl="1">
              <a:lnSpc>
                <a:spcPct val="110000"/>
              </a:lnSpc>
            </a:pPr>
            <a:r>
              <a:rPr lang="zh-CN" altLang="en-US" sz="2400" dirty="0">
                <a:solidFill>
                  <a:srgbClr val="2E2E99"/>
                </a:solidFill>
              </a:rPr>
              <a:t>封闭性、结合性、交换性、分配性；单位元、零元、逆元；同态同构</a:t>
            </a:r>
            <a:endParaRPr lang="en-US" altLang="zh-CN" sz="2800" dirty="0"/>
          </a:p>
          <a:p>
            <a:pPr>
              <a:lnSpc>
                <a:spcPct val="110000"/>
              </a:lnSpc>
            </a:pPr>
            <a:r>
              <a:rPr lang="zh-CN" altLang="en-US" sz="2800" dirty="0"/>
              <a:t>问题</a:t>
            </a:r>
            <a:r>
              <a:rPr lang="en-US" altLang="zh-CN" sz="2800" dirty="0"/>
              <a:t>3</a:t>
            </a:r>
            <a:r>
              <a:rPr lang="zh-CN" altLang="en-US" sz="2800" dirty="0"/>
              <a:t>：什么是群？</a:t>
            </a:r>
            <a:endParaRPr lang="en-US" altLang="zh-CN" sz="2800" dirty="0"/>
          </a:p>
          <a:p>
            <a:pPr lvl="1">
              <a:lnSpc>
                <a:spcPct val="110000"/>
              </a:lnSpc>
            </a:pPr>
            <a:r>
              <a:rPr lang="zh-CN" altLang="en-US" sz="2400" dirty="0">
                <a:solidFill>
                  <a:srgbClr val="2E2E99"/>
                </a:solidFill>
              </a:rPr>
              <a:t>封闭 </a:t>
            </a:r>
            <a:r>
              <a:rPr lang="en-US" altLang="zh-CN" sz="2400" dirty="0">
                <a:solidFill>
                  <a:srgbClr val="2E2E99"/>
                </a:solidFill>
              </a:rPr>
              <a:t>+ </a:t>
            </a:r>
            <a:r>
              <a:rPr lang="zh-CN" altLang="en-US" sz="2400" dirty="0">
                <a:solidFill>
                  <a:srgbClr val="2E2E99"/>
                </a:solidFill>
              </a:rPr>
              <a:t>结合律 </a:t>
            </a:r>
            <a:r>
              <a:rPr lang="en-US" altLang="zh-CN" sz="2400" dirty="0">
                <a:solidFill>
                  <a:srgbClr val="2E2E99"/>
                </a:solidFill>
              </a:rPr>
              <a:t>+ </a:t>
            </a:r>
            <a:r>
              <a:rPr lang="zh-CN" altLang="en-US" sz="2400" dirty="0">
                <a:solidFill>
                  <a:srgbClr val="2E2E99"/>
                </a:solidFill>
              </a:rPr>
              <a:t>单位元 </a:t>
            </a:r>
            <a:r>
              <a:rPr lang="en-US" altLang="zh-CN" sz="2400" dirty="0">
                <a:solidFill>
                  <a:srgbClr val="2E2E99"/>
                </a:solidFill>
              </a:rPr>
              <a:t>+ </a:t>
            </a:r>
            <a:r>
              <a:rPr lang="zh-CN" altLang="en-US" sz="2400" dirty="0">
                <a:solidFill>
                  <a:srgbClr val="2E2E99"/>
                </a:solidFill>
              </a:rPr>
              <a:t>逆元</a:t>
            </a:r>
            <a:endParaRPr lang="zh-CN" altLang="en-US" sz="2400" dirty="0">
              <a:solidFill>
                <a:srgbClr val="FF0000"/>
              </a:solidFill>
            </a:endParaRPr>
          </a:p>
          <a:p>
            <a:pPr>
              <a:lnSpc>
                <a:spcPct val="110000"/>
              </a:lnSpc>
            </a:pPr>
            <a:r>
              <a:rPr lang="zh-CN" altLang="en-US" sz="2800" dirty="0"/>
              <a:t>问题</a:t>
            </a:r>
            <a:r>
              <a:rPr lang="en-US" altLang="zh-CN" sz="2800" dirty="0"/>
              <a:t>4</a:t>
            </a:r>
            <a:r>
              <a:rPr lang="zh-CN" altLang="en-US" sz="2800" dirty="0"/>
              <a:t>：群具有哪些性质？</a:t>
            </a:r>
          </a:p>
          <a:p>
            <a:pPr lvl="1">
              <a:lnSpc>
                <a:spcPct val="110000"/>
              </a:lnSpc>
            </a:pPr>
            <a:r>
              <a:rPr lang="zh-CN" altLang="en-US" sz="2400" dirty="0">
                <a:solidFill>
                  <a:srgbClr val="2E2E99"/>
                </a:solidFill>
              </a:rPr>
              <a:t>元素的阶、群的阶</a:t>
            </a: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56</a:t>
            </a:fld>
            <a:endParaRPr lang="zh-CN" altLang="en-US" dirty="0"/>
          </a:p>
        </p:txBody>
      </p:sp>
    </p:spTree>
    <p:extLst>
      <p:ext uri="{BB962C8B-B14F-4D97-AF65-F5344CB8AC3E}">
        <p14:creationId xmlns:p14="http://schemas.microsoft.com/office/powerpoint/2010/main" val="28491183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normAutofit fontScale="85000" lnSpcReduction="20000"/>
          </a:bodyPr>
          <a:lstStyle/>
          <a:p>
            <a:fld id="{2AC29492-63B7-4324-AFD8-B617AA4FC24E}" type="slidenum">
              <a:rPr lang="en-US" altLang="zh-CN" smtClean="0"/>
              <a:pPr/>
              <a:t>57</a:t>
            </a:fld>
            <a:endParaRPr lang="en-US" altLang="zh-CN" dirty="0"/>
          </a:p>
        </p:txBody>
      </p:sp>
      <p:pic>
        <p:nvPicPr>
          <p:cNvPr id="9" name="Picture 4" descr="http://img3.douban.com/lpic/s187963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2204864"/>
            <a:ext cx="3096344" cy="38349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普通高等教育&quot;十一五&quot;国家级规划教材•国家精品课程主讲教材•离散数学"/>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6995" y="2183273"/>
            <a:ext cx="4104456" cy="3962923"/>
          </a:xfrm>
          <a:prstGeom prst="rect">
            <a:avLst/>
          </a:prstGeom>
          <a:noFill/>
          <a:extLst>
            <a:ext uri="{909E8E84-426E-40DD-AFC4-6F175D3DCCD1}">
              <a14:hiddenFill xmlns:a14="http://schemas.microsoft.com/office/drawing/2010/main">
                <a:solidFill>
                  <a:srgbClr val="FFFFFF"/>
                </a:solidFill>
              </a14:hiddenFill>
            </a:ext>
          </a:extLst>
        </p:spPr>
      </p:pic>
      <p:sp>
        <p:nvSpPr>
          <p:cNvPr id="3" name="标题 2"/>
          <p:cNvSpPr>
            <a:spLocks noGrp="1"/>
          </p:cNvSpPr>
          <p:nvPr>
            <p:ph type="title"/>
          </p:nvPr>
        </p:nvSpPr>
        <p:spPr/>
        <p:txBody>
          <a:bodyPr/>
          <a:lstStyle/>
          <a:p>
            <a:r>
              <a:rPr lang="zh-CN" altLang="en-US" dirty="0"/>
              <a:t>“代数系统”参考教材</a:t>
            </a:r>
          </a:p>
        </p:txBody>
      </p:sp>
    </p:spTree>
    <p:extLst>
      <p:ext uri="{BB962C8B-B14F-4D97-AF65-F5344CB8AC3E}">
        <p14:creationId xmlns:p14="http://schemas.microsoft.com/office/powerpoint/2010/main" val="12621309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作业</a:t>
            </a:r>
          </a:p>
        </p:txBody>
      </p:sp>
      <p:sp>
        <p:nvSpPr>
          <p:cNvPr id="3" name="内容占位符 2"/>
          <p:cNvSpPr>
            <a:spLocks noGrp="1"/>
          </p:cNvSpPr>
          <p:nvPr>
            <p:ph sz="quarter" idx="1"/>
          </p:nvPr>
        </p:nvSpPr>
        <p:spPr/>
        <p:txBody>
          <a:bodyPr/>
          <a:lstStyle/>
          <a:p>
            <a:r>
              <a:rPr lang="zh-CN" altLang="en-US" dirty="0"/>
              <a:t>见课程主页</a:t>
            </a: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58</a:t>
            </a:fld>
            <a:endParaRPr lang="zh-CN" altLang="en-US" dirty="0"/>
          </a:p>
        </p:txBody>
      </p:sp>
    </p:spTree>
    <p:extLst>
      <p:ext uri="{BB962C8B-B14F-4D97-AF65-F5344CB8AC3E}">
        <p14:creationId xmlns:p14="http://schemas.microsoft.com/office/powerpoint/2010/main" val="34688032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038" y="5157043"/>
            <a:ext cx="7816850"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1569293"/>
            <a:ext cx="8564562" cy="367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标题 1"/>
          <p:cNvSpPr>
            <a:spLocks noGrp="1"/>
          </p:cNvSpPr>
          <p:nvPr>
            <p:ph type="title"/>
          </p:nvPr>
        </p:nvSpPr>
        <p:spPr>
          <a:xfrm>
            <a:off x="612648" y="228600"/>
            <a:ext cx="8153400" cy="990600"/>
          </a:xfrm>
        </p:spPr>
        <p:txBody>
          <a:bodyPr/>
          <a:lstStyle/>
          <a:p>
            <a:r>
              <a:rPr lang="zh-CN" altLang="en-US" dirty="0"/>
              <a:t>群方程</a:t>
            </a:r>
            <a:r>
              <a:rPr lang="zh-CN" altLang="en-US" baseline="30000" dirty="0"/>
              <a:t>*</a:t>
            </a:r>
          </a:p>
        </p:txBody>
      </p:sp>
    </p:spTree>
    <p:extLst>
      <p:ext uri="{BB962C8B-B14F-4D97-AF65-F5344CB8AC3E}">
        <p14:creationId xmlns:p14="http://schemas.microsoft.com/office/powerpoint/2010/main" val="2927063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28" name="Rectangle 3"/>
              <p:cNvSpPr>
                <a:spLocks noGrp="1" noChangeArrowheads="1"/>
              </p:cNvSpPr>
              <p:nvPr>
                <p:ph type="body" idx="1"/>
              </p:nvPr>
            </p:nvSpPr>
            <p:spPr>
              <a:xfrm>
                <a:off x="368966" y="1484784"/>
                <a:ext cx="8640763" cy="4411662"/>
              </a:xfrm>
            </p:spPr>
            <p:txBody>
              <a:bodyPr/>
              <a:lstStyle/>
              <a:p>
                <a:pPr eaLnBrk="1" hangingPunct="1">
                  <a:lnSpc>
                    <a:spcPct val="150000"/>
                  </a:lnSpc>
                </a:pPr>
                <a:r>
                  <a:rPr lang="zh-CN" altLang="en-US" sz="3200" dirty="0"/>
                  <a:t>通常用于定义有限集合</a:t>
                </a:r>
                <a:r>
                  <a:rPr lang="en-US" altLang="zh-CN" sz="3200" dirty="0"/>
                  <a:t>(</a:t>
                </a:r>
                <a:r>
                  <a:rPr lang="zh-CN" altLang="en-US" sz="3200" dirty="0"/>
                  <a:t>一般元素很少</a:t>
                </a:r>
                <a:r>
                  <a:rPr lang="en-US" altLang="zh-CN" sz="3200" dirty="0"/>
                  <a:t>)</a:t>
                </a:r>
                <a:r>
                  <a:rPr lang="zh-CN" altLang="en-US" sz="3200" dirty="0"/>
                  <a:t>上的一元或二元运算 </a:t>
                </a:r>
                <a:r>
                  <a:rPr lang="en-US" altLang="zh-CN" sz="2400" dirty="0">
                    <a:solidFill>
                      <a:srgbClr val="A50021"/>
                    </a:solidFill>
                  </a:rPr>
                  <a:t>(</a:t>
                </a:r>
                <a:r>
                  <a:rPr lang="zh-CN" altLang="en-US" sz="2400" dirty="0">
                    <a:solidFill>
                      <a:srgbClr val="A50021"/>
                    </a:solidFill>
                  </a:rPr>
                  <a:t>如在集合</a:t>
                </a:r>
                <a14:m>
                  <m:oMath xmlns:m="http://schemas.openxmlformats.org/officeDocument/2006/math">
                    <m:r>
                      <a:rPr lang="en-US" altLang="zh-CN" sz="2400" b="0" i="1" smtClean="0">
                        <a:solidFill>
                          <a:srgbClr val="A50021"/>
                        </a:solidFill>
                        <a:latin typeface="Cambria Math"/>
                      </a:rPr>
                      <m:t>{</m:t>
                    </m:r>
                    <m:r>
                      <a:rPr lang="en-US" altLang="zh-CN" sz="2400" b="0" i="1" smtClean="0">
                        <a:solidFill>
                          <a:srgbClr val="A50021"/>
                        </a:solidFill>
                        <a:latin typeface="Cambria Math"/>
                      </a:rPr>
                      <m:t>𝑎</m:t>
                    </m:r>
                    <m:r>
                      <a:rPr lang="en-US" altLang="zh-CN" sz="2400" b="0" i="1" smtClean="0">
                        <a:solidFill>
                          <a:srgbClr val="A50021"/>
                        </a:solidFill>
                        <a:latin typeface="Cambria Math"/>
                      </a:rPr>
                      <m:t>,</m:t>
                    </m:r>
                    <m:r>
                      <a:rPr lang="en-US" altLang="zh-CN" sz="2400" b="0" i="1" smtClean="0">
                        <a:solidFill>
                          <a:srgbClr val="A50021"/>
                        </a:solidFill>
                        <a:latin typeface="Cambria Math"/>
                      </a:rPr>
                      <m:t>𝑏</m:t>
                    </m:r>
                    <m:r>
                      <a:rPr lang="en-US" altLang="zh-CN" sz="2400" b="0" i="1" smtClean="0">
                        <a:solidFill>
                          <a:srgbClr val="A50021"/>
                        </a:solidFill>
                        <a:latin typeface="Cambria Math"/>
                      </a:rPr>
                      <m:t>,</m:t>
                    </m:r>
                    <m:r>
                      <a:rPr lang="en-US" altLang="zh-CN" sz="2400" b="0" i="1" smtClean="0">
                        <a:solidFill>
                          <a:srgbClr val="A50021"/>
                        </a:solidFill>
                        <a:latin typeface="Cambria Math"/>
                      </a:rPr>
                      <m:t>𝑐</m:t>
                    </m:r>
                    <m:r>
                      <a:rPr lang="en-US" altLang="zh-CN" sz="2400" b="0" i="1" smtClean="0">
                        <a:solidFill>
                          <a:srgbClr val="A50021"/>
                        </a:solidFill>
                        <a:latin typeface="Cambria Math"/>
                      </a:rPr>
                      <m:t>,</m:t>
                    </m:r>
                    <m:r>
                      <a:rPr lang="en-US" altLang="zh-CN" sz="2400" b="0" i="1" smtClean="0">
                        <a:solidFill>
                          <a:srgbClr val="A50021"/>
                        </a:solidFill>
                        <a:latin typeface="Cambria Math"/>
                      </a:rPr>
                      <m:t>𝑑</m:t>
                    </m:r>
                    <m:r>
                      <a:rPr lang="en-US" altLang="zh-CN" sz="2400" b="0" i="1" smtClean="0">
                        <a:solidFill>
                          <a:srgbClr val="A50021"/>
                        </a:solidFill>
                        <a:latin typeface="Cambria Math"/>
                      </a:rPr>
                      <m:t>}</m:t>
                    </m:r>
                  </m:oMath>
                </a14:m>
                <a:r>
                  <a:rPr lang="zh-CN" altLang="en-US" sz="2400" dirty="0">
                    <a:solidFill>
                      <a:srgbClr val="A50021"/>
                    </a:solidFill>
                  </a:rPr>
                  <a:t>上定义如下的运算</a:t>
                </a:r>
                <a:r>
                  <a:rPr lang="en-US" altLang="zh-CN" sz="2400" b="1" i="0" dirty="0">
                    <a:solidFill>
                      <a:srgbClr val="FF0000"/>
                    </a:solidFill>
                    <a:latin typeface="+mj-lt"/>
                  </a:rPr>
                  <a:t>∗</a:t>
                </a:r>
                <a:r>
                  <a:rPr lang="en-US" altLang="zh-CN" sz="2400" dirty="0">
                    <a:solidFill>
                      <a:srgbClr val="A50021"/>
                    </a:solidFill>
                  </a:rPr>
                  <a:t>)</a:t>
                </a:r>
              </a:p>
              <a:p>
                <a:pPr eaLnBrk="1" hangingPunct="1"/>
                <a:endParaRPr lang="en-US" altLang="zh-CN" sz="2400" dirty="0">
                  <a:solidFill>
                    <a:srgbClr val="A50021"/>
                  </a:solidFill>
                </a:endParaRPr>
              </a:p>
            </p:txBody>
          </p:sp>
        </mc:Choice>
        <mc:Fallback xmlns="">
          <p:sp>
            <p:nvSpPr>
              <p:cNvPr id="1028" name="Rectangle 3"/>
              <p:cNvSpPr>
                <a:spLocks noGrp="1" noRot="1" noChangeAspect="1" noMove="1" noResize="1" noEditPoints="1" noAdjustHandles="1" noChangeArrowheads="1" noChangeShapeType="1" noTextEdit="1"/>
              </p:cNvSpPr>
              <p:nvPr>
                <p:ph type="body" idx="1"/>
              </p:nvPr>
            </p:nvSpPr>
            <p:spPr>
              <a:xfrm>
                <a:off x="368966" y="1484784"/>
                <a:ext cx="8640763" cy="4411662"/>
              </a:xfrm>
              <a:blipFill>
                <a:blip r:embed="rId4"/>
                <a:stretch>
                  <a:fillRect l="-565" r="-1764"/>
                </a:stretch>
              </a:blipFill>
            </p:spPr>
            <p:txBody>
              <a:bodyPr/>
              <a:lstStyle/>
              <a:p>
                <a:r>
                  <a:rPr lang="zh-CN" altLang="en-US">
                    <a:noFill/>
                  </a:rPr>
                  <a:t> </a:t>
                </a:r>
              </a:p>
            </p:txBody>
          </p:sp>
        </mc:Fallback>
      </mc:AlternateContent>
      <p:graphicFrame>
        <p:nvGraphicFramePr>
          <p:cNvPr id="1026" name="Object 4"/>
          <p:cNvGraphicFramePr>
            <a:graphicFrameLocks noChangeAspect="1"/>
          </p:cNvGraphicFramePr>
          <p:nvPr>
            <p:extLst>
              <p:ext uri="{D42A27DB-BD31-4B8C-83A1-F6EECF244321}">
                <p14:modId xmlns:p14="http://schemas.microsoft.com/office/powerpoint/2010/main" val="1399144212"/>
              </p:ext>
            </p:extLst>
          </p:nvPr>
        </p:nvGraphicFramePr>
        <p:xfrm>
          <a:off x="898525" y="2317750"/>
          <a:ext cx="6432550" cy="3925888"/>
        </p:xfrm>
        <a:graphic>
          <a:graphicData uri="http://schemas.openxmlformats.org/presentationml/2006/ole">
            <mc:AlternateContent xmlns:mc="http://schemas.openxmlformats.org/markup-compatibility/2006">
              <mc:Choice xmlns:v="urn:schemas-microsoft-com:vml" Requires="v">
                <p:oleObj spid="_x0000_s1082" name="Document" r:id="rId5" imgW="4580201" imgH="2788473" progId="Word.Document.8">
                  <p:embed/>
                </p:oleObj>
              </mc:Choice>
              <mc:Fallback>
                <p:oleObj name="Document" r:id="rId5" imgW="4580201" imgH="2788473" progId="Word.Document.8">
                  <p:embed/>
                  <p:pic>
                    <p:nvPicPr>
                      <p:cNvPr id="0" name=""/>
                      <p:cNvPicPr>
                        <a:picLocks noChangeAspect="1" noChangeArrowheads="1"/>
                      </p:cNvPicPr>
                      <p:nvPr/>
                    </p:nvPicPr>
                    <p:blipFill>
                      <a:blip r:embed="rId6"/>
                      <a:srcRect/>
                      <a:stretch>
                        <a:fillRect/>
                      </a:stretch>
                    </p:blipFill>
                    <p:spPr bwMode="auto">
                      <a:xfrm>
                        <a:off x="898525" y="2317750"/>
                        <a:ext cx="6432550" cy="3925888"/>
                      </a:xfrm>
                      <a:prstGeom prst="rect">
                        <a:avLst/>
                      </a:prstGeom>
                      <a:noFill/>
                      <a:ln>
                        <a:noFill/>
                      </a:ln>
                      <a:effectLst/>
                    </p:spPr>
                  </p:pic>
                </p:oleObj>
              </mc:Fallback>
            </mc:AlternateContent>
          </a:graphicData>
        </a:graphic>
      </p:graphicFrame>
      <p:sp>
        <p:nvSpPr>
          <p:cNvPr id="6"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6</a:t>
            </a:fld>
            <a:endParaRPr lang="en-US" altLang="zh-CN"/>
          </a:p>
        </p:txBody>
      </p:sp>
      <p:sp>
        <p:nvSpPr>
          <p:cNvPr id="2" name="标题 1"/>
          <p:cNvSpPr>
            <a:spLocks noGrp="1"/>
          </p:cNvSpPr>
          <p:nvPr>
            <p:ph type="title"/>
          </p:nvPr>
        </p:nvSpPr>
        <p:spPr/>
        <p:txBody>
          <a:bodyPr/>
          <a:lstStyle/>
          <a:p>
            <a:r>
              <a:rPr lang="zh-CN" altLang="en-US" dirty="0"/>
              <a:t>运算表</a:t>
            </a:r>
          </a:p>
        </p:txBody>
      </p:sp>
    </p:spTree>
    <p:extLst>
      <p:ext uri="{BB962C8B-B14F-4D97-AF65-F5344CB8AC3E}">
        <p14:creationId xmlns:p14="http://schemas.microsoft.com/office/powerpoint/2010/main" val="19994649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Rot="1" noChangeAspect="1" noMove="1" noResize="1" noEditPoints="1" noAdjustHandles="1" noChangeArrowheads="1" noChangeShapeType="1" noTextEdit="1"/>
          </p:cNvSpPr>
          <p:nvPr/>
        </p:nvSpPr>
        <p:spPr bwMode="auto">
          <a:xfrm>
            <a:off x="395536" y="1196752"/>
            <a:ext cx="8280920" cy="4608512"/>
          </a:xfrm>
          <a:prstGeom prst="rect">
            <a:avLst/>
          </a:prstGeom>
          <a:blipFill rotWithShape="0">
            <a:blip r:embed="rId3"/>
            <a:stretch>
              <a:fillRect l="-884" r="-884" b="-2116"/>
            </a:stretch>
          </a:blipFill>
          <a:ln w="9525">
            <a:noFill/>
            <a:miter lim="800000"/>
            <a:headEnd/>
            <a:tailEnd/>
          </a:ln>
          <a:effectLst/>
        </p:spPr>
        <p:txBody>
          <a:bodyPr/>
          <a:lstStyle/>
          <a:p>
            <a:pPr>
              <a:defRPr/>
            </a:pPr>
            <a:r>
              <a:rPr lang="zh-CN" altLang="en-US">
                <a:noFill/>
              </a:rPr>
              <a:t> </a:t>
            </a:r>
          </a:p>
        </p:txBody>
      </p:sp>
      <p:sp>
        <p:nvSpPr>
          <p:cNvPr id="2" name="标题 1"/>
          <p:cNvSpPr>
            <a:spLocks noGrp="1"/>
          </p:cNvSpPr>
          <p:nvPr>
            <p:ph type="title"/>
          </p:nvPr>
        </p:nvSpPr>
        <p:spPr/>
        <p:txBody>
          <a:bodyPr/>
          <a:lstStyle/>
          <a:p>
            <a:r>
              <a:rPr lang="zh-CN" altLang="en-US" dirty="0"/>
              <a:t>群的方程定义</a:t>
            </a:r>
            <a:r>
              <a:rPr lang="zh-CN" altLang="en-US" baseline="30000" dirty="0"/>
              <a:t>*</a:t>
            </a:r>
            <a:endParaRPr lang="zh-CN" altLang="en-US" dirty="0"/>
          </a:p>
        </p:txBody>
      </p:sp>
    </p:spTree>
    <p:extLst>
      <p:ext uri="{BB962C8B-B14F-4D97-AF65-F5344CB8AC3E}">
        <p14:creationId xmlns:p14="http://schemas.microsoft.com/office/powerpoint/2010/main" val="409854478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4"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2648" y="1556792"/>
            <a:ext cx="7834312" cy="473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r>
              <a:rPr lang="zh-CN" altLang="en-US" dirty="0"/>
              <a:t>群的方程定义</a:t>
            </a:r>
            <a:r>
              <a:rPr lang="zh-CN" altLang="en-US" baseline="30000" dirty="0"/>
              <a:t>*</a:t>
            </a:r>
            <a:endParaRPr lang="zh-CN" altLang="en-US" dirty="0"/>
          </a:p>
        </p:txBody>
      </p:sp>
      <p:pic>
        <p:nvPicPr>
          <p:cNvPr id="3" name="图片 2"/>
          <p:cNvPicPr>
            <a:picLocks noChangeAspect="1"/>
          </p:cNvPicPr>
          <p:nvPr/>
        </p:nvPicPr>
        <p:blipFill>
          <a:blip r:embed="rId4"/>
          <a:stretch>
            <a:fillRect/>
          </a:stretch>
        </p:blipFill>
        <p:spPr>
          <a:xfrm>
            <a:off x="2771801" y="2204864"/>
            <a:ext cx="232226" cy="216024"/>
          </a:xfrm>
          <a:prstGeom prst="rect">
            <a:avLst/>
          </a:prstGeom>
        </p:spPr>
      </p:pic>
      <p:pic>
        <p:nvPicPr>
          <p:cNvPr id="4" name="图片 3"/>
          <p:cNvPicPr>
            <a:picLocks noChangeAspect="1"/>
          </p:cNvPicPr>
          <p:nvPr/>
        </p:nvPicPr>
        <p:blipFill>
          <a:blip r:embed="rId5"/>
          <a:stretch>
            <a:fillRect/>
          </a:stretch>
        </p:blipFill>
        <p:spPr>
          <a:xfrm>
            <a:off x="3347864" y="2276871"/>
            <a:ext cx="150017" cy="216025"/>
          </a:xfrm>
          <a:prstGeom prst="rect">
            <a:avLst/>
          </a:prstGeom>
        </p:spPr>
      </p:pic>
    </p:spTree>
    <p:extLst>
      <p:ext uri="{BB962C8B-B14F-4D97-AF65-F5344CB8AC3E}">
        <p14:creationId xmlns:p14="http://schemas.microsoft.com/office/powerpoint/2010/main" val="316275688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826" y="1630388"/>
            <a:ext cx="8820150" cy="221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矩形 1"/>
          <p:cNvSpPr>
            <a:spLocks noRot="1" noChangeAspect="1" noMove="1" noResize="1" noEditPoints="1" noAdjustHandles="1" noChangeArrowheads="1" noChangeShapeType="1" noTextEdit="1"/>
          </p:cNvSpPr>
          <p:nvPr/>
        </p:nvSpPr>
        <p:spPr>
          <a:xfrm>
            <a:off x="395536" y="3848125"/>
            <a:ext cx="8532440" cy="1569660"/>
          </a:xfrm>
          <a:prstGeom prst="rect">
            <a:avLst/>
          </a:prstGeom>
          <a:blipFill rotWithShape="0">
            <a:blip r:embed="rId4"/>
            <a:stretch>
              <a:fillRect l="-1143"/>
            </a:stretch>
          </a:blipFill>
        </p:spPr>
        <p:txBody>
          <a:bodyPr/>
          <a:lstStyle/>
          <a:p>
            <a:pPr>
              <a:defRPr/>
            </a:pPr>
            <a:r>
              <a:rPr lang="zh-CN" altLang="en-US">
                <a:noFill/>
              </a:rPr>
              <a:t> </a:t>
            </a:r>
          </a:p>
        </p:txBody>
      </p:sp>
      <p:sp>
        <p:nvSpPr>
          <p:cNvPr id="3" name="标题 2"/>
          <p:cNvSpPr>
            <a:spLocks noGrp="1"/>
          </p:cNvSpPr>
          <p:nvPr>
            <p:ph type="title"/>
          </p:nvPr>
        </p:nvSpPr>
        <p:spPr/>
        <p:txBody>
          <a:bodyPr/>
          <a:lstStyle/>
          <a:p>
            <a:r>
              <a:rPr lang="zh-CN" altLang="en-US" dirty="0"/>
              <a:t>群的方程定义</a:t>
            </a:r>
            <a:r>
              <a:rPr lang="zh-CN" altLang="en-US" baseline="30000" dirty="0"/>
              <a:t>*</a:t>
            </a:r>
            <a:endParaRPr lang="zh-CN" altLang="en-US" dirty="0"/>
          </a:p>
        </p:txBody>
      </p:sp>
    </p:spTree>
    <p:extLst>
      <p:ext uri="{BB962C8B-B14F-4D97-AF65-F5344CB8AC3E}">
        <p14:creationId xmlns:p14="http://schemas.microsoft.com/office/powerpoint/2010/main" val="84792547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5" name="Picture 2" descr="http://t0.gstatic.com/images?q=tbn:ANd9GcS_NcKZa3ImoODAMW2lBvoeGsrhPVAAALT-EUycJqq58eF8wQz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28800"/>
            <a:ext cx="1476375"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normAutofit/>
          </a:bodyPr>
          <a:lstStyle/>
          <a:p>
            <a:r>
              <a:rPr lang="en-US" altLang="zh-CN" dirty="0" err="1"/>
              <a:t>Évariste</a:t>
            </a:r>
            <a:r>
              <a:rPr lang="en-US" altLang="zh-CN" dirty="0"/>
              <a:t> Galois (1811-1832)</a:t>
            </a:r>
            <a:endParaRPr lang="zh-CN" altLang="en-US" dirty="0"/>
          </a:p>
        </p:txBody>
      </p:sp>
      <p:sp>
        <p:nvSpPr>
          <p:cNvPr id="3" name="矩形 2"/>
          <p:cNvSpPr/>
          <p:nvPr/>
        </p:nvSpPr>
        <p:spPr>
          <a:xfrm>
            <a:off x="1476375" y="1601213"/>
            <a:ext cx="7380312" cy="5073184"/>
          </a:xfrm>
          <a:prstGeom prst="rect">
            <a:avLst/>
          </a:prstGeom>
        </p:spPr>
        <p:txBody>
          <a:bodyPr wrap="square">
            <a:spAutoFit/>
          </a:bodyPr>
          <a:lstStyle/>
          <a:p>
            <a:pPr algn="just">
              <a:lnSpc>
                <a:spcPct val="120000"/>
              </a:lnSpc>
              <a:spcBef>
                <a:spcPts val="700"/>
              </a:spcBef>
              <a:buClr>
                <a:schemeClr val="accent2"/>
              </a:buClr>
              <a:buSzPct val="60000"/>
            </a:pPr>
            <a:r>
              <a:rPr lang="zh-CN" altLang="en-US" sz="2000" b="1" dirty="0">
                <a:latin typeface="黑体" panose="02010609060101010101" pitchFamily="49" charset="-122"/>
                <a:ea typeface="黑体" panose="02010609060101010101" pitchFamily="49" charset="-122"/>
              </a:rPr>
              <a:t>在</a:t>
            </a:r>
            <a:r>
              <a:rPr lang="zh-CN" altLang="en-US" sz="2000" b="1" dirty="0">
                <a:latin typeface="SimHei" charset="-122"/>
                <a:ea typeface="SimHei" charset="-122"/>
                <a:cs typeface="SimHei" charset="-122"/>
              </a:rPr>
              <a:t>伽罗瓦还只有十几岁的时候，他就发现了</a:t>
            </a:r>
            <a:r>
              <a:rPr lang="en-US" altLang="zh-CN" sz="2000" b="1" dirty="0">
                <a:latin typeface="SimHei" charset="-122"/>
                <a:ea typeface="SimHei" charset="-122"/>
                <a:cs typeface="SimHei" charset="-122"/>
              </a:rPr>
              <a:t>n</a:t>
            </a:r>
            <a:r>
              <a:rPr lang="zh-CN" altLang="en-US" sz="2000" b="1" dirty="0">
                <a:latin typeface="SimHei" charset="-122"/>
                <a:ea typeface="SimHei" charset="-122"/>
                <a:cs typeface="SimHei" charset="-122"/>
              </a:rPr>
              <a:t>次多项式可以用根式解的充要条件，解决了长期困扰数学界的问题。他是第一个使用群这一个数学术语来表示一组置换的人。</a:t>
            </a:r>
            <a:r>
              <a:rPr lang="zh-CN" altLang="en-US" sz="2000" b="1" dirty="0">
                <a:solidFill>
                  <a:srgbClr val="FF0000"/>
                </a:solidFill>
                <a:latin typeface="SimHei" charset="-122"/>
                <a:ea typeface="SimHei" charset="-122"/>
                <a:cs typeface="SimHei" charset="-122"/>
              </a:rPr>
              <a:t>与尼尔斯</a:t>
            </a:r>
            <a:r>
              <a:rPr lang="en-US" altLang="zh-CN" sz="2000" b="1" dirty="0">
                <a:solidFill>
                  <a:srgbClr val="FF0000"/>
                </a:solidFill>
                <a:latin typeface="SimHei" charset="-122"/>
                <a:ea typeface="SimHei" charset="-122"/>
                <a:cs typeface="SimHei" charset="-122"/>
              </a:rPr>
              <a:t>·</a:t>
            </a:r>
            <a:r>
              <a:rPr lang="zh-CN" altLang="en-US" sz="2000" b="1" dirty="0">
                <a:solidFill>
                  <a:srgbClr val="FF0000"/>
                </a:solidFill>
                <a:latin typeface="SimHei" charset="-122"/>
                <a:ea typeface="SimHei" charset="-122"/>
                <a:cs typeface="SimHei" charset="-122"/>
              </a:rPr>
              <a:t>阿贝尔并称为现代群论的创始人</a:t>
            </a:r>
            <a:r>
              <a:rPr lang="zh-CN" altLang="en-US" sz="2000" b="1" dirty="0">
                <a:latin typeface="SimHei" charset="-122"/>
                <a:ea typeface="SimHei" charset="-122"/>
                <a:cs typeface="SimHei" charset="-122"/>
              </a:rPr>
              <a:t>。</a:t>
            </a:r>
            <a:endParaRPr lang="en-US" altLang="zh-CN" sz="2000" b="1" dirty="0">
              <a:latin typeface="SimHei" charset="-122"/>
              <a:ea typeface="SimHei" charset="-122"/>
              <a:cs typeface="SimHei" charset="-122"/>
            </a:endParaRPr>
          </a:p>
          <a:p>
            <a:pPr algn="just">
              <a:lnSpc>
                <a:spcPct val="120000"/>
              </a:lnSpc>
              <a:spcBef>
                <a:spcPts val="700"/>
              </a:spcBef>
              <a:buClr>
                <a:schemeClr val="accent2"/>
              </a:buClr>
              <a:buSzPct val="60000"/>
            </a:pPr>
            <a:r>
              <a:rPr lang="en-US" altLang="zh-CN" sz="2000" b="1" dirty="0">
                <a:latin typeface="SimHei" charset="-122"/>
                <a:ea typeface="SimHei" charset="-122"/>
                <a:cs typeface="SimHei" charset="-122"/>
              </a:rPr>
              <a:t>1830</a:t>
            </a:r>
            <a:r>
              <a:rPr lang="zh-CN" altLang="en-US" sz="2000" b="1" dirty="0">
                <a:latin typeface="SimHei" charset="-122"/>
                <a:ea typeface="SimHei" charset="-122"/>
                <a:cs typeface="SimHei" charset="-122"/>
              </a:rPr>
              <a:t>年法国七月革命发生，保皇势力出亡，高等师范学校校长将学生锁在高墙内，引起伽罗瓦强烈不满，</a:t>
            </a:r>
            <a:r>
              <a:rPr lang="en-US" altLang="zh-CN" sz="2000" b="1" dirty="0">
                <a:latin typeface="SimHei" charset="-122"/>
                <a:ea typeface="SimHei" charset="-122"/>
                <a:cs typeface="SimHei" charset="-122"/>
              </a:rPr>
              <a:t>12</a:t>
            </a:r>
            <a:r>
              <a:rPr lang="zh-CN" altLang="en-US" sz="2000" b="1" dirty="0">
                <a:latin typeface="SimHei" charset="-122"/>
                <a:ea typeface="SimHei" charset="-122"/>
                <a:cs typeface="SimHei" charset="-122"/>
              </a:rPr>
              <a:t>月伽罗瓦在校报上抨击校长的作法，由于强烈支持共和主义，从</a:t>
            </a:r>
            <a:r>
              <a:rPr lang="en-US" altLang="zh-CN" sz="2000" b="1" dirty="0">
                <a:latin typeface="SimHei" charset="-122"/>
                <a:ea typeface="SimHei" charset="-122"/>
                <a:cs typeface="SimHei" charset="-122"/>
              </a:rPr>
              <a:t>1831</a:t>
            </a:r>
            <a:r>
              <a:rPr lang="zh-CN" altLang="en-US" sz="2000" b="1" dirty="0">
                <a:latin typeface="SimHei" charset="-122"/>
                <a:ea typeface="SimHei" charset="-122"/>
                <a:cs typeface="SimHei" charset="-122"/>
              </a:rPr>
              <a:t>年</a:t>
            </a:r>
            <a:r>
              <a:rPr lang="en-US" altLang="zh-CN" sz="2000" b="1" dirty="0">
                <a:latin typeface="SimHei" charset="-122"/>
                <a:ea typeface="SimHei" charset="-122"/>
                <a:cs typeface="SimHei" charset="-122"/>
              </a:rPr>
              <a:t>5</a:t>
            </a:r>
            <a:r>
              <a:rPr lang="zh-CN" altLang="en-US" sz="2000" b="1" dirty="0">
                <a:latin typeface="SimHei" charset="-122"/>
                <a:ea typeface="SimHei" charset="-122"/>
                <a:cs typeface="SimHei" charset="-122"/>
              </a:rPr>
              <a:t>月后，伽罗瓦两度因政治原因下狱，也曾企图自杀。</a:t>
            </a:r>
          </a:p>
          <a:p>
            <a:pPr algn="just">
              <a:lnSpc>
                <a:spcPct val="120000"/>
              </a:lnSpc>
              <a:spcBef>
                <a:spcPts val="700"/>
              </a:spcBef>
              <a:buClr>
                <a:schemeClr val="accent2"/>
              </a:buClr>
              <a:buSzPct val="60000"/>
            </a:pPr>
            <a:r>
              <a:rPr lang="zh-CN" altLang="en-US" sz="2000" b="1" dirty="0">
                <a:latin typeface="SimHei" charset="-122"/>
                <a:ea typeface="SimHei" charset="-122"/>
                <a:cs typeface="SimHei" charset="-122"/>
              </a:rPr>
              <a:t>据说</a:t>
            </a:r>
            <a:r>
              <a:rPr lang="en-US" altLang="zh-CN" sz="2000" b="1" dirty="0">
                <a:latin typeface="SimHei" charset="-122"/>
                <a:ea typeface="SimHei" charset="-122"/>
                <a:cs typeface="SimHei" charset="-122"/>
              </a:rPr>
              <a:t>1832</a:t>
            </a:r>
            <a:r>
              <a:rPr lang="zh-CN" altLang="en-US" sz="2000" b="1" dirty="0">
                <a:latin typeface="SimHei" charset="-122"/>
                <a:ea typeface="SimHei" charset="-122"/>
                <a:cs typeface="SimHei" charset="-122"/>
              </a:rPr>
              <a:t>年</a:t>
            </a:r>
            <a:r>
              <a:rPr lang="en-US" altLang="zh-CN" sz="2000" b="1" dirty="0">
                <a:latin typeface="SimHei" charset="-122"/>
                <a:ea typeface="SimHei" charset="-122"/>
                <a:cs typeface="SimHei" charset="-122"/>
              </a:rPr>
              <a:t>3</a:t>
            </a:r>
            <a:r>
              <a:rPr lang="zh-CN" altLang="en-US" sz="2000" b="1" dirty="0">
                <a:latin typeface="SimHei" charset="-122"/>
                <a:ea typeface="SimHei" charset="-122"/>
                <a:cs typeface="SimHei" charset="-122"/>
              </a:rPr>
              <a:t>月他在狱中结识一个医生的女儿并陷入狂恋，因为这段感情，他陷入一场决斗，自知必死的伽罗瓦在决斗前夜将他的所有数学成果狂笔疾书纪录下来，幷时不时在一旁写下“我没有时间”，第二天他果然在决斗中身亡，时间是</a:t>
            </a:r>
            <a:r>
              <a:rPr lang="en-US" altLang="zh-CN" sz="2000" b="1" dirty="0">
                <a:latin typeface="SimHei" charset="-122"/>
                <a:ea typeface="SimHei" charset="-122"/>
                <a:cs typeface="SimHei" charset="-122"/>
              </a:rPr>
              <a:t>1832</a:t>
            </a:r>
            <a:r>
              <a:rPr lang="zh-CN" altLang="en-US" sz="2000" b="1" dirty="0">
                <a:latin typeface="SimHei" charset="-122"/>
                <a:ea typeface="SimHei" charset="-122"/>
                <a:cs typeface="SimHei" charset="-122"/>
              </a:rPr>
              <a:t>年</a:t>
            </a:r>
            <a:r>
              <a:rPr lang="en-US" altLang="zh-CN" sz="2000" b="1" dirty="0">
                <a:latin typeface="SimHei" charset="-122"/>
                <a:ea typeface="SimHei" charset="-122"/>
                <a:cs typeface="SimHei" charset="-122"/>
              </a:rPr>
              <a:t>5</a:t>
            </a:r>
            <a:r>
              <a:rPr lang="zh-CN" altLang="en-US" sz="2000" b="1" dirty="0">
                <a:latin typeface="SimHei" charset="-122"/>
                <a:ea typeface="SimHei" charset="-122"/>
                <a:cs typeface="SimHei" charset="-122"/>
              </a:rPr>
              <a:t>月</a:t>
            </a:r>
            <a:r>
              <a:rPr lang="en-US" altLang="zh-CN" sz="2000" b="1" dirty="0">
                <a:latin typeface="SimHei" charset="-122"/>
                <a:ea typeface="SimHei" charset="-122"/>
                <a:cs typeface="SimHei" charset="-122"/>
              </a:rPr>
              <a:t>31</a:t>
            </a:r>
            <a:r>
              <a:rPr lang="zh-CN" altLang="en-US" sz="2000" b="1" dirty="0">
                <a:latin typeface="SimHei" charset="-122"/>
                <a:ea typeface="SimHei" charset="-122"/>
                <a:cs typeface="SimHei" charset="-122"/>
              </a:rPr>
              <a:t>日。这个传说富浪漫主义色彩，为后世史家所质疑。</a:t>
            </a:r>
            <a:endParaRPr lang="zh-CN" altLang="zh-CN" sz="2000" b="1" dirty="0">
              <a:latin typeface="SimHei" charset="-122"/>
              <a:ea typeface="SimHei" charset="-122"/>
              <a:cs typeface="SimHei" charset="-122"/>
            </a:endParaRPr>
          </a:p>
        </p:txBody>
      </p:sp>
    </p:spTree>
    <p:extLst>
      <p:ext uri="{BB962C8B-B14F-4D97-AF65-F5344CB8AC3E}">
        <p14:creationId xmlns:p14="http://schemas.microsoft.com/office/powerpoint/2010/main" val="423040179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4"/>
          <p:cNvSpPr>
            <a:spLocks noGrp="1" noChangeArrowheads="1"/>
          </p:cNvSpPr>
          <p:nvPr>
            <p:ph type="body" idx="1"/>
          </p:nvPr>
        </p:nvSpPr>
        <p:spPr>
          <a:xfrm>
            <a:off x="1537083" y="1612338"/>
            <a:ext cx="7488237" cy="5245662"/>
          </a:xfrm>
        </p:spPr>
        <p:txBody>
          <a:bodyPr>
            <a:normAutofit/>
          </a:bodyPr>
          <a:lstStyle/>
          <a:p>
            <a:pPr marL="0" indent="0" algn="just" eaLnBrk="1" hangingPunct="1">
              <a:lnSpc>
                <a:spcPct val="120000"/>
              </a:lnSpc>
              <a:buFont typeface="Wingdings" panose="05000000000000000000" pitchFamily="2" charset="2"/>
              <a:buNone/>
            </a:pPr>
            <a:r>
              <a:rPr lang="zh-CN" altLang="en-US" sz="2000" dirty="0">
                <a:latin typeface="SimHei" charset="-122"/>
                <a:ea typeface="SimHei" charset="-122"/>
                <a:cs typeface="SimHei" charset="-122"/>
              </a:rPr>
              <a:t>阿贝尔的第一个抱负不凡的冒险，是试图解决一般的五次方程。</a:t>
            </a:r>
            <a:r>
              <a:rPr lang="en-US" altLang="zh-CN" sz="2000" dirty="0">
                <a:latin typeface="SimHei" charset="-122"/>
                <a:ea typeface="SimHei" charset="-122"/>
                <a:cs typeface="SimHei" charset="-122"/>
              </a:rPr>
              <a:t>…</a:t>
            </a:r>
            <a:r>
              <a:rPr lang="zh-CN" altLang="en-US" sz="2000" dirty="0">
                <a:latin typeface="SimHei" charset="-122"/>
                <a:ea typeface="SimHei" charset="-122"/>
                <a:cs typeface="SimHei" charset="-122"/>
              </a:rPr>
              <a:t>失败给了他一个非常有益的打击；它把他推上了正确的途径，使他怀疑一个代数解是否是可能的。他</a:t>
            </a:r>
            <a:r>
              <a:rPr lang="zh-CN" altLang="en-US" sz="2000" dirty="0">
                <a:solidFill>
                  <a:srgbClr val="FF0000"/>
                </a:solidFill>
                <a:latin typeface="SimHei" charset="-122"/>
                <a:ea typeface="SimHei" charset="-122"/>
                <a:cs typeface="SimHei" charset="-122"/>
              </a:rPr>
              <a:t>证明了不可解</a:t>
            </a:r>
            <a:r>
              <a:rPr lang="zh-CN" altLang="en-US" sz="2000" dirty="0">
                <a:latin typeface="SimHei" charset="-122"/>
                <a:ea typeface="SimHei" charset="-122"/>
                <a:cs typeface="SimHei" charset="-122"/>
              </a:rPr>
              <a:t>。那时他大约十九岁。</a:t>
            </a:r>
          </a:p>
          <a:p>
            <a:pPr marL="0" indent="0" algn="just" eaLnBrk="1" hangingPunct="1">
              <a:lnSpc>
                <a:spcPct val="120000"/>
              </a:lnSpc>
              <a:buFont typeface="Wingdings" panose="05000000000000000000" pitchFamily="2" charset="2"/>
              <a:buNone/>
            </a:pPr>
            <a:r>
              <a:rPr lang="zh-CN" altLang="en-US" sz="2000" dirty="0">
                <a:latin typeface="SimHei" charset="-122"/>
                <a:ea typeface="SimHei" charset="-122"/>
                <a:cs typeface="SimHei" charset="-122"/>
              </a:rPr>
              <a:t>阿贝尔的</a:t>
            </a:r>
            <a:r>
              <a:rPr lang="en-US" altLang="zh-CN" sz="2000" dirty="0">
                <a:latin typeface="SimHei" charset="-122"/>
                <a:ea typeface="SimHei" charset="-122"/>
                <a:cs typeface="SimHei" charset="-122"/>
              </a:rPr>
              <a:t>《</a:t>
            </a:r>
            <a:r>
              <a:rPr lang="zh-CN" altLang="en-US" sz="2000" dirty="0">
                <a:latin typeface="SimHei" charset="-122"/>
                <a:ea typeface="SimHei" charset="-122"/>
                <a:cs typeface="SimHei" charset="-122"/>
              </a:rPr>
              <a:t>关于非常广泛的一类超越函数的一般性质的论文</a:t>
            </a:r>
            <a:r>
              <a:rPr lang="en-US" altLang="zh-CN" sz="2000" dirty="0">
                <a:latin typeface="SimHei" charset="-122"/>
                <a:ea typeface="SimHei" charset="-122"/>
                <a:cs typeface="SimHei" charset="-122"/>
              </a:rPr>
              <a:t>》</a:t>
            </a:r>
            <a:r>
              <a:rPr lang="zh-CN" altLang="en-US" sz="2000" dirty="0">
                <a:latin typeface="SimHei" charset="-122"/>
                <a:ea typeface="SimHei" charset="-122"/>
                <a:cs typeface="SimHei" charset="-122"/>
              </a:rPr>
              <a:t>呈交给巴黎科学院。这就是勒让德后来用贺拉斯的话描述为“永恒的纪念碑”的工作，埃尔米特说：“</a:t>
            </a:r>
            <a:r>
              <a:rPr lang="zh-CN" altLang="en-US" sz="2000" dirty="0">
                <a:solidFill>
                  <a:srgbClr val="FF0000"/>
                </a:solidFill>
                <a:latin typeface="SimHei" charset="-122"/>
                <a:ea typeface="SimHei" charset="-122"/>
                <a:cs typeface="SimHei" charset="-122"/>
              </a:rPr>
              <a:t>他给数学家们留下了够他们忙上五百年的东西。</a:t>
            </a:r>
            <a:r>
              <a:rPr lang="zh-CN" altLang="en-US" sz="2000" dirty="0">
                <a:latin typeface="SimHei" charset="-122"/>
                <a:ea typeface="SimHei" charset="-122"/>
                <a:cs typeface="SimHei" charset="-122"/>
              </a:rPr>
              <a:t>”它是现代数学的一项登峰造极的成就。</a:t>
            </a:r>
            <a:r>
              <a:rPr lang="en-US" altLang="zh-CN" sz="1400" dirty="0">
                <a:latin typeface="SimHei" charset="-122"/>
                <a:ea typeface="SimHei" charset="-122"/>
                <a:cs typeface="SimHei" charset="-122"/>
              </a:rPr>
              <a:t>(</a:t>
            </a:r>
            <a:r>
              <a:rPr lang="zh-CN" altLang="en-US" sz="1400" dirty="0">
                <a:latin typeface="SimHei" charset="-122"/>
                <a:ea typeface="SimHei" charset="-122"/>
                <a:cs typeface="SimHei" charset="-122"/>
              </a:rPr>
              <a:t>摘自贝尔：</a:t>
            </a:r>
            <a:r>
              <a:rPr lang="en-US" altLang="zh-CN" sz="1400" dirty="0">
                <a:latin typeface="SimHei" charset="-122"/>
                <a:ea typeface="SimHei" charset="-122"/>
                <a:cs typeface="SimHei" charset="-122"/>
              </a:rPr>
              <a:t>《</a:t>
            </a:r>
            <a:r>
              <a:rPr lang="zh-CN" altLang="en-US" sz="1400" dirty="0">
                <a:latin typeface="SimHei" charset="-122"/>
                <a:ea typeface="SimHei" charset="-122"/>
                <a:cs typeface="SimHei" charset="-122"/>
              </a:rPr>
              <a:t>数学精英</a:t>
            </a:r>
            <a:r>
              <a:rPr lang="en-US" altLang="zh-CN" sz="1400" dirty="0">
                <a:latin typeface="SimHei" charset="-122"/>
                <a:ea typeface="SimHei" charset="-122"/>
                <a:cs typeface="SimHei" charset="-122"/>
              </a:rPr>
              <a:t>》)</a:t>
            </a:r>
          </a:p>
          <a:p>
            <a:pPr marL="0" lvl="1" indent="0" algn="just" eaLnBrk="1" hangingPunct="1">
              <a:lnSpc>
                <a:spcPct val="120000"/>
              </a:lnSpc>
              <a:buFont typeface="Wingdings" panose="05000000000000000000" pitchFamily="2" charset="2"/>
              <a:buNone/>
            </a:pPr>
            <a:r>
              <a:rPr lang="zh-CN" altLang="en-US" sz="2000" dirty="0">
                <a:latin typeface="SimHei" charset="-122"/>
                <a:ea typeface="SimHei" charset="-122"/>
                <a:cs typeface="SimHei" charset="-122"/>
              </a:rPr>
              <a:t>这篇论文的一个评阅人勒让德</a:t>
            </a:r>
            <a:r>
              <a:rPr lang="en-US" altLang="zh-CN" sz="2000" dirty="0">
                <a:latin typeface="SimHei" charset="-122"/>
                <a:ea typeface="SimHei" charset="-122"/>
                <a:cs typeface="SimHei" charset="-122"/>
              </a:rPr>
              <a:t>74</a:t>
            </a:r>
            <a:r>
              <a:rPr lang="zh-CN" altLang="en-US" sz="2000" dirty="0">
                <a:latin typeface="SimHei" charset="-122"/>
                <a:ea typeface="SimHei" charset="-122"/>
                <a:cs typeface="SimHei" charset="-122"/>
              </a:rPr>
              <a:t>岁，发现这篇论文很难辨认，而另一位评阅人，</a:t>
            </a:r>
            <a:r>
              <a:rPr lang="en-US" altLang="zh-CN" sz="2000" dirty="0">
                <a:latin typeface="SimHei" charset="-122"/>
                <a:ea typeface="SimHei" charset="-122"/>
                <a:cs typeface="SimHei" charset="-122"/>
              </a:rPr>
              <a:t>39</a:t>
            </a:r>
            <a:r>
              <a:rPr lang="zh-CN" altLang="en-US" sz="2000" dirty="0">
                <a:latin typeface="SimHei" charset="-122"/>
                <a:ea typeface="SimHei" charset="-122"/>
                <a:cs typeface="SimHei" charset="-122"/>
              </a:rPr>
              <a:t>岁的柯西正处于自我中心的顶峰，把论文带回家，不知放在何处，完全忘了。  </a:t>
            </a:r>
            <a:r>
              <a:rPr lang="en-US" altLang="zh-CN" sz="2000" dirty="0">
                <a:latin typeface="SimHei" charset="-122"/>
                <a:ea typeface="SimHei" charset="-122"/>
                <a:cs typeface="SimHei" charset="-122"/>
              </a:rPr>
              <a:t>4</a:t>
            </a:r>
            <a:r>
              <a:rPr lang="zh-CN" altLang="en-US" sz="2000" dirty="0">
                <a:latin typeface="SimHei" charset="-122"/>
                <a:ea typeface="SimHei" charset="-122"/>
                <a:cs typeface="SimHei" charset="-122"/>
              </a:rPr>
              <a:t>年后，当柯西终于将它翻出来时，阿贝尔已经不在人世。作为补偿，科学院让阿贝尔和雅可比一起获得</a:t>
            </a:r>
            <a:r>
              <a:rPr lang="en-US" altLang="zh-CN" sz="2000" dirty="0">
                <a:latin typeface="SimHei" charset="-122"/>
                <a:ea typeface="SimHei" charset="-122"/>
                <a:cs typeface="SimHei" charset="-122"/>
              </a:rPr>
              <a:t>1830</a:t>
            </a:r>
            <a:r>
              <a:rPr lang="zh-CN" altLang="en-US" sz="2000" dirty="0">
                <a:latin typeface="SimHei" charset="-122"/>
                <a:ea typeface="SimHei" charset="-122"/>
                <a:cs typeface="SimHei" charset="-122"/>
              </a:rPr>
              <a:t>年的数学大奖。</a:t>
            </a:r>
          </a:p>
        </p:txBody>
      </p:sp>
      <p:pic>
        <p:nvPicPr>
          <p:cNvPr id="67588" name="Picture 2" descr="http://www.tayabeixo.org/biografias/ago_1q/images/abel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12338"/>
            <a:ext cx="154305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normAutofit/>
          </a:bodyPr>
          <a:lstStyle/>
          <a:p>
            <a:r>
              <a:rPr lang="en-US" altLang="zh-CN" dirty="0"/>
              <a:t>Niels Abel (1802-1829)</a:t>
            </a:r>
            <a:endParaRPr lang="zh-CN" altLang="en-US" dirty="0"/>
          </a:p>
        </p:txBody>
      </p:sp>
    </p:spTree>
    <p:extLst>
      <p:ext uri="{BB962C8B-B14F-4D97-AF65-F5344CB8AC3E}">
        <p14:creationId xmlns:p14="http://schemas.microsoft.com/office/powerpoint/2010/main" val="617597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291" name="Rectangle 3"/>
              <p:cNvSpPr>
                <a:spLocks noGrp="1" noChangeArrowheads="1"/>
              </p:cNvSpPr>
              <p:nvPr>
                <p:ph type="body" idx="1"/>
              </p:nvPr>
            </p:nvSpPr>
            <p:spPr>
              <a:xfrm>
                <a:off x="252289" y="1412652"/>
                <a:ext cx="8568183" cy="4392612"/>
              </a:xfrm>
            </p:spPr>
            <p:txBody>
              <a:bodyPr>
                <a:normAutofit lnSpcReduction="10000"/>
              </a:bodyPr>
              <a:lstStyle/>
              <a:p>
                <a:pPr eaLnBrk="1" hangingPunct="1">
                  <a:lnSpc>
                    <a:spcPct val="170000"/>
                  </a:lnSpc>
                </a:pPr>
                <a:r>
                  <a:rPr lang="zh-CN" altLang="en-US" dirty="0">
                    <a:latin typeface="Book Antiqua" pitchFamily="18" charset="0"/>
                  </a:rPr>
                  <a:t>对于运算</a:t>
                </a:r>
                <a14:m>
                  <m:oMath xmlns:m="http://schemas.openxmlformats.org/officeDocument/2006/math">
                    <m:r>
                      <a:rPr lang="en-US" altLang="zh-CN" i="1">
                        <a:latin typeface="Cambria Math"/>
                      </a:rPr>
                      <m:t>𝑓</m:t>
                    </m:r>
                    <m:r>
                      <a:rPr lang="en-US" altLang="zh-CN" i="1">
                        <a:latin typeface="Cambria Math"/>
                      </a:rPr>
                      <m:t>:</m:t>
                    </m:r>
                    <m:sSup>
                      <m:sSupPr>
                        <m:ctrlPr>
                          <a:rPr lang="en-US" altLang="zh-CN" i="1">
                            <a:latin typeface="Cambria Math" panose="02040503050406030204" pitchFamily="18" charset="0"/>
                          </a:rPr>
                        </m:ctrlPr>
                      </m:sSupPr>
                      <m:e>
                        <m:r>
                          <a:rPr lang="en-US" altLang="zh-CN" i="1" smtClean="0">
                            <a:latin typeface="Cambria Math"/>
                          </a:rPr>
                          <m:t>𝐴</m:t>
                        </m:r>
                      </m:e>
                      <m:sup>
                        <m:r>
                          <a:rPr lang="en-US" altLang="zh-CN" i="1">
                            <a:latin typeface="Cambria Math"/>
                          </a:rPr>
                          <m:t>𝑛</m:t>
                        </m:r>
                      </m:sup>
                    </m:sSup>
                    <m:r>
                      <a:rPr lang="en-US" altLang="zh-CN" i="1">
                        <a:latin typeface="Cambria Math"/>
                      </a:rPr>
                      <m:t>→</m:t>
                    </m:r>
                    <m:r>
                      <a:rPr lang="en-US" altLang="zh-CN" i="1">
                        <a:latin typeface="Cambria Math"/>
                      </a:rPr>
                      <m:t>𝐵</m:t>
                    </m:r>
                    <m:r>
                      <a:rPr lang="en-US" altLang="zh-CN" i="1">
                        <a:latin typeface="Cambria Math"/>
                      </a:rPr>
                      <m:t> </m:t>
                    </m:r>
                  </m:oMath>
                </a14:m>
                <a:r>
                  <a:rPr lang="zh-CN" altLang="en-US" dirty="0">
                    <a:latin typeface="Book Antiqua" pitchFamily="18" charset="0"/>
                    <a:sym typeface="Symbol" pitchFamily="18" charset="2"/>
                  </a:rPr>
                  <a:t>，若</a:t>
                </a:r>
                <a14:m>
                  <m:oMath xmlns:m="http://schemas.openxmlformats.org/officeDocument/2006/math">
                    <m:r>
                      <a:rPr lang="en-US" altLang="zh-CN" b="1" i="1" smtClean="0">
                        <a:solidFill>
                          <a:srgbClr val="FF0000"/>
                        </a:solidFill>
                        <a:latin typeface="Cambria Math"/>
                        <a:sym typeface="Symbol" pitchFamily="18" charset="2"/>
                      </a:rPr>
                      <m:t>𝑩</m:t>
                    </m:r>
                    <m:r>
                      <a:rPr lang="en-US" altLang="zh-CN" b="1" i="1" smtClean="0">
                        <a:solidFill>
                          <a:srgbClr val="FF0000"/>
                        </a:solidFill>
                        <a:latin typeface="Cambria Math"/>
                        <a:sym typeface="Symbol" pitchFamily="18" charset="2"/>
                      </a:rPr>
                      <m:t>⊆</m:t>
                    </m:r>
                    <m:r>
                      <a:rPr lang="en-US" altLang="zh-CN" b="1" i="1" smtClean="0">
                        <a:solidFill>
                          <a:srgbClr val="FF0000"/>
                        </a:solidFill>
                        <a:latin typeface="Cambria Math"/>
                        <a:sym typeface="Symbol" pitchFamily="18" charset="2"/>
                      </a:rPr>
                      <m:t>𝑨</m:t>
                    </m:r>
                  </m:oMath>
                </a14:m>
                <a:r>
                  <a:rPr lang="zh-CN" altLang="en-US" dirty="0">
                    <a:latin typeface="Book Antiqua" pitchFamily="18" charset="0"/>
                    <a:sym typeface="Symbol" pitchFamily="18" charset="2"/>
                  </a:rPr>
                  <a:t>，则称该运算</a:t>
                </a:r>
                <a:r>
                  <a:rPr lang="zh-CN" altLang="en-US" dirty="0">
                    <a:solidFill>
                      <a:srgbClr val="FF0000"/>
                    </a:solidFill>
                    <a:latin typeface="Book Antiqua" pitchFamily="18" charset="0"/>
                    <a:sym typeface="Symbol" pitchFamily="18" charset="2"/>
                  </a:rPr>
                  <a:t>在集合</a:t>
                </a:r>
                <a14:m>
                  <m:oMath xmlns:m="http://schemas.openxmlformats.org/officeDocument/2006/math">
                    <m:r>
                      <a:rPr lang="en-US" altLang="zh-CN" b="0" i="1" smtClean="0">
                        <a:solidFill>
                          <a:srgbClr val="FF0000"/>
                        </a:solidFill>
                        <a:latin typeface="Cambria Math"/>
                        <a:sym typeface="Symbol" pitchFamily="18" charset="2"/>
                      </a:rPr>
                      <m:t>𝐴</m:t>
                    </m:r>
                  </m:oMath>
                </a14:m>
                <a:r>
                  <a:rPr lang="zh-CN" altLang="en-US" dirty="0">
                    <a:solidFill>
                      <a:srgbClr val="FF0000"/>
                    </a:solidFill>
                    <a:latin typeface="Book Antiqua" pitchFamily="18" charset="0"/>
                    <a:sym typeface="Symbol" pitchFamily="18" charset="2"/>
                  </a:rPr>
                  <a:t>上</a:t>
                </a:r>
                <a:r>
                  <a:rPr lang="zh-CN" altLang="en-US" b="1" dirty="0">
                    <a:solidFill>
                      <a:srgbClr val="FF0000"/>
                    </a:solidFill>
                    <a:latin typeface="Book Antiqua" pitchFamily="18" charset="0"/>
                    <a:sym typeface="Symbol" pitchFamily="18" charset="2"/>
                  </a:rPr>
                  <a:t>封闭</a:t>
                </a:r>
                <a:r>
                  <a:rPr lang="zh-CN" altLang="en-US" dirty="0">
                    <a:solidFill>
                      <a:srgbClr val="FF0000"/>
                    </a:solidFill>
                    <a:latin typeface="Book Antiqua" pitchFamily="18" charset="0"/>
                    <a:sym typeface="Symbol" pitchFamily="18" charset="2"/>
                  </a:rPr>
                  <a:t>（</a:t>
                </a:r>
                <a:r>
                  <a:rPr lang="en-US" altLang="zh-CN" dirty="0">
                    <a:solidFill>
                      <a:srgbClr val="FF0000"/>
                    </a:solidFill>
                    <a:latin typeface="Book Antiqua" pitchFamily="18" charset="0"/>
                    <a:sym typeface="Symbol" pitchFamily="18" charset="2"/>
                  </a:rPr>
                  <a:t>closeness</a:t>
                </a:r>
                <a:r>
                  <a:rPr lang="zh-CN" altLang="en-US" dirty="0">
                    <a:solidFill>
                      <a:srgbClr val="FF0000"/>
                    </a:solidFill>
                    <a:latin typeface="Book Antiqua" pitchFamily="18" charset="0"/>
                    <a:sym typeface="Symbol" pitchFamily="18" charset="2"/>
                  </a:rPr>
                  <a:t>）</a:t>
                </a:r>
                <a:endParaRPr lang="en-US" altLang="zh-CN" dirty="0">
                  <a:latin typeface="Book Antiqua" pitchFamily="18" charset="0"/>
                  <a:sym typeface="Symbol" pitchFamily="18" charset="2"/>
                </a:endParaRPr>
              </a:p>
              <a:p>
                <a:pPr eaLnBrk="1" hangingPunct="1">
                  <a:lnSpc>
                    <a:spcPct val="170000"/>
                  </a:lnSpc>
                </a:pPr>
                <a:r>
                  <a:rPr lang="zh-CN" altLang="en-US" dirty="0">
                    <a:solidFill>
                      <a:srgbClr val="3333FF"/>
                    </a:solidFill>
                    <a:latin typeface="Book Antiqua" pitchFamily="18" charset="0"/>
                    <a:sym typeface="Symbol" pitchFamily="18" charset="2"/>
                  </a:rPr>
                  <a:t>例：</a:t>
                </a:r>
              </a:p>
              <a:p>
                <a:pPr lvl="1" eaLnBrk="1" hangingPunct="1">
                  <a:lnSpc>
                    <a:spcPct val="170000"/>
                  </a:lnSpc>
                </a:pPr>
                <a:r>
                  <a:rPr lang="zh-CN" altLang="en-US" dirty="0">
                    <a:latin typeface="Book Antiqua" pitchFamily="18" charset="0"/>
                    <a:sym typeface="Symbol" pitchFamily="18" charset="2"/>
                  </a:rPr>
                  <a:t>加法在自然数集上封闭，但减法在自然数集上不封闭</a:t>
                </a:r>
              </a:p>
              <a:p>
                <a:pPr lvl="1" eaLnBrk="1" hangingPunct="1">
                  <a:lnSpc>
                    <a:spcPct val="170000"/>
                  </a:lnSpc>
                </a:pPr>
                <a:r>
                  <a:rPr lang="zh-CN" altLang="en-US" dirty="0">
                    <a:latin typeface="Book Antiqua" pitchFamily="18" charset="0"/>
                    <a:sym typeface="Symbol" pitchFamily="18" charset="2"/>
                  </a:rPr>
                  <a:t>减法在整数集上封闭，但除法在整数集上不封闭</a:t>
                </a:r>
              </a:p>
              <a:p>
                <a:pPr lvl="1" eaLnBrk="1" hangingPunct="1">
                  <a:lnSpc>
                    <a:spcPct val="170000"/>
                  </a:lnSpc>
                </a:pPr>
                <a:r>
                  <a:rPr lang="zh-CN" altLang="en-US" dirty="0">
                    <a:latin typeface="Book Antiqua" pitchFamily="18" charset="0"/>
                    <a:sym typeface="Symbol" pitchFamily="18" charset="2"/>
                  </a:rPr>
                  <a:t>对集合</a:t>
                </a:r>
                <a14:m>
                  <m:oMath xmlns:m="http://schemas.openxmlformats.org/officeDocument/2006/math">
                    <m:r>
                      <a:rPr lang="en-US" altLang="zh-CN" b="0" i="1" smtClean="0">
                        <a:latin typeface="Cambria Math"/>
                        <a:sym typeface="Symbol" pitchFamily="18" charset="2"/>
                      </a:rPr>
                      <m:t>𝐴</m:t>
                    </m:r>
                    <m:r>
                      <a:rPr lang="en-US" altLang="zh-CN" b="0" i="1" smtClean="0">
                        <a:latin typeface="Cambria Math"/>
                        <a:sym typeface="Symbol" pitchFamily="18" charset="2"/>
                      </a:rPr>
                      <m:t>={1,2,3,⋯,10}</m:t>
                    </m:r>
                  </m:oMath>
                </a14:m>
                <a:r>
                  <a:rPr lang="zh-CN" altLang="en-US" dirty="0">
                    <a:latin typeface="Book Antiqua" pitchFamily="18" charset="0"/>
                    <a:sym typeface="Symbol" pitchFamily="18" charset="2"/>
                  </a:rPr>
                  <a:t>，</a:t>
                </a:r>
                <a14:m>
                  <m:oMath xmlns:m="http://schemas.openxmlformats.org/officeDocument/2006/math">
                    <m:r>
                      <m:rPr>
                        <m:sty m:val="p"/>
                      </m:rPr>
                      <a:rPr lang="en-US" altLang="zh-CN" b="0" i="0" smtClean="0">
                        <a:latin typeface="Cambria Math"/>
                        <a:sym typeface="Symbol" pitchFamily="18" charset="2"/>
                      </a:rPr>
                      <m:t>gcd</m:t>
                    </m:r>
                  </m:oMath>
                </a14:m>
                <a:r>
                  <a:rPr lang="zh-CN" altLang="en-US" dirty="0">
                    <a:latin typeface="Book Antiqua" pitchFamily="18" charset="0"/>
                    <a:sym typeface="Symbol" pitchFamily="18" charset="2"/>
                  </a:rPr>
                  <a:t>运算封闭，</a:t>
                </a:r>
                <a14:m>
                  <m:oMath xmlns:m="http://schemas.openxmlformats.org/officeDocument/2006/math">
                    <m:r>
                      <m:rPr>
                        <m:sty m:val="p"/>
                      </m:rPr>
                      <a:rPr lang="en-US" altLang="zh-CN" b="0" i="0" smtClean="0">
                        <a:latin typeface="Cambria Math"/>
                        <a:sym typeface="Symbol" pitchFamily="18" charset="2"/>
                      </a:rPr>
                      <m:t>lcm</m:t>
                    </m:r>
                  </m:oMath>
                </a14:m>
                <a:r>
                  <a:rPr lang="zh-CN" altLang="en-US" dirty="0">
                    <a:latin typeface="Book Antiqua" pitchFamily="18" charset="0"/>
                    <a:sym typeface="Symbol" pitchFamily="18" charset="2"/>
                  </a:rPr>
                  <a:t>则否</a:t>
                </a:r>
              </a:p>
            </p:txBody>
          </p:sp>
        </mc:Choice>
        <mc:Fallback xmlns="">
          <p:sp>
            <p:nvSpPr>
              <p:cNvPr id="12291" name="Rectangle 3"/>
              <p:cNvSpPr>
                <a:spLocks noGrp="1" noRot="1" noChangeAspect="1" noMove="1" noResize="1" noEditPoints="1" noAdjustHandles="1" noChangeArrowheads="1" noChangeShapeType="1" noTextEdit="1"/>
              </p:cNvSpPr>
              <p:nvPr>
                <p:ph type="body" idx="1"/>
              </p:nvPr>
            </p:nvSpPr>
            <p:spPr>
              <a:xfrm>
                <a:off x="252289" y="1412652"/>
                <a:ext cx="8568183" cy="4392612"/>
              </a:xfrm>
              <a:blipFill>
                <a:blip r:embed="rId3"/>
                <a:stretch>
                  <a:fillRect l="-356" b="-2917"/>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7</a:t>
            </a:fld>
            <a:endParaRPr lang="en-US" altLang="zh-CN"/>
          </a:p>
        </p:txBody>
      </p:sp>
      <p:sp>
        <p:nvSpPr>
          <p:cNvPr id="6" name="标题 5"/>
          <p:cNvSpPr>
            <a:spLocks noGrp="1"/>
          </p:cNvSpPr>
          <p:nvPr>
            <p:ph type="title"/>
          </p:nvPr>
        </p:nvSpPr>
        <p:spPr/>
        <p:txBody>
          <a:bodyPr/>
          <a:lstStyle/>
          <a:p>
            <a:r>
              <a:rPr lang="zh-CN" altLang="en-US" dirty="0"/>
              <a:t>运算的封闭性</a:t>
            </a:r>
          </a:p>
        </p:txBody>
      </p:sp>
    </p:spTree>
    <p:extLst>
      <p:ext uri="{BB962C8B-B14F-4D97-AF65-F5344CB8AC3E}">
        <p14:creationId xmlns:p14="http://schemas.microsoft.com/office/powerpoint/2010/main" val="947611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315" name="Rectangle 3"/>
              <p:cNvSpPr>
                <a:spLocks noGrp="1" noChangeArrowheads="1"/>
              </p:cNvSpPr>
              <p:nvPr>
                <p:ph type="body" idx="1"/>
              </p:nvPr>
            </p:nvSpPr>
            <p:spPr>
              <a:xfrm>
                <a:off x="324297" y="1484313"/>
                <a:ext cx="8640191" cy="4392612"/>
              </a:xfrm>
            </p:spPr>
            <p:txBody>
              <a:bodyPr/>
              <a:lstStyle/>
              <a:p>
                <a:pPr eaLnBrk="1" hangingPunct="1">
                  <a:lnSpc>
                    <a:spcPct val="150000"/>
                  </a:lnSpc>
                </a:pPr>
                <a:r>
                  <a:rPr lang="zh-CN" altLang="en-US" sz="3200" dirty="0">
                    <a:sym typeface="Symbol" pitchFamily="18" charset="2"/>
                  </a:rPr>
                  <a:t>普通加法在正整数集之子集</a:t>
                </a:r>
                <a14:m>
                  <m:oMath xmlns:m="http://schemas.openxmlformats.org/officeDocument/2006/math">
                    <m:r>
                      <a:rPr lang="en-US" altLang="zh-CN" sz="3200" b="1" i="1" smtClean="0">
                        <a:solidFill>
                          <a:srgbClr val="0000CC"/>
                        </a:solidFill>
                        <a:latin typeface="Cambria Math"/>
                        <a:sym typeface="Symbol" pitchFamily="18" charset="2"/>
                      </a:rPr>
                      <m:t>𝑨</m:t>
                    </m:r>
                    <m:r>
                      <a:rPr lang="en-US" altLang="zh-CN" sz="3200" b="1" i="1">
                        <a:solidFill>
                          <a:srgbClr val="0000CC"/>
                        </a:solidFill>
                        <a:latin typeface="Cambria Math"/>
                        <a:sym typeface="Symbol" pitchFamily="18" charset="2"/>
                      </a:rPr>
                      <m:t>=</m:t>
                    </m:r>
                    <m:d>
                      <m:dPr>
                        <m:begChr m:val="{"/>
                        <m:endChr m:val="}"/>
                        <m:ctrlPr>
                          <a:rPr lang="en-US" altLang="zh-CN" sz="3200" b="1" i="1">
                            <a:solidFill>
                              <a:srgbClr val="0000CC"/>
                            </a:solidFill>
                            <a:latin typeface="Cambria Math" panose="02040503050406030204" pitchFamily="18" charset="0"/>
                            <a:sym typeface="Symbol" pitchFamily="18" charset="2"/>
                          </a:rPr>
                        </m:ctrlPr>
                      </m:dPr>
                      <m:e>
                        <m:r>
                          <a:rPr lang="en-US" altLang="zh-CN" sz="3200" b="1" i="1" smtClean="0">
                            <a:solidFill>
                              <a:srgbClr val="0000CC"/>
                            </a:solidFill>
                            <a:latin typeface="Cambria Math"/>
                            <a:sym typeface="Symbol" pitchFamily="18" charset="2"/>
                          </a:rPr>
                          <m:t>𝒏</m:t>
                        </m:r>
                      </m:e>
                      <m:e>
                        <m:r>
                          <a:rPr lang="en-US" altLang="zh-CN" sz="3200" b="1" i="1" smtClean="0">
                            <a:solidFill>
                              <a:srgbClr val="0000CC"/>
                            </a:solidFill>
                            <a:latin typeface="Cambria Math" panose="02040503050406030204" pitchFamily="18" charset="0"/>
                            <a:sym typeface="Symbol" pitchFamily="18" charset="2"/>
                          </a:rPr>
                          <m:t> </m:t>
                        </m:r>
                        <m:r>
                          <a:rPr lang="en-US" altLang="zh-CN" sz="3200" b="1" i="1" smtClean="0">
                            <a:solidFill>
                              <a:srgbClr val="004821"/>
                            </a:solidFill>
                            <a:latin typeface="Cambria Math"/>
                            <a:sym typeface="Symbol" pitchFamily="18" charset="2"/>
                          </a:rPr>
                          <m:t>𝟗</m:t>
                        </m:r>
                        <m:r>
                          <a:rPr lang="en-US" altLang="zh-CN" sz="3200" b="1" i="1" smtClean="0">
                            <a:solidFill>
                              <a:srgbClr val="004821"/>
                            </a:solidFill>
                            <a:latin typeface="Cambria Math"/>
                            <a:sym typeface="Symbol" pitchFamily="18" charset="2"/>
                          </a:rPr>
                          <m:t>|</m:t>
                        </m:r>
                        <m:r>
                          <a:rPr lang="en-US" altLang="zh-CN" sz="3200" b="1" i="1" smtClean="0">
                            <a:solidFill>
                              <a:srgbClr val="004821"/>
                            </a:solidFill>
                            <a:latin typeface="Cambria Math"/>
                            <a:sym typeface="Symbol" pitchFamily="18" charset="2"/>
                          </a:rPr>
                          <m:t>𝟐𝟏</m:t>
                        </m:r>
                        <m:r>
                          <a:rPr lang="en-US" altLang="zh-CN" sz="3200" b="1" i="1" smtClean="0">
                            <a:solidFill>
                              <a:srgbClr val="004821"/>
                            </a:solidFill>
                            <a:latin typeface="Cambria Math"/>
                            <a:sym typeface="Symbol" pitchFamily="18" charset="2"/>
                          </a:rPr>
                          <m:t>𝒏</m:t>
                        </m:r>
                        <m:r>
                          <a:rPr lang="en-US" altLang="zh-CN" sz="3200" b="1" i="1" smtClean="0">
                            <a:solidFill>
                              <a:srgbClr val="004821"/>
                            </a:solidFill>
                            <a:latin typeface="Cambria Math" panose="02040503050406030204" pitchFamily="18" charset="0"/>
                            <a:sym typeface="Symbol" pitchFamily="18" charset="2"/>
                          </a:rPr>
                          <m:t> </m:t>
                        </m:r>
                      </m:e>
                    </m:d>
                  </m:oMath>
                </a14:m>
                <a:r>
                  <a:rPr lang="zh-CN" altLang="en-US" sz="3200" dirty="0">
                    <a:sym typeface="Symbol" pitchFamily="18" charset="2"/>
                  </a:rPr>
                  <a:t> 上封闭</a:t>
                </a:r>
              </a:p>
              <a:p>
                <a:pPr eaLnBrk="1" hangingPunct="1">
                  <a:lnSpc>
                    <a:spcPct val="150000"/>
                  </a:lnSpc>
                </a:pPr>
                <a:r>
                  <a:rPr lang="zh-CN" altLang="en-US" sz="3200" dirty="0">
                    <a:solidFill>
                      <a:srgbClr val="FF0000"/>
                    </a:solidFill>
                    <a:sym typeface="Symbol" pitchFamily="18" charset="2"/>
                  </a:rPr>
                  <a:t>证明：</a:t>
                </a:r>
              </a:p>
              <a:p>
                <a:pPr lvl="1" eaLnBrk="1" hangingPunct="1">
                  <a:lnSpc>
                    <a:spcPct val="150000"/>
                  </a:lnSpc>
                </a:pPr>
                <a:r>
                  <a:rPr lang="zh-CN" altLang="en-US" sz="2800" dirty="0">
                    <a:sym typeface="Symbol" pitchFamily="18" charset="2"/>
                  </a:rPr>
                  <a:t>设</a:t>
                </a:r>
                <a14:m>
                  <m:oMath xmlns:m="http://schemas.openxmlformats.org/officeDocument/2006/math">
                    <m:r>
                      <a:rPr lang="en-US" altLang="zh-CN" sz="2800" b="0" i="1" smtClean="0">
                        <a:latin typeface="Cambria Math"/>
                        <a:sym typeface="Symbol" pitchFamily="18" charset="2"/>
                      </a:rPr>
                      <m:t>𝑥</m:t>
                    </m:r>
                    <m:r>
                      <a:rPr lang="en-US" altLang="zh-CN" sz="2800" b="0" i="1" smtClean="0">
                        <a:latin typeface="Cambria Math"/>
                        <a:sym typeface="Symbol" pitchFamily="18" charset="2"/>
                      </a:rPr>
                      <m:t>,</m:t>
                    </m:r>
                    <m:r>
                      <a:rPr lang="en-US" altLang="zh-CN" sz="2800" b="0" i="1" smtClean="0">
                        <a:latin typeface="Cambria Math"/>
                        <a:sym typeface="Symbol" pitchFamily="18" charset="2"/>
                      </a:rPr>
                      <m:t>𝑦</m:t>
                    </m:r>
                  </m:oMath>
                </a14:m>
                <a:r>
                  <a:rPr lang="zh-CN" altLang="en-US" sz="2800" dirty="0">
                    <a:sym typeface="Symbol" pitchFamily="18" charset="2"/>
                  </a:rPr>
                  <a:t>是</a:t>
                </a:r>
                <a14:m>
                  <m:oMath xmlns:m="http://schemas.openxmlformats.org/officeDocument/2006/math">
                    <m:r>
                      <a:rPr lang="en-US" altLang="zh-CN" sz="2800" b="0" i="1" dirty="0" smtClean="0">
                        <a:latin typeface="Cambria Math"/>
                        <a:sym typeface="Symbol" pitchFamily="18" charset="2"/>
                      </a:rPr>
                      <m:t>𝐴</m:t>
                    </m:r>
                  </m:oMath>
                </a14:m>
                <a:r>
                  <a:rPr lang="zh-CN" altLang="en-US" sz="2800" dirty="0">
                    <a:sym typeface="Symbol" pitchFamily="18" charset="2"/>
                  </a:rPr>
                  <a:t>中任意元素，存在</a:t>
                </a:r>
                <a14:m>
                  <m:oMath xmlns:m="http://schemas.openxmlformats.org/officeDocument/2006/math">
                    <m:r>
                      <a:rPr lang="en-US" altLang="zh-CN" sz="2800" b="0" i="1" smtClean="0">
                        <a:latin typeface="Cambria Math"/>
                        <a:sym typeface="Symbol" pitchFamily="18" charset="2"/>
                      </a:rPr>
                      <m:t>𝑝</m:t>
                    </m:r>
                    <m:r>
                      <a:rPr lang="en-US" altLang="zh-CN" sz="2800" b="0" i="1" smtClean="0">
                        <a:latin typeface="Cambria Math"/>
                        <a:sym typeface="Symbol" pitchFamily="18" charset="2"/>
                      </a:rPr>
                      <m:t>,</m:t>
                    </m:r>
                    <m:r>
                      <a:rPr lang="en-US" altLang="zh-CN" sz="2800" b="0" i="1" smtClean="0">
                        <a:latin typeface="Cambria Math"/>
                        <a:sym typeface="Symbol" pitchFamily="18" charset="2"/>
                      </a:rPr>
                      <m:t>𝑞</m:t>
                    </m:r>
                    <m:r>
                      <a:rPr lang="en-US" altLang="zh-CN" sz="2800" b="0" i="1" smtClean="0">
                        <a:latin typeface="Cambria Math"/>
                        <a:sym typeface="Symbol" pitchFamily="18" charset="2"/>
                      </a:rPr>
                      <m:t>∈</m:t>
                    </m:r>
                    <m:sSup>
                      <m:sSupPr>
                        <m:ctrlPr>
                          <a:rPr lang="en-US" altLang="zh-CN" sz="2800" b="0" i="1" smtClean="0">
                            <a:latin typeface="Cambria Math" panose="02040503050406030204" pitchFamily="18" charset="0"/>
                            <a:sym typeface="Symbol" pitchFamily="18" charset="2"/>
                          </a:rPr>
                        </m:ctrlPr>
                      </m:sSupPr>
                      <m:e>
                        <m:r>
                          <a:rPr lang="en-US" altLang="zh-CN" sz="2800" b="0" i="1" smtClean="0">
                            <a:latin typeface="Cambria Math"/>
                            <a:sym typeface="Symbol" pitchFamily="18" charset="2"/>
                          </a:rPr>
                          <m:t>ℤ</m:t>
                        </m:r>
                      </m:e>
                      <m:sup>
                        <m:r>
                          <a:rPr lang="en-US" altLang="zh-CN" sz="2800" b="0" i="1" smtClean="0">
                            <a:latin typeface="Cambria Math"/>
                            <a:sym typeface="Symbol" pitchFamily="18" charset="2"/>
                          </a:rPr>
                          <m:t>+</m:t>
                        </m:r>
                      </m:sup>
                    </m:sSup>
                  </m:oMath>
                </a14:m>
                <a:r>
                  <a:rPr lang="zh-CN" altLang="en-US" sz="2800" dirty="0">
                    <a:sym typeface="Symbol" pitchFamily="18" charset="2"/>
                  </a:rPr>
                  <a:t>，满足：</a:t>
                </a:r>
                <a:r>
                  <a:rPr lang="en-US" altLang="zh-CN" sz="2800" dirty="0">
                    <a:sym typeface="Symbol" pitchFamily="18" charset="2"/>
                  </a:rPr>
                  <a:t> </a:t>
                </a:r>
                <a14:m>
                  <m:oMath xmlns:m="http://schemas.openxmlformats.org/officeDocument/2006/math">
                    <m:r>
                      <a:rPr lang="en-US" altLang="zh-CN" sz="2800" b="0" i="1" smtClean="0">
                        <a:latin typeface="Cambria Math"/>
                        <a:sym typeface="Symbol" pitchFamily="18" charset="2"/>
                      </a:rPr>
                      <m:t>21</m:t>
                    </m:r>
                    <m:r>
                      <a:rPr lang="en-US" altLang="zh-CN" sz="2800" b="0" i="1" smtClean="0">
                        <a:latin typeface="Cambria Math"/>
                        <a:sym typeface="Symbol" pitchFamily="18" charset="2"/>
                      </a:rPr>
                      <m:t>𝑥</m:t>
                    </m:r>
                    <m:r>
                      <a:rPr lang="en-US" altLang="zh-CN" sz="2800" b="0" i="1" smtClean="0">
                        <a:latin typeface="Cambria Math"/>
                        <a:sym typeface="Symbol" pitchFamily="18" charset="2"/>
                      </a:rPr>
                      <m:t>=9</m:t>
                    </m:r>
                    <m:r>
                      <a:rPr lang="en-US" altLang="zh-CN" sz="2800" b="0" i="1" smtClean="0">
                        <a:latin typeface="Cambria Math"/>
                        <a:sym typeface="Symbol" pitchFamily="18" charset="2"/>
                      </a:rPr>
                      <m:t>𝑝</m:t>
                    </m:r>
                  </m:oMath>
                </a14:m>
                <a:r>
                  <a:rPr lang="zh-CN" altLang="en-US" sz="2800" dirty="0">
                    <a:sym typeface="Symbol" pitchFamily="18" charset="2"/>
                  </a:rPr>
                  <a:t>，</a:t>
                </a:r>
                <a14:m>
                  <m:oMath xmlns:m="http://schemas.openxmlformats.org/officeDocument/2006/math">
                    <m:r>
                      <a:rPr lang="en-US" altLang="zh-CN" sz="2800" b="0" i="0" smtClean="0">
                        <a:latin typeface="Cambria Math"/>
                        <a:sym typeface="Symbol" pitchFamily="18" charset="2"/>
                      </a:rPr>
                      <m:t>21</m:t>
                    </m:r>
                    <m:r>
                      <a:rPr lang="en-US" altLang="zh-CN" sz="2800" i="1" smtClean="0">
                        <a:latin typeface="Cambria Math"/>
                        <a:sym typeface="Symbol" pitchFamily="18" charset="2"/>
                      </a:rPr>
                      <m:t>𝑦</m:t>
                    </m:r>
                    <m:r>
                      <a:rPr lang="en-US" altLang="zh-CN" sz="2800" i="1">
                        <a:latin typeface="Cambria Math"/>
                        <a:sym typeface="Symbol" pitchFamily="18" charset="2"/>
                      </a:rPr>
                      <m:t>=</m:t>
                    </m:r>
                    <m:r>
                      <a:rPr lang="en-US" altLang="zh-CN" sz="2800" b="0" i="1" smtClean="0">
                        <a:latin typeface="Cambria Math"/>
                        <a:sym typeface="Symbol" pitchFamily="18" charset="2"/>
                      </a:rPr>
                      <m:t>9</m:t>
                    </m:r>
                    <m:r>
                      <a:rPr lang="en-US" altLang="zh-CN" sz="2800" b="0" i="1" smtClean="0">
                        <a:latin typeface="Cambria Math"/>
                        <a:sym typeface="Symbol" pitchFamily="18" charset="2"/>
                      </a:rPr>
                      <m:t>𝑞</m:t>
                    </m:r>
                  </m:oMath>
                </a14:m>
                <a:r>
                  <a:rPr lang="zh-CN" altLang="en-US" sz="2800" dirty="0"/>
                  <a:t>，则</a:t>
                </a:r>
                <a14:m>
                  <m:oMath xmlns:m="http://schemas.openxmlformats.org/officeDocument/2006/math">
                    <m:r>
                      <a:rPr lang="en-US" altLang="zh-CN" sz="2800" b="0" i="1" smtClean="0">
                        <a:latin typeface="Cambria Math"/>
                      </a:rPr>
                      <m:t>21</m:t>
                    </m:r>
                    <m:d>
                      <m:dPr>
                        <m:ctrlPr>
                          <a:rPr lang="en-US" altLang="zh-CN" sz="2800" b="0" i="1" smtClean="0">
                            <a:latin typeface="Cambria Math" panose="02040503050406030204" pitchFamily="18" charset="0"/>
                          </a:rPr>
                        </m:ctrlPr>
                      </m:dPr>
                      <m:e>
                        <m:r>
                          <a:rPr lang="en-US" altLang="zh-CN" sz="2800" b="0" i="1" smtClean="0">
                            <a:latin typeface="Cambria Math"/>
                          </a:rPr>
                          <m:t>𝑥</m:t>
                        </m:r>
                        <m:r>
                          <a:rPr lang="en-US" altLang="zh-CN" sz="2800" b="0" i="1" smtClean="0">
                            <a:latin typeface="Cambria Math"/>
                          </a:rPr>
                          <m:t>+</m:t>
                        </m:r>
                        <m:r>
                          <a:rPr lang="en-US" altLang="zh-CN" sz="2800" b="0" i="1" smtClean="0">
                            <a:latin typeface="Cambria Math"/>
                          </a:rPr>
                          <m:t>𝑦</m:t>
                        </m:r>
                      </m:e>
                    </m:d>
                    <m:r>
                      <a:rPr lang="en-US" altLang="zh-CN" sz="2800" b="0" i="1" smtClean="0">
                        <a:latin typeface="Cambria Math"/>
                      </a:rPr>
                      <m:t>=9(</m:t>
                    </m:r>
                    <m:r>
                      <a:rPr lang="en-US" altLang="zh-CN" sz="2800" b="0" i="1" smtClean="0">
                        <a:latin typeface="Cambria Math"/>
                      </a:rPr>
                      <m:t>𝑝</m:t>
                    </m:r>
                    <m:r>
                      <a:rPr lang="en-US" altLang="zh-CN" sz="2800" b="0" i="1" smtClean="0">
                        <a:latin typeface="Cambria Math"/>
                      </a:rPr>
                      <m:t>+</m:t>
                    </m:r>
                    <m:r>
                      <a:rPr lang="en-US" altLang="zh-CN" sz="2800" b="0" i="1" smtClean="0">
                        <a:latin typeface="Cambria Math"/>
                      </a:rPr>
                      <m:t>𝑞</m:t>
                    </m:r>
                    <m:r>
                      <a:rPr lang="en-US" altLang="zh-CN" sz="2800" b="0" i="1" smtClean="0">
                        <a:latin typeface="Cambria Math"/>
                      </a:rPr>
                      <m:t>)</m:t>
                    </m:r>
                  </m:oMath>
                </a14:m>
                <a:r>
                  <a:rPr lang="zh-CN" altLang="en-US" sz="2800" dirty="0"/>
                  <a:t>，由于</a:t>
                </a:r>
                <a14:m>
                  <m:oMath xmlns:m="http://schemas.openxmlformats.org/officeDocument/2006/math">
                    <m:r>
                      <a:rPr lang="en-US" altLang="zh-CN" sz="2800" b="0" i="1" smtClean="0">
                        <a:latin typeface="Cambria Math"/>
                      </a:rPr>
                      <m:t>𝑝</m:t>
                    </m:r>
                    <m:r>
                      <a:rPr lang="en-US" altLang="zh-CN" sz="2800" b="0" i="1" smtClean="0">
                        <a:latin typeface="Cambria Math"/>
                      </a:rPr>
                      <m:t>+</m:t>
                    </m:r>
                    <m:r>
                      <a:rPr lang="en-US" altLang="zh-CN" sz="2800" b="0" i="1" smtClean="0">
                        <a:latin typeface="Cambria Math"/>
                      </a:rPr>
                      <m:t>𝑞</m:t>
                    </m:r>
                    <m:r>
                      <a:rPr lang="en-US" altLang="zh-CN" sz="2800" b="0" i="1" smtClean="0">
                        <a:latin typeface="Cambria Math"/>
                      </a:rPr>
                      <m:t>∈</m:t>
                    </m:r>
                    <m:sSup>
                      <m:sSupPr>
                        <m:ctrlPr>
                          <a:rPr lang="en-US" altLang="zh-CN" sz="2800" b="0" i="1" smtClean="0">
                            <a:latin typeface="Cambria Math" panose="02040503050406030204" pitchFamily="18" charset="0"/>
                          </a:rPr>
                        </m:ctrlPr>
                      </m:sSupPr>
                      <m:e>
                        <m:r>
                          <a:rPr lang="en-US" altLang="zh-CN" sz="2800" b="0" i="1" smtClean="0">
                            <a:latin typeface="Cambria Math"/>
                          </a:rPr>
                          <m:t>ℤ</m:t>
                        </m:r>
                      </m:e>
                      <m:sup>
                        <m:r>
                          <a:rPr lang="en-US" altLang="zh-CN" sz="2800" b="0" i="1" smtClean="0">
                            <a:latin typeface="Cambria Math"/>
                          </a:rPr>
                          <m:t>+</m:t>
                        </m:r>
                      </m:sup>
                    </m:sSup>
                  </m:oMath>
                </a14:m>
                <a:r>
                  <a:rPr lang="zh-CN" altLang="en-US" sz="2800" dirty="0"/>
                  <a:t>，故</a:t>
                </a:r>
                <a14:m>
                  <m:oMath xmlns:m="http://schemas.openxmlformats.org/officeDocument/2006/math">
                    <m:r>
                      <a:rPr lang="en-US" altLang="zh-CN" sz="2800" b="0" i="1" smtClean="0">
                        <a:latin typeface="Cambria Math"/>
                      </a:rPr>
                      <m:t>9|21(</m:t>
                    </m:r>
                    <m:r>
                      <a:rPr lang="en-US" altLang="zh-CN" sz="2800" b="0" i="1" smtClean="0">
                        <a:latin typeface="Cambria Math"/>
                      </a:rPr>
                      <m:t>𝑥</m:t>
                    </m:r>
                    <m:r>
                      <a:rPr lang="en-US" altLang="zh-CN" sz="2800" b="0" i="1" smtClean="0">
                        <a:latin typeface="Cambria Math"/>
                      </a:rPr>
                      <m:t>+</m:t>
                    </m:r>
                    <m:r>
                      <a:rPr lang="en-US" altLang="zh-CN" sz="2800" b="0" i="1" smtClean="0">
                        <a:latin typeface="Cambria Math"/>
                      </a:rPr>
                      <m:t>𝑦</m:t>
                    </m:r>
                    <m:r>
                      <a:rPr lang="en-US" altLang="zh-CN" sz="2800" b="0" i="1" smtClean="0">
                        <a:latin typeface="Cambria Math"/>
                      </a:rPr>
                      <m:t>)</m:t>
                    </m:r>
                  </m:oMath>
                </a14:m>
                <a:r>
                  <a:rPr lang="zh-CN" altLang="en-US" sz="2800" dirty="0"/>
                  <a:t>，即</a:t>
                </a:r>
                <a14:m>
                  <m:oMath xmlns:m="http://schemas.openxmlformats.org/officeDocument/2006/math">
                    <m:r>
                      <a:rPr lang="en-US" altLang="zh-CN" sz="2800" b="0" i="1" smtClean="0">
                        <a:latin typeface="Cambria Math"/>
                      </a:rPr>
                      <m:t>𝑥</m:t>
                    </m:r>
                    <m:r>
                      <a:rPr lang="en-US" altLang="zh-CN" sz="2800" b="0" i="1" smtClean="0">
                        <a:latin typeface="Cambria Math"/>
                      </a:rPr>
                      <m:t>+</m:t>
                    </m:r>
                    <m:r>
                      <a:rPr lang="en-US" altLang="zh-CN" sz="2800" b="0" i="1" smtClean="0">
                        <a:latin typeface="Cambria Math"/>
                      </a:rPr>
                      <m:t>𝑦</m:t>
                    </m:r>
                    <m:r>
                      <a:rPr lang="en-US" altLang="zh-CN" sz="2800" b="0" i="1" smtClean="0">
                        <a:latin typeface="Cambria Math"/>
                      </a:rPr>
                      <m:t>∈</m:t>
                    </m:r>
                    <m:r>
                      <a:rPr lang="en-US" altLang="zh-CN" sz="2800" b="0" i="1" smtClean="0">
                        <a:latin typeface="Cambria Math"/>
                      </a:rPr>
                      <m:t>𝐴</m:t>
                    </m:r>
                    <m:r>
                      <a:rPr lang="en-US" altLang="zh-CN" sz="2800" b="0" i="1" smtClean="0">
                        <a:latin typeface="Cambria Math"/>
                      </a:rPr>
                      <m:t>.</m:t>
                    </m:r>
                  </m:oMath>
                </a14:m>
                <a:r>
                  <a:rPr lang="zh-CN" altLang="en-US" sz="2800" dirty="0"/>
                  <a:t> </a:t>
                </a:r>
                <a14:m>
                  <m:oMath xmlns:m="http://schemas.openxmlformats.org/officeDocument/2006/math">
                    <m:r>
                      <a:rPr lang="zh-CN" altLang="en-US" sz="2800" i="1">
                        <a:latin typeface="Cambria Math"/>
                      </a:rPr>
                      <m:t>□</m:t>
                    </m:r>
                  </m:oMath>
                </a14:m>
                <a:endParaRPr lang="en-US" altLang="zh-CN" sz="2800" dirty="0"/>
              </a:p>
            </p:txBody>
          </p:sp>
        </mc:Choice>
        <mc:Fallback xmlns="">
          <p:sp>
            <p:nvSpPr>
              <p:cNvPr id="13315" name="Rectangle 3"/>
              <p:cNvSpPr>
                <a:spLocks noGrp="1" noRot="1" noChangeAspect="1" noMove="1" noResize="1" noEditPoints="1" noAdjustHandles="1" noChangeArrowheads="1" noChangeShapeType="1" noTextEdit="1"/>
              </p:cNvSpPr>
              <p:nvPr>
                <p:ph type="body" idx="1"/>
              </p:nvPr>
            </p:nvSpPr>
            <p:spPr>
              <a:xfrm>
                <a:off x="324297" y="1484313"/>
                <a:ext cx="8640191" cy="4392612"/>
              </a:xfrm>
              <a:blipFill>
                <a:blip r:embed="rId3"/>
                <a:stretch>
                  <a:fillRect l="-494" b="-1942"/>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8</a:t>
            </a:fld>
            <a:endParaRPr lang="en-US" altLang="zh-CN"/>
          </a:p>
        </p:txBody>
      </p:sp>
      <p:sp>
        <p:nvSpPr>
          <p:cNvPr id="2" name="标题 1"/>
          <p:cNvSpPr>
            <a:spLocks noGrp="1"/>
          </p:cNvSpPr>
          <p:nvPr>
            <p:ph type="title"/>
          </p:nvPr>
        </p:nvSpPr>
        <p:spPr/>
        <p:txBody>
          <a:bodyPr/>
          <a:lstStyle/>
          <a:p>
            <a:r>
              <a:rPr lang="zh-CN" altLang="en-US" dirty="0"/>
              <a:t>例：证明运算封闭</a:t>
            </a:r>
          </a:p>
        </p:txBody>
      </p:sp>
    </p:spTree>
    <p:extLst>
      <p:ext uri="{BB962C8B-B14F-4D97-AF65-F5344CB8AC3E}">
        <p14:creationId xmlns:p14="http://schemas.microsoft.com/office/powerpoint/2010/main" val="1525270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pPr algn="l" eaLnBrk="1" hangingPunct="1"/>
            <a:r>
              <a:rPr lang="zh-CN" altLang="en-US" dirty="0"/>
              <a:t>代数系统（简称代数）</a:t>
            </a:r>
          </a:p>
        </p:txBody>
      </p:sp>
      <mc:AlternateContent xmlns:mc="http://schemas.openxmlformats.org/markup-compatibility/2006" xmlns:a14="http://schemas.microsoft.com/office/drawing/2010/main">
        <mc:Choice Requires="a14">
          <p:sp>
            <p:nvSpPr>
              <p:cNvPr id="14339" name="Rectangle 3"/>
              <p:cNvSpPr>
                <a:spLocks noGrp="1" noChangeArrowheads="1"/>
              </p:cNvSpPr>
              <p:nvPr>
                <p:ph type="body" idx="1"/>
              </p:nvPr>
            </p:nvSpPr>
            <p:spPr>
              <a:xfrm>
                <a:off x="507526" y="1640774"/>
                <a:ext cx="8363644" cy="4843710"/>
              </a:xfrm>
            </p:spPr>
            <p:txBody>
              <a:bodyPr>
                <a:normAutofit lnSpcReduction="10000"/>
              </a:bodyPr>
              <a:lstStyle/>
              <a:p>
                <a:pPr eaLnBrk="1" hangingPunct="1">
                  <a:lnSpc>
                    <a:spcPct val="120000"/>
                  </a:lnSpc>
                </a:pPr>
                <a:r>
                  <a:rPr lang="zh-CN" altLang="en-US" sz="3200" dirty="0">
                    <a:latin typeface="Book Antiqua" pitchFamily="18" charset="0"/>
                  </a:rPr>
                  <a:t>定义（</a:t>
                </a:r>
                <a:r>
                  <a:rPr lang="zh-CN" altLang="en-US" sz="3200" b="1" dirty="0">
                    <a:solidFill>
                      <a:srgbClr val="FF0000"/>
                    </a:solidFill>
                    <a:latin typeface="Book Antiqua" pitchFamily="18" charset="0"/>
                    <a:ea typeface="楷体" pitchFamily="49" charset="-122"/>
                  </a:rPr>
                  <a:t>代数系统</a:t>
                </a:r>
                <a:r>
                  <a:rPr lang="zh-CN" altLang="en-US" sz="3200" dirty="0">
                    <a:latin typeface="Book Antiqua" pitchFamily="18" charset="0"/>
                  </a:rPr>
                  <a:t>）：</a:t>
                </a:r>
              </a:p>
              <a:p>
                <a:pPr lvl="1" eaLnBrk="1" hangingPunct="1">
                  <a:lnSpc>
                    <a:spcPct val="120000"/>
                  </a:lnSpc>
                </a:pPr>
                <a:r>
                  <a:rPr lang="zh-CN" altLang="en-US" sz="2800" dirty="0">
                    <a:latin typeface="Book Antiqua" pitchFamily="18" charset="0"/>
                  </a:rPr>
                  <a:t>给定</a:t>
                </a:r>
                <a:r>
                  <a:rPr lang="en-US" altLang="zh-CN" sz="2800" dirty="0">
                    <a:latin typeface="Book Antiqua" pitchFamily="18" charset="0"/>
                  </a:rPr>
                  <a:t>1</a:t>
                </a:r>
                <a:r>
                  <a:rPr lang="zh-CN" altLang="en-US" sz="2800" dirty="0">
                    <a:latin typeface="Book Antiqua" pitchFamily="18" charset="0"/>
                  </a:rPr>
                  <a:t>个</a:t>
                </a:r>
                <a:r>
                  <a:rPr lang="zh-CN" altLang="en-US" sz="2800" dirty="0">
                    <a:solidFill>
                      <a:srgbClr val="FF0000"/>
                    </a:solidFill>
                    <a:latin typeface="Book Antiqua" pitchFamily="18" charset="0"/>
                  </a:rPr>
                  <a:t>非空集合</a:t>
                </a:r>
                <a:r>
                  <a:rPr lang="zh-CN" altLang="en-US" sz="2800" dirty="0">
                    <a:latin typeface="Book Antiqua" pitchFamily="18" charset="0"/>
                  </a:rPr>
                  <a:t>（其元素可以是任何对象）；</a:t>
                </a:r>
                <a:endParaRPr lang="en-US" altLang="zh-CN" sz="2800" dirty="0">
                  <a:latin typeface="Book Antiqua" pitchFamily="18" charset="0"/>
                </a:endParaRPr>
              </a:p>
              <a:p>
                <a:pPr lvl="1" eaLnBrk="1" hangingPunct="1">
                  <a:lnSpc>
                    <a:spcPct val="120000"/>
                  </a:lnSpc>
                </a:pPr>
                <a:r>
                  <a:rPr lang="zh-CN" altLang="en-US" sz="2800" dirty="0">
                    <a:latin typeface="Book Antiqua" pitchFamily="18" charset="0"/>
                  </a:rPr>
                  <a:t>给定</a:t>
                </a:r>
                <a:r>
                  <a:rPr lang="en-US" altLang="zh-CN" sz="2800" dirty="0">
                    <a:latin typeface="Book Antiqua" pitchFamily="18" charset="0"/>
                  </a:rPr>
                  <a:t>1</a:t>
                </a:r>
                <a:r>
                  <a:rPr lang="zh-CN" altLang="en-US" sz="2800" dirty="0">
                    <a:latin typeface="Book Antiqua" pitchFamily="18" charset="0"/>
                  </a:rPr>
                  <a:t>个或者若干个</a:t>
                </a:r>
                <a:r>
                  <a:rPr lang="zh-CN" altLang="en-US" sz="2800" dirty="0">
                    <a:solidFill>
                      <a:srgbClr val="FF0000"/>
                    </a:solidFill>
                    <a:latin typeface="Book Antiqua" pitchFamily="18" charset="0"/>
                  </a:rPr>
                  <a:t>运算</a:t>
                </a:r>
                <a:r>
                  <a:rPr lang="zh-CN" altLang="en-US" sz="2800" dirty="0">
                    <a:latin typeface="Book Antiqua" pitchFamily="18" charset="0"/>
                  </a:rPr>
                  <a:t>（以下主要讨论存在</a:t>
                </a:r>
                <a:r>
                  <a:rPr lang="en-US" altLang="zh-CN" sz="2800" dirty="0">
                    <a:latin typeface="Book Antiqua" pitchFamily="18" charset="0"/>
                  </a:rPr>
                  <a:t>1</a:t>
                </a:r>
                <a:r>
                  <a:rPr lang="zh-CN" altLang="en-US" sz="2800" b="1" dirty="0">
                    <a:solidFill>
                      <a:schemeClr val="tx2"/>
                    </a:solidFill>
                    <a:latin typeface="Book Antiqua" pitchFamily="18" charset="0"/>
                  </a:rPr>
                  <a:t>个二元运算</a:t>
                </a:r>
                <a:r>
                  <a:rPr lang="zh-CN" altLang="en-US" sz="2800" dirty="0">
                    <a:latin typeface="Book Antiqua" pitchFamily="18" charset="0"/>
                  </a:rPr>
                  <a:t>的情况）；</a:t>
                </a:r>
                <a:endParaRPr lang="en-US" altLang="zh-CN" sz="2800" dirty="0">
                  <a:latin typeface="Book Antiqua" pitchFamily="18" charset="0"/>
                </a:endParaRPr>
              </a:p>
              <a:p>
                <a:pPr lvl="1" eaLnBrk="1" hangingPunct="1">
                  <a:lnSpc>
                    <a:spcPct val="120000"/>
                  </a:lnSpc>
                </a:pPr>
                <a:r>
                  <a:rPr lang="zh-CN" altLang="en-US" sz="2800" dirty="0">
                    <a:latin typeface="Book Antiqua" pitchFamily="18" charset="0"/>
                  </a:rPr>
                  <a:t>运算对上述集合</a:t>
                </a:r>
                <a:r>
                  <a:rPr lang="zh-CN" altLang="en-US" sz="2800" dirty="0">
                    <a:solidFill>
                      <a:srgbClr val="FF0000"/>
                    </a:solidFill>
                    <a:latin typeface="Book Antiqua" pitchFamily="18" charset="0"/>
                  </a:rPr>
                  <a:t>封闭</a:t>
                </a:r>
                <a:r>
                  <a:rPr lang="en-US" altLang="zh-CN" sz="2800" dirty="0">
                    <a:latin typeface="Book Antiqua" pitchFamily="18" charset="0"/>
                  </a:rPr>
                  <a:t>.</a:t>
                </a:r>
                <a:endParaRPr lang="zh-CN" altLang="en-US" sz="2800" dirty="0">
                  <a:latin typeface="Book Antiqua" pitchFamily="18" charset="0"/>
                </a:endParaRPr>
              </a:p>
              <a:p>
                <a:pPr eaLnBrk="1" hangingPunct="1">
                  <a:lnSpc>
                    <a:spcPct val="120000"/>
                  </a:lnSpc>
                </a:pPr>
                <a:r>
                  <a:rPr lang="zh-CN" altLang="en-US" sz="3200" dirty="0">
                    <a:latin typeface="Book Antiqua" pitchFamily="18" charset="0"/>
                  </a:rPr>
                  <a:t>记法：</a:t>
                </a:r>
                <a14:m>
                  <m:oMath xmlns:m="http://schemas.openxmlformats.org/officeDocument/2006/math">
                    <m:d>
                      <m:dPr>
                        <m:begChr m:val="⟨"/>
                        <m:endChr m:val="⟩"/>
                        <m:ctrlPr>
                          <a:rPr i="1">
                            <a:latin typeface="Cambria Math" panose="02040503050406030204" pitchFamily="18" charset="0"/>
                          </a:rPr>
                        </m:ctrlPr>
                      </m:dPr>
                      <m:e>
                        <m:r>
                          <a:rPr lang="en-US" altLang="zh-CN" sz="3200" b="1" i="1">
                            <a:solidFill>
                              <a:srgbClr val="3333FF"/>
                            </a:solidFill>
                            <a:latin typeface="Cambria Math"/>
                          </a:rPr>
                          <m:t>𝑺</m:t>
                        </m:r>
                        <m:r>
                          <a:rPr lang="en-US" altLang="zh-CN" sz="3200" b="1" i="1">
                            <a:solidFill>
                              <a:srgbClr val="3333FF"/>
                            </a:solidFill>
                            <a:latin typeface="Cambria Math"/>
                          </a:rPr>
                          <m:t>,∘</m:t>
                        </m:r>
                      </m:e>
                    </m:d>
                  </m:oMath>
                </a14:m>
                <a:endParaRPr lang="en-US" altLang="zh-CN" sz="3200" b="1" dirty="0">
                  <a:latin typeface="Book Antiqua" pitchFamily="18" charset="0"/>
                </a:endParaRPr>
              </a:p>
              <a:p>
                <a:pPr eaLnBrk="1" hangingPunct="1">
                  <a:lnSpc>
                    <a:spcPct val="120000"/>
                  </a:lnSpc>
                </a:pPr>
                <a:r>
                  <a:rPr lang="zh-CN" altLang="en-US" sz="3200" dirty="0">
                    <a:solidFill>
                      <a:srgbClr val="0000CC"/>
                    </a:solidFill>
                    <a:latin typeface="Book Antiqua" pitchFamily="18" charset="0"/>
                  </a:rPr>
                  <a:t>例子：</a:t>
                </a:r>
              </a:p>
              <a:p>
                <a:pPr lvl="1" eaLnBrk="1" hangingPunct="1">
                  <a:lnSpc>
                    <a:spcPct val="120000"/>
                  </a:lnSpc>
                </a:pPr>
                <a:r>
                  <a:rPr lang="zh-CN" altLang="en-US" sz="2800" dirty="0">
                    <a:latin typeface="Book Antiqua" pitchFamily="18" charset="0"/>
                  </a:rPr>
                  <a:t>整数集与普通加法：</a:t>
                </a:r>
                <a14:m>
                  <m:oMath xmlns:m="http://schemas.openxmlformats.org/officeDocument/2006/math">
                    <m:d>
                      <m:dPr>
                        <m:begChr m:val="⟨"/>
                        <m:endChr m:val="⟩"/>
                        <m:ctrlPr>
                          <a:rPr i="1">
                            <a:latin typeface="Cambria Math" panose="02040503050406030204" pitchFamily="18" charset="0"/>
                          </a:rPr>
                        </m:ctrlPr>
                      </m:dPr>
                      <m:e>
                        <m:r>
                          <a:rPr lang="en-US" altLang="zh-CN" sz="2800" i="1">
                            <a:latin typeface="Cambria Math"/>
                          </a:rPr>
                          <m:t>ℤ</m:t>
                        </m:r>
                        <m:r>
                          <a:rPr lang="en-US" altLang="zh-CN" sz="2800" i="1">
                            <a:latin typeface="Cambria Math"/>
                          </a:rPr>
                          <m:t>,+</m:t>
                        </m:r>
                      </m:e>
                    </m:d>
                  </m:oMath>
                </a14:m>
                <a:r>
                  <a:rPr lang="zh-CN" altLang="en-US" sz="2800" dirty="0">
                    <a:latin typeface="Book Antiqua" pitchFamily="18" charset="0"/>
                  </a:rPr>
                  <a:t>构成代数系统</a:t>
                </a:r>
                <a:endParaRPr lang="en-US" altLang="zh-CN" sz="2800" dirty="0">
                  <a:latin typeface="Book Antiqua" pitchFamily="18" charset="0"/>
                </a:endParaRPr>
              </a:p>
            </p:txBody>
          </p:sp>
        </mc:Choice>
        <mc:Fallback xmlns="">
          <p:sp>
            <p:nvSpPr>
              <p:cNvPr id="14339" name="Rectangle 3"/>
              <p:cNvSpPr>
                <a:spLocks noGrp="1" noRot="1" noChangeAspect="1" noMove="1" noResize="1" noEditPoints="1" noAdjustHandles="1" noChangeArrowheads="1" noChangeShapeType="1" noTextEdit="1"/>
              </p:cNvSpPr>
              <p:nvPr>
                <p:ph type="body" idx="1"/>
              </p:nvPr>
            </p:nvSpPr>
            <p:spPr>
              <a:xfrm>
                <a:off x="507526" y="1640774"/>
                <a:ext cx="8363644" cy="4843710"/>
              </a:xfrm>
              <a:blipFill>
                <a:blip r:embed="rId3"/>
                <a:stretch>
                  <a:fillRect l="-510" t="-2013" r="-875"/>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a:xfrm>
            <a:off x="7524750" y="6284913"/>
            <a:ext cx="933450" cy="457200"/>
          </a:xfrm>
        </p:spPr>
        <p:txBody>
          <a:bodyPr/>
          <a:lstStyle/>
          <a:p>
            <a:fld id="{2AC29492-63B7-4324-AFD8-B617AA4FC24E}" type="slidenum">
              <a:rPr lang="en-US" altLang="zh-CN" smtClean="0"/>
              <a:pPr/>
              <a:t>9</a:t>
            </a:fld>
            <a:endParaRPr lang="en-US" altLang="zh-CN"/>
          </a:p>
        </p:txBody>
      </p:sp>
    </p:spTree>
    <p:extLst>
      <p:ext uri="{BB962C8B-B14F-4D97-AF65-F5344CB8AC3E}">
        <p14:creationId xmlns:p14="http://schemas.microsoft.com/office/powerpoint/2010/main" val="135643189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中性">
  <a:themeElements>
    <a:clrScheme name="中性">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中性">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中性">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8484</TotalTime>
  <Words>3168</Words>
  <Application>Microsoft Office PowerPoint</Application>
  <PresentationFormat>全屏显示(4:3)</PresentationFormat>
  <Paragraphs>355</Paragraphs>
  <Slides>64</Slides>
  <Notes>55</Notes>
  <HiddenSlides>1</HiddenSlides>
  <MMClips>0</MMClips>
  <ScaleCrop>false</ScaleCrop>
  <HeadingPairs>
    <vt:vector size="8" baseType="variant">
      <vt:variant>
        <vt:lpstr>已用的字体</vt:lpstr>
      </vt:variant>
      <vt:variant>
        <vt:i4>16</vt:i4>
      </vt:variant>
      <vt:variant>
        <vt:lpstr>主题</vt:lpstr>
      </vt:variant>
      <vt:variant>
        <vt:i4>1</vt:i4>
      </vt:variant>
      <vt:variant>
        <vt:lpstr>嵌入 OLE 服务器</vt:lpstr>
      </vt:variant>
      <vt:variant>
        <vt:i4>1</vt:i4>
      </vt:variant>
      <vt:variant>
        <vt:lpstr>幻灯片标题</vt:lpstr>
      </vt:variant>
      <vt:variant>
        <vt:i4>64</vt:i4>
      </vt:variant>
    </vt:vector>
  </HeadingPairs>
  <TitlesOfParts>
    <vt:vector size="82" baseType="lpstr">
      <vt:lpstr>Arial Unicode MS</vt:lpstr>
      <vt:lpstr>黑体</vt:lpstr>
      <vt:lpstr>黑体</vt:lpstr>
      <vt:lpstr>华文仿宋</vt:lpstr>
      <vt:lpstr>华文楷体</vt:lpstr>
      <vt:lpstr>楷体</vt:lpstr>
      <vt:lpstr>宋体</vt:lpstr>
      <vt:lpstr>Arial</vt:lpstr>
      <vt:lpstr>Book Antiqua</vt:lpstr>
      <vt:lpstr>Calibri</vt:lpstr>
      <vt:lpstr>Cambria Math</vt:lpstr>
      <vt:lpstr>Symbol</vt:lpstr>
      <vt:lpstr>Times New Roman</vt:lpstr>
      <vt:lpstr>Tw Cen MT</vt:lpstr>
      <vt:lpstr>Wingdings</vt:lpstr>
      <vt:lpstr>Wingdings 2</vt:lpstr>
      <vt:lpstr>中性</vt:lpstr>
      <vt:lpstr>Document</vt:lpstr>
      <vt:lpstr>群伦导引</vt:lpstr>
      <vt:lpstr>回顾</vt:lpstr>
      <vt:lpstr>本节提要</vt:lpstr>
      <vt:lpstr>引言</vt:lpstr>
      <vt:lpstr>运算的函数定义</vt:lpstr>
      <vt:lpstr>运算表</vt:lpstr>
      <vt:lpstr>运算的封闭性</vt:lpstr>
      <vt:lpstr>例：证明运算封闭</vt:lpstr>
      <vt:lpstr>代数系统（简称代数）</vt:lpstr>
      <vt:lpstr>例：一个较复杂的代数系统</vt:lpstr>
      <vt:lpstr>本节提要</vt:lpstr>
      <vt:lpstr>结合性（associativity）</vt:lpstr>
      <vt:lpstr>交换性（commutativity）</vt:lpstr>
      <vt:lpstr>分配性（distributivity）</vt:lpstr>
      <vt:lpstr>单位元（identity element）</vt:lpstr>
      <vt:lpstr>左单位元和右单位元</vt:lpstr>
      <vt:lpstr>关于单位元的进一步讨论</vt:lpstr>
      <vt:lpstr>逆元（inverse element）</vt:lpstr>
      <vt:lpstr>例</vt:lpstr>
      <vt:lpstr>关于逆元的进一步讨论</vt:lpstr>
      <vt:lpstr>零元</vt:lpstr>
      <vt:lpstr>例</vt:lpstr>
      <vt:lpstr>例：与编码有关的代数系统</vt:lpstr>
      <vt:lpstr>“相似”的系统</vt:lpstr>
      <vt:lpstr>同构与同构映射</vt:lpstr>
      <vt:lpstr>同态与同态映射</vt:lpstr>
      <vt:lpstr>课堂练习题</vt:lpstr>
      <vt:lpstr>本节提要</vt:lpstr>
      <vt:lpstr>引例：对称变换</vt:lpstr>
      <vt:lpstr>引例：对称变换（续）</vt:lpstr>
      <vt:lpstr>引例：对称变换（续）</vt:lpstr>
      <vt:lpstr>引例：对称变换（续）</vt:lpstr>
      <vt:lpstr>引例：对称变换（续）</vt:lpstr>
      <vt:lpstr>引例：对称变换（续）</vt:lpstr>
      <vt:lpstr>引例：对称变换（续）</vt:lpstr>
      <vt:lpstr>半群</vt:lpstr>
      <vt:lpstr>幺半群（Monoid）</vt:lpstr>
      <vt:lpstr>幺半群（续）</vt:lpstr>
      <vt:lpstr>群（Group）</vt:lpstr>
      <vt:lpstr>群（续）</vt:lpstr>
      <vt:lpstr>群（续）</vt:lpstr>
      <vt:lpstr>群（续）</vt:lpstr>
      <vt:lpstr>群（续）</vt:lpstr>
      <vt:lpstr>本节提要</vt:lpstr>
      <vt:lpstr>群的性质</vt:lpstr>
      <vt:lpstr>群的性质：元素的阶</vt:lpstr>
      <vt:lpstr>群的性质：元素的阶（续）</vt:lpstr>
      <vt:lpstr>群的性质：元素的阶（续）</vt:lpstr>
      <vt:lpstr>群的性质：元素的阶（续）</vt:lpstr>
      <vt:lpstr>群的性质：元素的阶（续）</vt:lpstr>
      <vt:lpstr>群的性质：元素的阶（续）</vt:lpstr>
      <vt:lpstr>群的性质：群的阶</vt:lpstr>
      <vt:lpstr>群的性质：群的阶（续）</vt:lpstr>
      <vt:lpstr>群的性质：群的阶（续）</vt:lpstr>
      <vt:lpstr>群的性质：群的阶（续）</vt:lpstr>
      <vt:lpstr>本节小结</vt:lpstr>
      <vt:lpstr>“代数系统”参考教材</vt:lpstr>
      <vt:lpstr>作业</vt:lpstr>
      <vt:lpstr>群方程*</vt:lpstr>
      <vt:lpstr>群的方程定义*</vt:lpstr>
      <vt:lpstr>群的方程定义*</vt:lpstr>
      <vt:lpstr>群的方程定义*</vt:lpstr>
      <vt:lpstr>Évariste Galois (1811-1832)</vt:lpstr>
      <vt:lpstr>Niels Abel (1802-1829)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唐斌</dc:creator>
  <cp:lastModifiedBy>姚远</cp:lastModifiedBy>
  <cp:revision>240</cp:revision>
  <dcterms:created xsi:type="dcterms:W3CDTF">2016-02-22T01:45:17Z</dcterms:created>
  <dcterms:modified xsi:type="dcterms:W3CDTF">2024-10-29T02:47:54Z</dcterms:modified>
</cp:coreProperties>
</file>