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33"/>
  </p:notesMasterIdLst>
  <p:sldIdLst>
    <p:sldId id="275" r:id="rId2"/>
    <p:sldId id="305" r:id="rId3"/>
    <p:sldId id="306" r:id="rId4"/>
    <p:sldId id="277" r:id="rId5"/>
    <p:sldId id="278" r:id="rId6"/>
    <p:sldId id="279" r:id="rId7"/>
    <p:sldId id="280" r:id="rId8"/>
    <p:sldId id="281" r:id="rId9"/>
    <p:sldId id="282" r:id="rId10"/>
    <p:sldId id="283" r:id="rId11"/>
    <p:sldId id="284" r:id="rId12"/>
    <p:sldId id="285" r:id="rId13"/>
    <p:sldId id="286" r:id="rId14"/>
    <p:sldId id="308" r:id="rId15"/>
    <p:sldId id="287" r:id="rId16"/>
    <p:sldId id="288" r:id="rId17"/>
    <p:sldId id="318" r:id="rId18"/>
    <p:sldId id="309" r:id="rId19"/>
    <p:sldId id="290" r:id="rId20"/>
    <p:sldId id="294" r:id="rId21"/>
    <p:sldId id="295" r:id="rId22"/>
    <p:sldId id="298" r:id="rId23"/>
    <p:sldId id="299" r:id="rId24"/>
    <p:sldId id="300" r:id="rId25"/>
    <p:sldId id="310" r:id="rId26"/>
    <p:sldId id="311" r:id="rId27"/>
    <p:sldId id="312" r:id="rId28"/>
    <p:sldId id="315" r:id="rId29"/>
    <p:sldId id="317" r:id="rId30"/>
    <p:sldId id="319" r:id="rId31"/>
    <p:sldId id="314" r:id="rId3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5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2E99"/>
    <a:srgbClr val="677E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33" autoAdjust="0"/>
    <p:restoredTop sz="87979" autoAdjust="0"/>
  </p:normalViewPr>
  <p:slideViewPr>
    <p:cSldViewPr>
      <p:cViewPr varScale="1">
        <p:scale>
          <a:sx n="116" d="100"/>
          <a:sy n="116" d="100"/>
        </p:scale>
        <p:origin x="1242" y="102"/>
      </p:cViewPr>
      <p:guideLst>
        <p:guide orient="horz" pos="211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2336E7-F42F-4A2E-9F47-4CAB93D18031}" type="datetimeFigureOut">
              <a:rPr lang="zh-CN" altLang="en-US" smtClean="0"/>
              <a:t>2025/10/27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B9DC25-1DF3-4044-A1F0-C273483743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9799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Group_(mathematics)" TargetMode="External"/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en.wikipedia.org/wiki/Lagrange's_theorem_(group_theory)" TargetMode="External"/><Relationship Id="rId5" Type="http://schemas.openxmlformats.org/officeDocument/2006/relationships/hyperlink" Target="https://en.wikipedia.org/wiki/Multiplicative_group_of_integers_modulo_n" TargetMode="External"/><Relationship Id="rId4" Type="http://schemas.openxmlformats.org/officeDocument/2006/relationships/hyperlink" Target="https://en.wikipedia.org/wiki/Euler's_theorem#cite_note-3" TargetMode="Externa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01590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zh-CN">
              <a:latin typeface="Tahoma" charset="0"/>
              <a:ea typeface="宋体" charset="0"/>
            </a:endParaRPr>
          </a:p>
        </p:txBody>
      </p:sp>
      <p:sp>
        <p:nvSpPr>
          <p:cNvPr id="26628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167C8410-03E8-524E-AE32-DD7C23913A89}" type="slidenum">
              <a:rPr lang="en-US" altLang="zh-CN">
                <a:latin typeface="Tahoma" charset="0"/>
              </a:rPr>
              <a:pPr/>
              <a:t>13</a:t>
            </a:fld>
            <a:endParaRPr lang="en-US" altLang="zh-CN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82561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zh-CN" dirty="0">
              <a:latin typeface="Tahoma" charset="0"/>
              <a:ea typeface="宋体" charset="0"/>
            </a:endParaRPr>
          </a:p>
        </p:txBody>
      </p:sp>
      <p:sp>
        <p:nvSpPr>
          <p:cNvPr id="28676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5CA73A70-55F0-B94B-9B8D-81910528862C}" type="slidenum">
              <a:rPr lang="en-US" altLang="zh-CN">
                <a:latin typeface="Tahoma" charset="0"/>
              </a:rPr>
              <a:pPr/>
              <a:t>15</a:t>
            </a:fld>
            <a:endParaRPr lang="en-US" altLang="zh-CN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70443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zh-CN" altLang="en-US" dirty="0">
                <a:latin typeface="Tahoma" charset="0"/>
                <a:ea typeface="宋体" charset="0"/>
              </a:rPr>
              <a:t>我们有子群判定定理，但找出一个群的所有子群并不容易</a:t>
            </a:r>
            <a:endParaRPr lang="en-US" altLang="zh-CN" dirty="0">
              <a:latin typeface="Tahoma" charset="0"/>
              <a:ea typeface="宋体" charset="0"/>
            </a:endParaRPr>
          </a:p>
          <a:p>
            <a:r>
              <a:rPr lang="zh-CN" altLang="en-US" dirty="0">
                <a:latin typeface="Tahoma" charset="0"/>
                <a:ea typeface="宋体" charset="0"/>
              </a:rPr>
              <a:t>有限循环群是个例外</a:t>
            </a:r>
            <a:r>
              <a:rPr lang="en-US" altLang="zh-CN" dirty="0">
                <a:latin typeface="Tahoma" charset="0"/>
                <a:ea typeface="宋体" charset="0"/>
              </a:rPr>
              <a:t>(</a:t>
            </a:r>
            <a:r>
              <a:rPr lang="zh-CN" altLang="en-US" dirty="0">
                <a:latin typeface="Tahoma" charset="0"/>
                <a:ea typeface="宋体" charset="0"/>
              </a:rPr>
              <a:t>生成子群</a:t>
            </a:r>
            <a:r>
              <a:rPr lang="en-US" altLang="zh-CN" dirty="0">
                <a:latin typeface="Tahoma" charset="0"/>
                <a:ea typeface="宋体" charset="0"/>
              </a:rPr>
              <a:t>)</a:t>
            </a:r>
          </a:p>
          <a:p>
            <a:endParaRPr lang="en-US" altLang="zh-CN" dirty="0">
              <a:latin typeface="Tahoma" charset="0"/>
              <a:ea typeface="宋体" charset="0"/>
            </a:endParaRPr>
          </a:p>
        </p:txBody>
      </p:sp>
      <p:sp>
        <p:nvSpPr>
          <p:cNvPr id="30724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3E3FF9FA-2D9C-4549-991F-6FB8A5F72CC1}" type="slidenum">
              <a:rPr lang="en-US" altLang="zh-CN">
                <a:latin typeface="Tahoma" charset="0"/>
              </a:rPr>
              <a:pPr/>
              <a:t>16</a:t>
            </a:fld>
            <a:endParaRPr lang="en-US" altLang="zh-CN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49696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zh-CN" altLang="en-US" dirty="0">
                <a:latin typeface="Tahoma" charset="0"/>
                <a:ea typeface="宋体" charset="0"/>
              </a:rPr>
              <a:t>注意混淆：生成元是</a:t>
            </a:r>
            <a:r>
              <a:rPr lang="en-US" altLang="zh-CN" dirty="0">
                <a:latin typeface="Tahoma" charset="0"/>
                <a:ea typeface="宋体" charset="0"/>
              </a:rPr>
              <a:t>1 5 7 11</a:t>
            </a:r>
          </a:p>
          <a:p>
            <a:r>
              <a:rPr lang="zh-CN" altLang="en-US" dirty="0">
                <a:latin typeface="Tahoma" charset="0"/>
                <a:ea typeface="宋体" charset="0"/>
              </a:rPr>
              <a:t>因子</a:t>
            </a:r>
            <a:r>
              <a:rPr lang="en-US" altLang="zh-CN" dirty="0">
                <a:latin typeface="Tahoma" charset="0"/>
                <a:ea typeface="宋体" charset="0"/>
              </a:rPr>
              <a:t>1 2 3 4 6 12</a:t>
            </a:r>
            <a:r>
              <a:rPr lang="zh-CN" altLang="en-US" dirty="0">
                <a:latin typeface="Tahoma" charset="0"/>
                <a:ea typeface="宋体" charset="0"/>
              </a:rPr>
              <a:t>对应子群的阶，每个子群都有自己的生成元</a:t>
            </a:r>
            <a:r>
              <a:rPr lang="en-US" altLang="zh-CN" dirty="0">
                <a:latin typeface="Tahoma" charset="0"/>
                <a:ea typeface="宋体" charset="0"/>
              </a:rPr>
              <a:t>a^(n/d)</a:t>
            </a:r>
          </a:p>
          <a:p>
            <a:endParaRPr lang="en-US" altLang="zh-CN" dirty="0">
              <a:latin typeface="Tahoma" charset="0"/>
              <a:ea typeface="宋体" charset="0"/>
            </a:endParaRPr>
          </a:p>
          <a:p>
            <a:r>
              <a:rPr lang="zh-CN" altLang="en-US" dirty="0">
                <a:latin typeface="Tahoma" charset="0"/>
                <a:ea typeface="宋体" charset="0"/>
              </a:rPr>
              <a:t>所有元素都有阶，且阶是</a:t>
            </a:r>
            <a:r>
              <a:rPr lang="en-US" altLang="zh-CN" dirty="0">
                <a:latin typeface="Tahoma" charset="0"/>
                <a:ea typeface="宋体" charset="0"/>
              </a:rPr>
              <a:t>n</a:t>
            </a:r>
            <a:r>
              <a:rPr lang="zh-CN" altLang="en-US" dirty="0">
                <a:latin typeface="Tahoma" charset="0"/>
                <a:ea typeface="宋体" charset="0"/>
              </a:rPr>
              <a:t>意味着：出现在</a:t>
            </a:r>
            <a:r>
              <a:rPr lang="en-US" altLang="zh-CN" dirty="0">
                <a:latin typeface="Tahoma" charset="0"/>
                <a:ea typeface="宋体" charset="0"/>
              </a:rPr>
              <a:t>n</a:t>
            </a:r>
            <a:r>
              <a:rPr lang="zh-CN" altLang="en-US" dirty="0">
                <a:latin typeface="Tahoma" charset="0"/>
                <a:ea typeface="宋体" charset="0"/>
              </a:rPr>
              <a:t>的倍数阶子群里（</a:t>
            </a:r>
            <a:r>
              <a:rPr lang="en-US" altLang="zh-CN" dirty="0">
                <a:latin typeface="Tahoma" charset="0"/>
                <a:ea typeface="宋体" charset="0"/>
              </a:rPr>
              <a:t>n</a:t>
            </a:r>
            <a:r>
              <a:rPr lang="zh-CN" altLang="en-US" dirty="0">
                <a:latin typeface="Tahoma" charset="0"/>
                <a:ea typeface="宋体" charset="0"/>
              </a:rPr>
              <a:t>的因子为阶的子群）</a:t>
            </a:r>
            <a:endParaRPr lang="en-US" altLang="zh-CN" dirty="0">
              <a:latin typeface="Tahoma" charset="0"/>
              <a:ea typeface="宋体" charset="0"/>
            </a:endParaRPr>
          </a:p>
        </p:txBody>
      </p:sp>
      <p:sp>
        <p:nvSpPr>
          <p:cNvPr id="32772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F7F07B37-DF85-BC46-84EB-975514CA7A9F}" type="slidenum">
              <a:rPr lang="en-US" altLang="zh-CN">
                <a:latin typeface="Tahoma" charset="0"/>
              </a:rPr>
              <a:pPr/>
              <a:t>17</a:t>
            </a:fld>
            <a:endParaRPr lang="en-US" altLang="zh-CN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846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zh-CN">
              <a:latin typeface="Tahoma" charset="0"/>
              <a:ea typeface="宋体" charset="0"/>
            </a:endParaRPr>
          </a:p>
        </p:txBody>
      </p:sp>
      <p:sp>
        <p:nvSpPr>
          <p:cNvPr id="34820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219094BD-D312-DF44-AA93-0DFA94E99440}" type="slidenum">
              <a:rPr lang="en-US" altLang="zh-CN">
                <a:latin typeface="Tahoma" charset="0"/>
              </a:rPr>
              <a:pPr/>
              <a:t>19</a:t>
            </a:fld>
            <a:endParaRPr lang="en-US" altLang="zh-CN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67972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zh-CN" dirty="0">
              <a:latin typeface="Tahoma" charset="0"/>
              <a:ea typeface="宋体" charset="0"/>
            </a:endParaRPr>
          </a:p>
        </p:txBody>
      </p:sp>
      <p:sp>
        <p:nvSpPr>
          <p:cNvPr id="43012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1CF0BE35-AFDC-6A4B-9F41-6A6460F4C83D}" type="slidenum">
              <a:rPr lang="en-US" altLang="zh-CN">
                <a:latin typeface="Tahoma" charset="0"/>
              </a:rPr>
              <a:pPr/>
              <a:t>20</a:t>
            </a:fld>
            <a:endParaRPr lang="en-US" altLang="zh-CN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53946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zh-CN">
              <a:latin typeface="Tahoma" charset="0"/>
              <a:ea typeface="宋体" charset="0"/>
            </a:endParaRPr>
          </a:p>
        </p:txBody>
      </p:sp>
      <p:sp>
        <p:nvSpPr>
          <p:cNvPr id="45060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12C3A9C8-733B-0343-8313-E1BAA7841E14}" type="slidenum">
              <a:rPr lang="en-US" altLang="zh-CN">
                <a:latin typeface="Tahoma" charset="0"/>
              </a:rPr>
              <a:pPr/>
              <a:t>21</a:t>
            </a:fld>
            <a:endParaRPr lang="en-US" altLang="zh-CN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98181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zh-CN">
              <a:latin typeface="Tahoma" charset="0"/>
              <a:ea typeface="宋体" charset="0"/>
            </a:endParaRPr>
          </a:p>
        </p:txBody>
      </p:sp>
      <p:sp>
        <p:nvSpPr>
          <p:cNvPr id="51204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20AF361A-2E74-B340-B7B8-AADA29AE0108}" type="slidenum">
              <a:rPr lang="en-US" altLang="zh-CN">
                <a:latin typeface="Tahoma" charset="0"/>
              </a:rPr>
              <a:pPr/>
              <a:t>22</a:t>
            </a:fld>
            <a:endParaRPr lang="en-US" altLang="zh-CN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4614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zh-CN">
              <a:latin typeface="Tahoma" charset="0"/>
              <a:ea typeface="宋体" charset="0"/>
            </a:endParaRPr>
          </a:p>
        </p:txBody>
      </p:sp>
      <p:sp>
        <p:nvSpPr>
          <p:cNvPr id="53252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AC91E370-5B27-7540-80EA-B1E187D129B0}" type="slidenum">
              <a:rPr lang="en-US" altLang="zh-CN">
                <a:latin typeface="Tahoma" charset="0"/>
              </a:rPr>
              <a:pPr/>
              <a:t>23</a:t>
            </a:fld>
            <a:endParaRPr lang="en-US" altLang="zh-CN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459328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zh-CN" dirty="0">
              <a:latin typeface="Tahoma" charset="0"/>
              <a:ea typeface="宋体" charset="0"/>
            </a:endParaRPr>
          </a:p>
        </p:txBody>
      </p:sp>
      <p:sp>
        <p:nvSpPr>
          <p:cNvPr id="55300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382535AE-F6C4-0743-B203-5820BB9C5465}" type="slidenum">
              <a:rPr lang="en-US" altLang="zh-CN">
                <a:latin typeface="Tahoma" charset="0"/>
              </a:rPr>
              <a:pPr/>
              <a:t>24</a:t>
            </a:fld>
            <a:endParaRPr lang="en-US" altLang="zh-CN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24920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zh-CN">
              <a:latin typeface="Tahoma" charset="0"/>
              <a:ea typeface="宋体" charset="0"/>
            </a:endParaRPr>
          </a:p>
        </p:txBody>
      </p:sp>
      <p:sp>
        <p:nvSpPr>
          <p:cNvPr id="10244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E8234EB6-471D-BB40-9EA5-A4F7AA7B8EAF}" type="slidenum">
              <a:rPr lang="en-US" altLang="zh-CN">
                <a:latin typeface="Tahoma" charset="0"/>
              </a:rPr>
              <a:pPr/>
              <a:t>5</a:t>
            </a:fld>
            <a:endParaRPr lang="en-US" altLang="zh-CN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271677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159921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b="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825861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sz="1200" b="0" i="0" kern="1200" dirty="0">
              <a:solidFill>
                <a:schemeClr val="tx1"/>
              </a:solidFill>
              <a:effectLst/>
              <a:latin typeface="Tahoma" pitchFamily="34" charset="0"/>
              <a:ea typeface="宋体" pitchFamily="2" charset="-122"/>
              <a:cs typeface="+mn-cs"/>
            </a:endParaRPr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5AC72E-F079-3D4A-9924-7C47F61D02B2}" type="slidenum">
              <a:rPr lang="zh-CN" altLang="en-US" smtClean="0"/>
              <a:pPr>
                <a:defRPr/>
              </a:pPr>
              <a:t>28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7222922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zh-CN" dirty="0">
                <a:latin typeface="Tahoma" charset="0"/>
                <a:ea typeface="宋体" charset="0"/>
              </a:rPr>
              <a:t>6</a:t>
            </a:r>
            <a:r>
              <a:rPr lang="zh-CN" altLang="en-US" dirty="0">
                <a:latin typeface="Tahoma" charset="0"/>
                <a:ea typeface="宋体" charset="0"/>
              </a:rPr>
              <a:t>阶子群的生成元是</a:t>
            </a:r>
            <a:r>
              <a:rPr lang="en-US" altLang="zh-CN" dirty="0">
                <a:latin typeface="Tahoma" charset="0"/>
                <a:ea typeface="宋体" charset="0"/>
              </a:rPr>
              <a:t>a^2</a:t>
            </a:r>
            <a:r>
              <a:rPr lang="zh-CN" altLang="en-US" dirty="0">
                <a:latin typeface="Tahoma" charset="0"/>
                <a:ea typeface="宋体" charset="0"/>
              </a:rPr>
              <a:t>，</a:t>
            </a:r>
            <a:r>
              <a:rPr lang="en-US" altLang="zh-CN" dirty="0">
                <a:latin typeface="Tahoma" charset="0"/>
                <a:ea typeface="宋体" charset="0"/>
              </a:rPr>
              <a:t>1</a:t>
            </a:r>
            <a:r>
              <a:rPr lang="zh-CN" altLang="en-US" dirty="0">
                <a:latin typeface="Tahoma" charset="0"/>
                <a:ea typeface="宋体" charset="0"/>
              </a:rPr>
              <a:t>和</a:t>
            </a:r>
            <a:r>
              <a:rPr lang="en-US" altLang="zh-CN" dirty="0">
                <a:latin typeface="Tahoma" charset="0"/>
                <a:ea typeface="宋体" charset="0"/>
              </a:rPr>
              <a:t>5</a:t>
            </a:r>
            <a:r>
              <a:rPr lang="zh-CN" altLang="en-US" dirty="0">
                <a:latin typeface="Tahoma" charset="0"/>
                <a:ea typeface="宋体" charset="0"/>
              </a:rPr>
              <a:t>与</a:t>
            </a:r>
            <a:r>
              <a:rPr lang="en-US" altLang="zh-CN" dirty="0">
                <a:latin typeface="Tahoma" charset="0"/>
                <a:ea typeface="宋体" charset="0"/>
              </a:rPr>
              <a:t>6</a:t>
            </a:r>
            <a:r>
              <a:rPr lang="zh-CN" altLang="en-US" dirty="0">
                <a:latin typeface="Tahoma" charset="0"/>
                <a:ea typeface="宋体" charset="0"/>
              </a:rPr>
              <a:t>互质，所以取</a:t>
            </a:r>
            <a:r>
              <a:rPr lang="en-US" altLang="zh-CN" dirty="0">
                <a:latin typeface="Tahoma" charset="0"/>
                <a:ea typeface="宋体" charset="0"/>
              </a:rPr>
              <a:t>a^2</a:t>
            </a:r>
            <a:r>
              <a:rPr lang="zh-CN" altLang="en-US" baseline="0" dirty="0">
                <a:latin typeface="Tahoma" charset="0"/>
                <a:ea typeface="宋体" charset="0"/>
              </a:rPr>
              <a:t>和</a:t>
            </a:r>
            <a:r>
              <a:rPr lang="en-US" altLang="zh-CN" baseline="0" dirty="0">
                <a:latin typeface="Tahoma" charset="0"/>
                <a:ea typeface="宋体" charset="0"/>
              </a:rPr>
              <a:t>a^10</a:t>
            </a:r>
            <a:endParaRPr lang="en-US" altLang="zh-CN" dirty="0">
              <a:latin typeface="Tahoma" charset="0"/>
              <a:ea typeface="宋体" charset="0"/>
            </a:endParaRPr>
          </a:p>
        </p:txBody>
      </p:sp>
      <p:sp>
        <p:nvSpPr>
          <p:cNvPr id="32772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F7F07B37-DF85-BC46-84EB-975514CA7A9F}" type="slidenum">
              <a:rPr lang="en-US" altLang="zh-CN">
                <a:latin typeface="Tahoma" charset="0"/>
              </a:rPr>
              <a:pPr/>
              <a:t>29</a:t>
            </a:fld>
            <a:endParaRPr lang="en-US" altLang="zh-CN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453899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Euler's theorem can be proven using concepts from the </a:t>
            </a:r>
            <a:r>
              <a:rPr lang="en-US" altLang="zh-CN" sz="1200" b="0" i="0" u="none" strike="noStrike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  <a:hlinkClick r:id="rId3" tooltip="Group (mathematics)"/>
              </a:rPr>
              <a:t>theory of groups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:</a:t>
            </a:r>
            <a:r>
              <a:rPr lang="en-US" altLang="zh-CN" sz="1200" b="0" i="0" u="none" strike="noStrike" kern="1200" baseline="300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  <a:hlinkClick r:id="rId4"/>
              </a:rPr>
              <a:t>[3]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 The residue classes (mod </a:t>
            </a:r>
            <a:r>
              <a:rPr lang="en-US" altLang="zh-CN" sz="1200" b="0" i="1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n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) that are coprime to </a:t>
            </a:r>
            <a:r>
              <a:rPr lang="en-US" altLang="zh-CN" sz="1200" b="0" i="1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n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 form a group under multiplication (see the article </a:t>
            </a:r>
            <a:r>
              <a:rPr lang="en-US" altLang="zh-CN" sz="1200" b="0" i="0" u="none" strike="noStrike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  <a:hlinkClick r:id="rId5" tooltip="Multiplicative group of integers modulo n"/>
              </a:rPr>
              <a:t>Multiplicative group of integers modulo n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 for details.) The order of that group is φ(</a:t>
            </a:r>
            <a:r>
              <a:rPr lang="en-US" altLang="zh-CN" sz="1200" b="0" i="1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n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). </a:t>
            </a:r>
            <a:r>
              <a:rPr lang="en-US" altLang="zh-CN" sz="1200" b="0" i="0" u="none" strike="noStrike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  <a:hlinkClick r:id="rId6" tooltip="Lagrange's theorem (group theory)"/>
              </a:rPr>
              <a:t>Lagrange's theorem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 states that the order of any subgroup of a finite group divides the order of the entire group, in this case </a:t>
            </a:r>
            <a:r>
              <a:rPr lang="en-US" altLang="zh-CN" sz="1200" b="0" i="0" kern="1200" dirty="0" err="1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φ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(</a:t>
            </a:r>
            <a:r>
              <a:rPr lang="en-US" altLang="zh-CN" sz="1200" b="0" i="1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n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). If </a:t>
            </a:r>
            <a:r>
              <a:rPr lang="en-US" altLang="zh-CN" sz="1200" b="0" i="1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a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 is any number coprime to </a:t>
            </a:r>
            <a:r>
              <a:rPr lang="en-US" altLang="zh-CN" sz="1200" b="0" i="1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n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 then </a:t>
            </a:r>
            <a:r>
              <a:rPr lang="en-US" altLang="zh-CN" sz="1200" b="0" i="1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a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 is in one of these residue classes, and its powers </a:t>
            </a:r>
            <a:r>
              <a:rPr lang="en-US" altLang="zh-CN" sz="1200" b="0" i="1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a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, </a:t>
            </a:r>
            <a:r>
              <a:rPr lang="en-US" altLang="zh-CN" sz="1200" b="0" i="1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a</a:t>
            </a:r>
            <a:r>
              <a:rPr lang="en-US" altLang="zh-CN" sz="1200" b="0" i="0" kern="1200" baseline="300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2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, ...,</a:t>
            </a:r>
            <a:r>
              <a:rPr lang="en-US" altLang="zh-CN" sz="1200" b="0" i="1" kern="1200" dirty="0" err="1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a</a:t>
            </a:r>
            <a:r>
              <a:rPr lang="en-US" altLang="zh-CN" sz="1200" b="0" i="1" kern="1200" baseline="30000" dirty="0" err="1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k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 ≡ 1 (mod </a:t>
            </a:r>
            <a:r>
              <a:rPr lang="en-US" altLang="zh-CN" sz="1200" b="0" i="1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n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) are a subgroup. Lagrange's theorem says </a:t>
            </a:r>
            <a:r>
              <a:rPr lang="en-US" altLang="zh-CN" sz="1200" b="0" i="1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k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 must divide </a:t>
            </a:r>
            <a:r>
              <a:rPr lang="en-US" altLang="zh-CN" sz="1200" b="0" i="0" kern="1200" dirty="0" err="1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φ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(</a:t>
            </a:r>
            <a:r>
              <a:rPr lang="en-US" altLang="zh-CN" sz="1200" b="0" i="1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n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), i.e. there is an integer </a:t>
            </a:r>
            <a:r>
              <a:rPr lang="en-US" altLang="zh-CN" sz="1200" b="0" i="1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M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 such that </a:t>
            </a:r>
            <a:r>
              <a:rPr lang="en-US" altLang="zh-CN" sz="1200" b="0" i="1" kern="1200" dirty="0" err="1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kM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 = </a:t>
            </a:r>
            <a:r>
              <a:rPr lang="en-US" altLang="zh-CN" sz="1200" b="0" i="0" kern="1200" dirty="0" err="1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φ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(</a:t>
            </a:r>
            <a:r>
              <a:rPr lang="en-US" altLang="zh-CN" sz="1200" b="0" i="1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n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). But then,</a:t>
            </a:r>
          </a:p>
          <a:p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&lt;math&gt;a^{\</a:t>
            </a:r>
            <a:r>
              <a:rPr lang="en-US" altLang="zh-CN" sz="1200" b="0" i="0" kern="1200" dirty="0" err="1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varphi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(n)} = a^{</a:t>
            </a:r>
            <a:r>
              <a:rPr lang="en-US" altLang="zh-CN" sz="1200" b="0" i="0" kern="1200" dirty="0" err="1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kM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} = (a^{k})^M = 1^M =1 \</a:t>
            </a:r>
            <a:r>
              <a:rPr lang="en-US" altLang="zh-CN" sz="1200" b="0" i="0" kern="1200" dirty="0" err="1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equiv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 1 \</a:t>
            </a:r>
            <a:r>
              <a:rPr lang="en-US" altLang="zh-CN" sz="1200" b="0" i="0" kern="1200" dirty="0" err="1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pmod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Tahoma" pitchFamily="34" charset="0"/>
                <a:ea typeface="宋体" pitchFamily="2" charset="-122"/>
                <a:cs typeface="+mn-cs"/>
              </a:rPr>
              <a:t>{n}.&lt;/math&gt;</a:t>
            </a:r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5AC72E-F079-3D4A-9924-7C47F61D02B2}" type="slidenum">
              <a:rPr lang="zh-CN" altLang="en-US" smtClean="0"/>
              <a:pPr>
                <a:defRPr/>
              </a:pPr>
              <a:t>30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996204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zh-CN">
              <a:latin typeface="Tahoma" charset="0"/>
              <a:ea typeface="宋体" charset="0"/>
            </a:endParaRPr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7B044FF9-87B8-F743-BA80-C0DD98613955}" type="slidenum">
              <a:rPr lang="en-US" altLang="zh-CN">
                <a:latin typeface="Tahoma" charset="0"/>
              </a:rPr>
              <a:pPr/>
              <a:t>6</a:t>
            </a:fld>
            <a:endParaRPr lang="en-US" altLang="zh-CN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54795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zh-CN" dirty="0">
              <a:latin typeface="Tahoma" charset="0"/>
              <a:ea typeface="宋体" charset="0"/>
            </a:endParaRPr>
          </a:p>
        </p:txBody>
      </p:sp>
      <p:sp>
        <p:nvSpPr>
          <p:cNvPr id="14340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08C5DCC2-95AE-2E4B-93F5-A101A682E8C7}" type="slidenum">
              <a:rPr lang="en-US" altLang="zh-CN">
                <a:latin typeface="Tahoma" charset="0"/>
              </a:rPr>
              <a:pPr/>
              <a:t>7</a:t>
            </a:fld>
            <a:endParaRPr lang="en-US" altLang="zh-CN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39410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zh-CN">
              <a:latin typeface="Tahoma" charset="0"/>
              <a:ea typeface="宋体" charset="0"/>
            </a:endParaRPr>
          </a:p>
        </p:txBody>
      </p:sp>
      <p:sp>
        <p:nvSpPr>
          <p:cNvPr id="16388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D2957C09-87D9-5C45-874C-0BF3C0D95A2E}" type="slidenum">
              <a:rPr lang="en-US" altLang="zh-CN">
                <a:latin typeface="Tahoma" charset="0"/>
              </a:rPr>
              <a:pPr/>
              <a:t>8</a:t>
            </a:fld>
            <a:endParaRPr lang="en-US" altLang="zh-CN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04803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zh-CN">
              <a:latin typeface="Tahoma" charset="0"/>
              <a:ea typeface="宋体" charset="0"/>
            </a:endParaRPr>
          </a:p>
        </p:txBody>
      </p:sp>
      <p:sp>
        <p:nvSpPr>
          <p:cNvPr id="18436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2BF3A3BB-46E6-D141-90C0-1065C17F0EE1}" type="slidenum">
              <a:rPr lang="en-US" altLang="zh-CN">
                <a:latin typeface="Tahoma" charset="0"/>
              </a:rPr>
              <a:pPr/>
              <a:t>9</a:t>
            </a:fld>
            <a:endParaRPr lang="en-US" altLang="zh-CN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43330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zh-CN">
              <a:latin typeface="Tahoma" charset="0"/>
              <a:ea typeface="宋体" charset="0"/>
            </a:endParaRPr>
          </a:p>
        </p:txBody>
      </p:sp>
      <p:sp>
        <p:nvSpPr>
          <p:cNvPr id="20484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610FB693-A171-AE41-B98D-C723FF502D5E}" type="slidenum">
              <a:rPr lang="en-US" altLang="zh-CN">
                <a:latin typeface="Tahoma" charset="0"/>
              </a:rPr>
              <a:pPr/>
              <a:t>10</a:t>
            </a:fld>
            <a:endParaRPr lang="en-US" altLang="zh-CN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79774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zh-CN" altLang="en-US" dirty="0">
                <a:latin typeface="Tahoma" charset="0"/>
                <a:ea typeface="宋体" charset="0"/>
              </a:rPr>
              <a:t>元素阶的性质第一条：</a:t>
            </a:r>
            <a:r>
              <a:rPr lang="en-US" altLang="zh-CN" dirty="0" err="1">
                <a:latin typeface="Tahoma" charset="0"/>
                <a:ea typeface="宋体" charset="0"/>
              </a:rPr>
              <a:t>a^k</a:t>
            </a:r>
            <a:r>
              <a:rPr lang="en-US" altLang="zh-CN" dirty="0">
                <a:latin typeface="Tahoma" charset="0"/>
                <a:ea typeface="宋体" charset="0"/>
              </a:rPr>
              <a:t>=e</a:t>
            </a:r>
            <a:r>
              <a:rPr lang="en-US" altLang="zh-CN" baseline="0" dirty="0">
                <a:latin typeface="Tahoma" charset="0"/>
                <a:ea typeface="宋体" charset="0"/>
              </a:rPr>
              <a:t> </a:t>
            </a:r>
            <a:r>
              <a:rPr lang="zh-CN" altLang="en-US" baseline="0" dirty="0">
                <a:latin typeface="Tahoma" charset="0"/>
                <a:ea typeface="宋体" charset="0"/>
              </a:rPr>
              <a:t>等价于 </a:t>
            </a:r>
            <a:r>
              <a:rPr lang="en-US" altLang="zh-CN" baseline="0" dirty="0">
                <a:latin typeface="Tahoma" charset="0"/>
                <a:ea typeface="宋体" charset="0"/>
              </a:rPr>
              <a:t>|a| | k</a:t>
            </a:r>
            <a:endParaRPr lang="en-US" altLang="zh-CN" dirty="0">
              <a:latin typeface="Tahoma" charset="0"/>
              <a:ea typeface="宋体" charset="0"/>
            </a:endParaRPr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EEF45956-A4DD-474A-9F67-0266CA221124}" type="slidenum">
              <a:rPr lang="en-US" altLang="zh-CN">
                <a:latin typeface="Tahoma" charset="0"/>
              </a:rPr>
              <a:pPr/>
              <a:t>11</a:t>
            </a:fld>
            <a:endParaRPr lang="en-US" altLang="zh-CN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01603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zh-CN">
              <a:latin typeface="Tahoma" charset="0"/>
              <a:ea typeface="宋体" charset="0"/>
            </a:endParaRPr>
          </a:p>
        </p:txBody>
      </p:sp>
      <p:sp>
        <p:nvSpPr>
          <p:cNvPr id="24580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2C15394C-10B0-B943-90D6-B7305182070A}" type="slidenum">
              <a:rPr lang="en-US" altLang="zh-CN">
                <a:latin typeface="Tahoma" charset="0"/>
              </a:rPr>
              <a:pPr/>
              <a:t>12</a:t>
            </a:fld>
            <a:endParaRPr lang="en-US" altLang="zh-CN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9679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ED9701B-4197-4FE5-B5DA-5416DC1669A5}" type="datetime1">
              <a:rPr lang="zh-CN" altLang="en-US" smtClean="0"/>
              <a:t>2025/10/27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8033A-B298-4829-B013-FB02CFC1E8B2}" type="datetime1">
              <a:rPr lang="zh-CN" altLang="en-US" smtClean="0"/>
              <a:t>2025/10/27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6322D89-321D-4885-89B2-A0E512222A49}" type="datetime1">
              <a:rPr lang="zh-CN" altLang="en-US" smtClean="0"/>
              <a:t>2025/10/27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36247-266E-48C6-8B14-289F25875231}" type="datetime1">
              <a:rPr lang="zh-CN" altLang="en-US" smtClean="0"/>
              <a:t>2025/10/27</a:t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7" name="矩形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65BE9-30F8-4EBE-A9C2-AB249A42BA31}" type="datetime1">
              <a:rPr lang="zh-CN" altLang="en-US" smtClean="0"/>
              <a:t>2025/10/27</a:t>
            </a:fld>
            <a:endParaRPr lang="zh-CN" altLang="en-US"/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7E2C2CD-497C-4296-A0B9-87C9C1109BD9}" type="datetime1">
              <a:rPr lang="zh-CN" altLang="en-US" smtClean="0"/>
              <a:t>2025/10/27</a:t>
            </a:fld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2" name="页脚占位符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5E19621-E3B2-4562-A73B-168B240E71B6}" type="datetime1">
              <a:rPr lang="zh-CN" altLang="en-US" smtClean="0"/>
              <a:t>2025/10/27</a:t>
            </a:fld>
            <a:endParaRPr lang="zh-CN" altLang="en-US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zh-CN" altLang="en-US"/>
          </a:p>
        </p:txBody>
      </p:sp>
      <p:sp>
        <p:nvSpPr>
          <p:cNvPr id="16" name="文本占位符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15" name="文本占位符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16C8-561B-4A8C-9EFE-F6FCC4B46780}" type="datetime1">
              <a:rPr lang="zh-CN" altLang="en-US" smtClean="0"/>
              <a:t>2025/10/27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4F784-2C90-4317-995F-7291EE975927}" type="datetime1">
              <a:rPr lang="zh-CN" altLang="en-US" smtClean="0"/>
              <a:t>2025/10/27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436A7-51C4-461E-A63E-A4F97ED44C5C}" type="datetime1">
              <a:rPr lang="zh-CN" altLang="en-US" smtClean="0"/>
              <a:t>2025/10/27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8" name="矩形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1" name="矩形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DD3C3FD1-F0F2-4061-8913-C3CEB2D6BA24}" type="datetime1">
              <a:rPr lang="zh-CN" altLang="en-US" smtClean="0"/>
              <a:t>2025/10/27</a:t>
            </a:fld>
            <a:endParaRPr lang="zh-CN" altLang="en-US"/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/>
              <a:t>单击图标添加图片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dirty="0"/>
              <a:t>单击此处编辑母版标题样式</a:t>
            </a:r>
            <a:endParaRPr kumimoji="0" 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dirty="0"/>
              <a:t>单击此处编辑母版文本样式</a:t>
            </a:r>
          </a:p>
          <a:p>
            <a:pPr lvl="1" eaLnBrk="1" latinLnBrk="0" hangingPunct="1"/>
            <a:r>
              <a:rPr kumimoji="0" lang="zh-CN" altLang="en-US" dirty="0"/>
              <a:t>第二级</a:t>
            </a:r>
          </a:p>
          <a:p>
            <a:pPr lvl="2" eaLnBrk="1" latinLnBrk="0" hangingPunct="1"/>
            <a:r>
              <a:rPr kumimoji="0" lang="zh-CN" altLang="en-US" dirty="0"/>
              <a:t>第三级</a:t>
            </a:r>
          </a:p>
          <a:p>
            <a:pPr lvl="3" eaLnBrk="1" latinLnBrk="0" hangingPunct="1"/>
            <a:r>
              <a:rPr kumimoji="0" lang="zh-CN" altLang="en-US" dirty="0"/>
              <a:t>第四级</a:t>
            </a:r>
          </a:p>
          <a:p>
            <a:pPr lvl="4" eaLnBrk="1" latinLnBrk="0" hangingPunct="1"/>
            <a:r>
              <a:rPr kumimoji="0" lang="zh-CN" altLang="en-US" dirty="0"/>
              <a:t>第五级</a:t>
            </a:r>
            <a:endParaRPr kumimoji="0" lang="en-US" dirty="0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97045A6-C381-463D-A4BA-F030581BD3A5}" type="datetime1">
              <a:rPr lang="zh-CN" altLang="en-US" smtClean="0"/>
              <a:t>2025/10/27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/>
              <a:t>循环群与群同构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9582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灯片编号占位符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F22B55D5-19E2-3444-B33A-DE73367AFDD7}" type="slidenum">
              <a:rPr lang="en-US" altLang="zh-CN"/>
              <a:pPr/>
              <a:t>10</a:t>
            </a:fld>
            <a:endParaRPr lang="en-US" altLang="zh-CN"/>
          </a:p>
        </p:txBody>
      </p:sp>
      <p:sp>
        <p:nvSpPr>
          <p:cNvPr id="4" name="内容占位符 3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323528" y="1340768"/>
            <a:ext cx="8496174" cy="4536504"/>
          </a:xfrm>
          <a:blipFill rotWithShape="0">
            <a:blip r:embed="rId3"/>
            <a:stretch>
              <a:fillRect l="-789" b="-3629"/>
            </a:stretch>
          </a:blipFill>
          <a:extLst/>
        </p:spPr>
        <p:txBody>
          <a:bodyPr/>
          <a:lstStyle/>
          <a:p>
            <a:r>
              <a:rPr lang="zh-CN" altLang="en-US">
                <a:noFill/>
              </a:rPr>
              <a:t> 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无限循环群的生成元（续）</a:t>
            </a:r>
          </a:p>
        </p:txBody>
      </p:sp>
    </p:spTree>
    <p:extLst>
      <p:ext uri="{BB962C8B-B14F-4D97-AF65-F5344CB8AC3E}">
        <p14:creationId xmlns:p14="http://schemas.microsoft.com/office/powerpoint/2010/main" val="17496710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灯片编号占位符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9914E68E-448E-BD4E-A00D-57D924740E50}" type="slidenum">
              <a:rPr lang="en-US" altLang="zh-CN"/>
              <a:pPr/>
              <a:t>11</a:t>
            </a:fld>
            <a:endParaRPr lang="en-US" altLang="zh-CN"/>
          </a:p>
        </p:txBody>
      </p:sp>
      <p:sp>
        <p:nvSpPr>
          <p:cNvPr id="4" name="内容占位符 3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179512" y="1556792"/>
            <a:ext cx="8363272" cy="4824536"/>
          </a:xfrm>
          <a:blipFill rotWithShape="0">
            <a:blip r:embed="rId3"/>
            <a:stretch>
              <a:fillRect l="-292" b="-2652"/>
            </a:stretch>
          </a:blipFill>
          <a:extLst/>
        </p:spPr>
        <p:txBody>
          <a:bodyPr/>
          <a:lstStyle/>
          <a:p>
            <a:pPr>
              <a:buFont typeface="Wingdings" panose="05000000000000000000" pitchFamily="2" charset="2"/>
              <a:buChar char="l"/>
              <a:defRPr/>
            </a:pPr>
            <a:r>
              <a:rPr lang="zh-CN" altLang="en-US">
                <a:noFill/>
              </a:rPr>
              <a:t> 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有限循环群的生成元</a:t>
            </a:r>
          </a:p>
        </p:txBody>
      </p:sp>
    </p:spTree>
    <p:extLst>
      <p:ext uri="{BB962C8B-B14F-4D97-AF65-F5344CB8AC3E}">
        <p14:creationId xmlns:p14="http://schemas.microsoft.com/office/powerpoint/2010/main" val="12994906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灯片编号占位符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039D7CEE-01E4-7240-B126-3C5AE37B20A2}" type="slidenum">
              <a:rPr lang="en-US" altLang="zh-CN"/>
              <a:pPr/>
              <a:t>12</a:t>
            </a:fld>
            <a:endParaRPr lang="en-US" altLang="zh-CN"/>
          </a:p>
        </p:txBody>
      </p:sp>
      <p:sp>
        <p:nvSpPr>
          <p:cNvPr id="5" name="内容占位符 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323528" y="1484784"/>
            <a:ext cx="8496174" cy="4608512"/>
          </a:xfrm>
          <a:prstGeom prst="rect">
            <a:avLst/>
          </a:prstGeom>
          <a:blipFill rotWithShape="0">
            <a:blip r:embed="rId3"/>
            <a:stretch>
              <a:fillRect r="-143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zh-CN" altLang="en-US">
                <a:noFill/>
              </a:rPr>
              <a:t> 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有限循环群的生成元（续）</a:t>
            </a:r>
          </a:p>
        </p:txBody>
      </p:sp>
    </p:spTree>
    <p:extLst>
      <p:ext uri="{BB962C8B-B14F-4D97-AF65-F5344CB8AC3E}">
        <p14:creationId xmlns:p14="http://schemas.microsoft.com/office/powerpoint/2010/main" val="18631390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灯片编号占位符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2FBCDB4C-995E-734B-BB79-63051D09C1F4}" type="slidenum">
              <a:rPr lang="en-US" altLang="zh-CN"/>
              <a:pPr/>
              <a:t>13</a:t>
            </a:fld>
            <a:endParaRPr lang="en-US" altLang="zh-CN"/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1583903"/>
            <a:ext cx="8675687" cy="479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</a:t>
            </a:r>
          </a:p>
        </p:txBody>
      </p:sp>
    </p:spTree>
    <p:extLst>
      <p:ext uri="{BB962C8B-B14F-4D97-AF65-F5344CB8AC3E}">
        <p14:creationId xmlns:p14="http://schemas.microsoft.com/office/powerpoint/2010/main" val="6362669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zh-CN" altLang="en-US" sz="3200" dirty="0"/>
              <a:t>问题</a:t>
            </a:r>
            <a:r>
              <a:rPr lang="en-US" altLang="zh-CN" sz="3200" dirty="0"/>
              <a:t>1</a:t>
            </a:r>
            <a:r>
              <a:rPr lang="zh-CN" altLang="en-US" sz="3200" dirty="0"/>
              <a:t>：什么是循环群？</a:t>
            </a:r>
            <a:endParaRPr lang="en-US" altLang="zh-CN" sz="3200" dirty="0"/>
          </a:p>
          <a:p>
            <a:pPr lvl="1"/>
            <a:r>
              <a:rPr lang="zh-CN" altLang="en-US" sz="2800" dirty="0">
                <a:solidFill>
                  <a:srgbClr val="2E2E99"/>
                </a:solidFill>
              </a:rPr>
              <a:t>可通过某个元素（生成元）生成所有元素</a:t>
            </a:r>
            <a:endParaRPr lang="en-US" altLang="zh-CN" sz="2800" dirty="0">
              <a:solidFill>
                <a:srgbClr val="2E2E99"/>
              </a:solidFill>
            </a:endParaRPr>
          </a:p>
          <a:p>
            <a:pPr lvl="1"/>
            <a:r>
              <a:rPr lang="zh-CN" altLang="en-US" sz="2800" dirty="0">
                <a:solidFill>
                  <a:srgbClr val="2E2E99"/>
                </a:solidFill>
                <a:latin typeface="+mn-ea"/>
              </a:rPr>
              <a:t>无限循环群有两个生成元，有限循环群有</a:t>
            </a:r>
            <a:r>
              <a:rPr lang="el-GR" altLang="zh-CN" sz="2800" dirty="0">
                <a:solidFill>
                  <a:srgbClr val="2E2E99"/>
                </a:solidFill>
                <a:latin typeface="+mn-ea"/>
              </a:rPr>
              <a:t>Φ</a:t>
            </a:r>
            <a:r>
              <a:rPr lang="en-US" altLang="zh-CN" sz="2800" dirty="0">
                <a:solidFill>
                  <a:srgbClr val="2E2E99"/>
                </a:solidFill>
                <a:latin typeface="+mn-ea"/>
              </a:rPr>
              <a:t>(n)</a:t>
            </a:r>
            <a:r>
              <a:rPr lang="zh-CN" altLang="en-US" sz="2800" dirty="0">
                <a:solidFill>
                  <a:srgbClr val="2E2E99"/>
                </a:solidFill>
                <a:latin typeface="+mn-ea"/>
              </a:rPr>
              <a:t>个生成元</a:t>
            </a:r>
            <a:endParaRPr lang="en-US" altLang="zh-CN" sz="2800" dirty="0">
              <a:solidFill>
                <a:srgbClr val="2E2E99"/>
              </a:solidFill>
              <a:latin typeface="+mn-ea"/>
            </a:endParaRPr>
          </a:p>
          <a:p>
            <a:r>
              <a:rPr lang="zh-CN" altLang="en-US" sz="3200" dirty="0">
                <a:solidFill>
                  <a:srgbClr val="FF0000"/>
                </a:solidFill>
              </a:rPr>
              <a:t>问题</a:t>
            </a:r>
            <a:r>
              <a:rPr lang="en-US" altLang="zh-CN" sz="3200" dirty="0">
                <a:solidFill>
                  <a:srgbClr val="FF0000"/>
                </a:solidFill>
              </a:rPr>
              <a:t>2</a:t>
            </a:r>
            <a:r>
              <a:rPr lang="zh-CN" altLang="en-US" sz="3200" dirty="0">
                <a:solidFill>
                  <a:srgbClr val="FF0000"/>
                </a:solidFill>
              </a:rPr>
              <a:t>：循环群的子群是否存在、如何构造？</a:t>
            </a:r>
            <a:endParaRPr lang="en-US" altLang="zh-CN" sz="3200" dirty="0">
              <a:solidFill>
                <a:srgbClr val="FF0000"/>
              </a:solidFill>
            </a:endParaRPr>
          </a:p>
          <a:p>
            <a:r>
              <a:rPr lang="zh-CN" altLang="en-US" sz="3200" dirty="0"/>
              <a:t>问题</a:t>
            </a:r>
            <a:r>
              <a:rPr lang="en-US" altLang="zh-CN" sz="3200" dirty="0"/>
              <a:t>3</a:t>
            </a:r>
            <a:r>
              <a:rPr lang="zh-CN" altLang="en-US" sz="3200" dirty="0"/>
              <a:t>：循环群是否存在统一的规律性？</a:t>
            </a:r>
            <a:endParaRPr lang="en-US" altLang="zh-CN" sz="32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324658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灯片编号占位符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7F17BFF2-2CE5-394C-8925-C16CC71A7288}" type="slidenum">
              <a:rPr lang="en-US" altLang="zh-CN"/>
              <a:pPr/>
              <a:t>15</a:t>
            </a:fld>
            <a:endParaRPr lang="en-US" altLang="zh-CN"/>
          </a:p>
        </p:txBody>
      </p:sp>
      <p:grpSp>
        <p:nvGrpSpPr>
          <p:cNvPr id="8" name="组合 7"/>
          <p:cNvGrpSpPr/>
          <p:nvPr/>
        </p:nvGrpSpPr>
        <p:grpSpPr>
          <a:xfrm>
            <a:off x="493713" y="3513286"/>
            <a:ext cx="8432800" cy="2940050"/>
            <a:chOff x="493713" y="3513286"/>
            <a:chExt cx="8432800" cy="294005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3713" y="3513286"/>
              <a:ext cx="8432800" cy="29400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3" name="矩形 2"/>
            <p:cNvSpPr>
              <a:spLocks noChangeArrowheads="1"/>
            </p:cNvSpPr>
            <p:nvPr/>
          </p:nvSpPr>
          <p:spPr bwMode="auto">
            <a:xfrm>
              <a:off x="2954338" y="4348311"/>
              <a:ext cx="142875" cy="1444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ctr" eaLnBrk="1" hangingPunct="1"/>
              <a:r>
                <a:rPr lang="zh-CN" altLang="en-US">
                  <a:latin typeface="华文楷体" charset="-122"/>
                  <a:ea typeface="华文楷体" charset="-122"/>
                </a:rPr>
                <a:t>幂</a:t>
              </a:r>
            </a:p>
          </p:txBody>
        </p: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49750" y="4267349"/>
              <a:ext cx="438150" cy="3286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9" name="矩形 8"/>
            <p:cNvSpPr>
              <a:spLocks noChangeArrowheads="1"/>
            </p:cNvSpPr>
            <p:nvPr/>
          </p:nvSpPr>
          <p:spPr bwMode="auto">
            <a:xfrm>
              <a:off x="4981575" y="3922861"/>
              <a:ext cx="1103313" cy="2159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ctr" eaLnBrk="1" hangingPunct="1"/>
              <a:r>
                <a:rPr lang="zh-CN" altLang="en-US" sz="1900">
                  <a:latin typeface="华文楷体" charset="-122"/>
                  <a:ea typeface="华文楷体" charset="-122"/>
                </a:rPr>
                <a:t>自然成立</a:t>
              </a: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循环群的子群</a:t>
            </a:r>
          </a:p>
        </p:txBody>
      </p:sp>
      <p:pic>
        <p:nvPicPr>
          <p:cNvPr id="6" name="内容占位符 5"/>
          <p:cNvPicPr>
            <a:picLocks noGrp="1" noChangeAspect="1"/>
          </p:cNvPicPr>
          <p:nvPr>
            <p:ph sz="quarter"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513137"/>
            <a:ext cx="8153400" cy="4405982"/>
          </a:xfrm>
        </p:spPr>
      </p:pic>
    </p:spTree>
    <p:extLst>
      <p:ext uri="{BB962C8B-B14F-4D97-AF65-F5344CB8AC3E}">
        <p14:creationId xmlns:p14="http://schemas.microsoft.com/office/powerpoint/2010/main" val="17097956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灯片编号占位符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8FC7F717-B90B-554C-AC61-5C931C563E31}" type="slidenum">
              <a:rPr lang="en-US" altLang="zh-CN"/>
              <a:pPr/>
              <a:t>16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循环群的子群（续）</a:t>
            </a:r>
          </a:p>
        </p:txBody>
      </p:sp>
      <p:pic>
        <p:nvPicPr>
          <p:cNvPr id="5" name="内容占位符 4"/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549355"/>
            <a:ext cx="7390862" cy="4495800"/>
          </a:xfrm>
        </p:spPr>
      </p:pic>
    </p:spTree>
    <p:extLst>
      <p:ext uri="{BB962C8B-B14F-4D97-AF65-F5344CB8AC3E}">
        <p14:creationId xmlns:p14="http://schemas.microsoft.com/office/powerpoint/2010/main" val="17595112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灯片编号占位符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00E38685-F037-4448-80FF-52123DF8118E}" type="slidenum">
              <a:rPr lang="en-US" altLang="zh-CN"/>
              <a:pPr/>
              <a:t>17</a:t>
            </a:fld>
            <a:endParaRPr lang="en-US" altLang="zh-CN"/>
          </a:p>
        </p:txBody>
      </p:sp>
      <p:pic>
        <p:nvPicPr>
          <p:cNvPr id="31748" name="Picture 3"/>
          <p:cNvPicPr>
            <a:picLocks noChangeAspect="1" noChangeArrowheads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098" y="1700808"/>
            <a:ext cx="85725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</a:t>
            </a:r>
          </a:p>
        </p:txBody>
      </p:sp>
    </p:spTree>
    <p:extLst>
      <p:ext uri="{BB962C8B-B14F-4D97-AF65-F5344CB8AC3E}">
        <p14:creationId xmlns:p14="http://schemas.microsoft.com/office/powerpoint/2010/main" val="3868451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zh-CN" altLang="en-US" sz="3200" dirty="0"/>
              <a:t>问题</a:t>
            </a:r>
            <a:r>
              <a:rPr lang="en-US" altLang="zh-CN" sz="3200" dirty="0"/>
              <a:t>1</a:t>
            </a:r>
            <a:r>
              <a:rPr lang="zh-CN" altLang="en-US" sz="3200" dirty="0"/>
              <a:t>：什么是循环群？</a:t>
            </a:r>
            <a:endParaRPr lang="en-US" altLang="zh-CN" sz="3200" dirty="0"/>
          </a:p>
          <a:p>
            <a:pPr lvl="1"/>
            <a:r>
              <a:rPr lang="zh-CN" altLang="en-US" sz="2800" dirty="0">
                <a:solidFill>
                  <a:srgbClr val="2E2E99"/>
                </a:solidFill>
              </a:rPr>
              <a:t>看通过某个元素（生成元）生成所有元素</a:t>
            </a:r>
            <a:endParaRPr lang="en-US" altLang="zh-CN" sz="2800" dirty="0">
              <a:solidFill>
                <a:srgbClr val="2E2E99"/>
              </a:solidFill>
            </a:endParaRPr>
          </a:p>
          <a:p>
            <a:pPr lvl="1"/>
            <a:r>
              <a:rPr lang="zh-CN" altLang="en-US" sz="2800" dirty="0">
                <a:solidFill>
                  <a:srgbClr val="2E2E99"/>
                </a:solidFill>
                <a:latin typeface="+mn-ea"/>
              </a:rPr>
              <a:t>无限循环群有两个生成元，有限循环群有</a:t>
            </a:r>
            <a:r>
              <a:rPr lang="el-GR" altLang="zh-CN" sz="2800" dirty="0">
                <a:solidFill>
                  <a:srgbClr val="2E2E99"/>
                </a:solidFill>
                <a:latin typeface="+mn-ea"/>
              </a:rPr>
              <a:t>Φ</a:t>
            </a:r>
            <a:r>
              <a:rPr lang="en-US" altLang="zh-CN" sz="2800" dirty="0">
                <a:solidFill>
                  <a:srgbClr val="2E2E99"/>
                </a:solidFill>
                <a:latin typeface="+mn-ea"/>
              </a:rPr>
              <a:t>(n)</a:t>
            </a:r>
            <a:r>
              <a:rPr lang="zh-CN" altLang="en-US" sz="2800" dirty="0">
                <a:solidFill>
                  <a:srgbClr val="2E2E99"/>
                </a:solidFill>
                <a:latin typeface="+mn-ea"/>
              </a:rPr>
              <a:t>个生成元</a:t>
            </a:r>
            <a:endParaRPr lang="en-US" altLang="zh-CN" sz="2800" dirty="0">
              <a:solidFill>
                <a:srgbClr val="2E2E99"/>
              </a:solidFill>
              <a:latin typeface="+mn-ea"/>
            </a:endParaRPr>
          </a:p>
          <a:p>
            <a:r>
              <a:rPr lang="zh-CN" altLang="en-US" sz="3200" dirty="0"/>
              <a:t>问题</a:t>
            </a:r>
            <a:r>
              <a:rPr lang="en-US" altLang="zh-CN" sz="3200" dirty="0"/>
              <a:t>2</a:t>
            </a:r>
            <a:r>
              <a:rPr lang="zh-CN" altLang="en-US" sz="3200" dirty="0"/>
              <a:t>：循环群的子群是否存在、如何构造？</a:t>
            </a:r>
            <a:endParaRPr lang="en-US" altLang="zh-CN" sz="3200" dirty="0"/>
          </a:p>
          <a:p>
            <a:pPr lvl="1"/>
            <a:r>
              <a:rPr lang="zh-CN" altLang="en-US" sz="2800" dirty="0">
                <a:solidFill>
                  <a:srgbClr val="2E2E99"/>
                </a:solidFill>
              </a:rPr>
              <a:t>对于</a:t>
            </a:r>
            <a:r>
              <a:rPr lang="en-US" altLang="zh-CN" sz="2800" dirty="0">
                <a:solidFill>
                  <a:srgbClr val="2E2E99"/>
                </a:solidFill>
              </a:rPr>
              <a:t>n</a:t>
            </a:r>
            <a:r>
              <a:rPr lang="zh-CN" altLang="en-US" sz="2800" dirty="0">
                <a:solidFill>
                  <a:srgbClr val="2E2E99"/>
                </a:solidFill>
              </a:rPr>
              <a:t>阶循环以及</a:t>
            </a:r>
            <a:r>
              <a:rPr lang="en-US" altLang="zh-CN" sz="2800" dirty="0">
                <a:solidFill>
                  <a:srgbClr val="2E2E99"/>
                </a:solidFill>
              </a:rPr>
              <a:t>n</a:t>
            </a:r>
            <a:r>
              <a:rPr lang="zh-CN" altLang="en-US" sz="2800" dirty="0">
                <a:solidFill>
                  <a:srgbClr val="2E2E99"/>
                </a:solidFill>
              </a:rPr>
              <a:t>的因子</a:t>
            </a:r>
            <a:r>
              <a:rPr lang="en-US" altLang="zh-CN" sz="2800" dirty="0">
                <a:solidFill>
                  <a:srgbClr val="2E2E99"/>
                </a:solidFill>
              </a:rPr>
              <a:t>d</a:t>
            </a:r>
            <a:r>
              <a:rPr lang="zh-CN" altLang="en-US" sz="2800" dirty="0">
                <a:solidFill>
                  <a:srgbClr val="2E2E99"/>
                </a:solidFill>
              </a:rPr>
              <a:t>，恰有一个</a:t>
            </a:r>
            <a:r>
              <a:rPr lang="en-US" altLang="zh-CN" sz="2800" dirty="0">
                <a:solidFill>
                  <a:srgbClr val="2E2E99"/>
                </a:solidFill>
              </a:rPr>
              <a:t>d</a:t>
            </a:r>
            <a:r>
              <a:rPr lang="zh-CN" altLang="en-US" sz="2800" dirty="0">
                <a:solidFill>
                  <a:srgbClr val="2E2E99"/>
                </a:solidFill>
              </a:rPr>
              <a:t>阶子群，为</a:t>
            </a:r>
            <a:r>
              <a:rPr lang="en-US" altLang="zh-CN" sz="2800" dirty="0">
                <a:solidFill>
                  <a:srgbClr val="2E2E99"/>
                </a:solidFill>
              </a:rPr>
              <a:t>&lt;a</a:t>
            </a:r>
            <a:r>
              <a:rPr lang="en-US" altLang="zh-CN" sz="2800" baseline="30000" dirty="0">
                <a:solidFill>
                  <a:srgbClr val="2E2E99"/>
                </a:solidFill>
              </a:rPr>
              <a:t>n/d</a:t>
            </a:r>
            <a:r>
              <a:rPr lang="en-US" altLang="zh-CN" sz="2800" dirty="0">
                <a:solidFill>
                  <a:srgbClr val="2E2E99"/>
                </a:solidFill>
              </a:rPr>
              <a:t>&gt;</a:t>
            </a:r>
          </a:p>
          <a:p>
            <a:r>
              <a:rPr lang="zh-CN" altLang="en-US" sz="3200" dirty="0">
                <a:solidFill>
                  <a:srgbClr val="FF0000"/>
                </a:solidFill>
              </a:rPr>
              <a:t>问题</a:t>
            </a:r>
            <a:r>
              <a:rPr lang="en-US" altLang="zh-CN" sz="3200" dirty="0">
                <a:solidFill>
                  <a:srgbClr val="FF0000"/>
                </a:solidFill>
              </a:rPr>
              <a:t>3</a:t>
            </a:r>
            <a:r>
              <a:rPr lang="zh-CN" altLang="en-US" sz="3200" dirty="0">
                <a:solidFill>
                  <a:srgbClr val="FF0000"/>
                </a:solidFill>
              </a:rPr>
              <a:t>：循环群是否存在统一的规律性？</a:t>
            </a:r>
            <a:endParaRPr lang="en-US" altLang="zh-CN" sz="3200" dirty="0">
              <a:solidFill>
                <a:srgbClr val="FF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60494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灯片编号占位符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8B01DF1D-AAB9-894B-9318-A1D527F8E132}" type="slidenum">
              <a:rPr lang="en-US" altLang="zh-CN"/>
              <a:pPr/>
              <a:t>19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群同构与同构映射</a:t>
            </a:r>
          </a:p>
        </p:txBody>
      </p:sp>
      <p:pic>
        <p:nvPicPr>
          <p:cNvPr id="5" name="内容占位符 4"/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75" y="1645109"/>
            <a:ext cx="8153400" cy="4405982"/>
          </a:xfrm>
        </p:spPr>
      </p:pic>
    </p:spTree>
    <p:extLst>
      <p:ext uri="{BB962C8B-B14F-4D97-AF65-F5344CB8AC3E}">
        <p14:creationId xmlns:p14="http://schemas.microsoft.com/office/powerpoint/2010/main" val="809036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回顾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lang="zh-CN" altLang="en-US" sz="3200" dirty="0"/>
              <a:t>问题</a:t>
            </a:r>
            <a:r>
              <a:rPr lang="en-US" altLang="zh-CN" sz="3200" dirty="0"/>
              <a:t>1</a:t>
            </a:r>
            <a:r>
              <a:rPr lang="zh-CN" altLang="en-US" sz="3200" dirty="0"/>
              <a:t>：什么叫做群的子群，如何判别之？</a:t>
            </a:r>
            <a:endParaRPr lang="en-US" altLang="zh-CN" sz="3200" dirty="0"/>
          </a:p>
          <a:p>
            <a:pPr lvl="1">
              <a:lnSpc>
                <a:spcPct val="110000"/>
              </a:lnSpc>
            </a:pPr>
            <a:r>
              <a:rPr lang="zh-CN" altLang="en-US" sz="2800" dirty="0">
                <a:solidFill>
                  <a:srgbClr val="2E2E99"/>
                </a:solidFill>
              </a:rPr>
              <a:t>非空子集 </a:t>
            </a:r>
            <a:r>
              <a:rPr lang="en-US" altLang="zh-CN" sz="2800" dirty="0">
                <a:solidFill>
                  <a:srgbClr val="2E2E99"/>
                </a:solidFill>
              </a:rPr>
              <a:t>+ </a:t>
            </a:r>
            <a:r>
              <a:rPr lang="zh-CN" altLang="en-US" sz="2800" dirty="0">
                <a:solidFill>
                  <a:srgbClr val="2E2E99"/>
                </a:solidFill>
              </a:rPr>
              <a:t>封闭、结合律、单位元、逆元</a:t>
            </a:r>
            <a:endParaRPr lang="en-US" altLang="zh-CN" sz="2800" dirty="0">
              <a:solidFill>
                <a:srgbClr val="2E2E99"/>
              </a:solidFill>
            </a:endParaRPr>
          </a:p>
          <a:p>
            <a:pPr lvl="1">
              <a:lnSpc>
                <a:spcPct val="110000"/>
              </a:lnSpc>
            </a:pPr>
            <a:r>
              <a:rPr lang="zh-CN" altLang="en-US" sz="2800" dirty="0">
                <a:solidFill>
                  <a:srgbClr val="2E2E99"/>
                </a:solidFill>
              </a:rPr>
              <a:t>判定：根据定义或三个判定定理</a:t>
            </a:r>
          </a:p>
          <a:p>
            <a:pPr>
              <a:lnSpc>
                <a:spcPct val="110000"/>
              </a:lnSpc>
            </a:pPr>
            <a:r>
              <a:rPr lang="zh-CN" altLang="en-US" sz="3200" dirty="0"/>
              <a:t>问题</a:t>
            </a:r>
            <a:r>
              <a:rPr lang="en-US" altLang="zh-CN" sz="3200" dirty="0"/>
              <a:t>2</a:t>
            </a:r>
            <a:r>
              <a:rPr lang="zh-CN" altLang="en-US" sz="3200" dirty="0"/>
              <a:t>：子群一定存在么，若存在则满足什么性质？</a:t>
            </a:r>
            <a:endParaRPr lang="en-US" altLang="zh-CN" sz="3200" dirty="0"/>
          </a:p>
          <a:p>
            <a:pPr lvl="1">
              <a:lnSpc>
                <a:spcPct val="110000"/>
              </a:lnSpc>
            </a:pPr>
            <a:r>
              <a:rPr lang="zh-CN" altLang="en-US" sz="2900" dirty="0">
                <a:solidFill>
                  <a:srgbClr val="2E2E99"/>
                </a:solidFill>
              </a:rPr>
              <a:t>一定存在平凡子群</a:t>
            </a:r>
            <a:endParaRPr lang="zh-CN" altLang="en-US" sz="3200" dirty="0"/>
          </a:p>
          <a:p>
            <a:pPr lvl="1">
              <a:lnSpc>
                <a:spcPct val="110000"/>
              </a:lnSpc>
            </a:pPr>
            <a:r>
              <a:rPr lang="zh-CN" altLang="en-US" sz="2800" dirty="0">
                <a:solidFill>
                  <a:srgbClr val="2E2E99"/>
                </a:solidFill>
              </a:rPr>
              <a:t>子群</a:t>
            </a:r>
            <a:r>
              <a:rPr lang="en-US" altLang="zh-CN" sz="2800" dirty="0">
                <a:solidFill>
                  <a:srgbClr val="2E2E99"/>
                </a:solidFill>
              </a:rPr>
              <a:t>H</a:t>
            </a:r>
            <a:r>
              <a:rPr lang="zh-CN" altLang="en-US" sz="2800" dirty="0">
                <a:solidFill>
                  <a:srgbClr val="2E2E99"/>
                </a:solidFill>
              </a:rPr>
              <a:t>的所有陪集构成母群</a:t>
            </a:r>
            <a:r>
              <a:rPr lang="en-US" altLang="zh-CN" sz="2800" dirty="0">
                <a:solidFill>
                  <a:srgbClr val="2E2E99"/>
                </a:solidFill>
              </a:rPr>
              <a:t>G</a:t>
            </a:r>
            <a:r>
              <a:rPr lang="zh-CN" altLang="en-US" sz="2800" dirty="0">
                <a:solidFill>
                  <a:srgbClr val="2E2E99"/>
                </a:solidFill>
              </a:rPr>
              <a:t>的一个划分</a:t>
            </a:r>
            <a:endParaRPr lang="en-US" altLang="zh-CN" sz="2800" dirty="0">
              <a:solidFill>
                <a:srgbClr val="2E2E99"/>
              </a:solidFill>
            </a:endParaRPr>
          </a:p>
          <a:p>
            <a:pPr lvl="1">
              <a:lnSpc>
                <a:spcPct val="110000"/>
              </a:lnSpc>
            </a:pPr>
            <a:r>
              <a:rPr lang="zh-CN" altLang="en-US" sz="2800" dirty="0">
                <a:solidFill>
                  <a:srgbClr val="2E2E99"/>
                </a:solidFill>
              </a:rPr>
              <a:t>拉格朗日定理及其推论：有限群的子群阶是母群阶的因子、有限质数阶群没有非平凡子群、有限质数阶群一定是循环群</a:t>
            </a:r>
            <a:endParaRPr lang="en-US" altLang="zh-CN" sz="2800" dirty="0">
              <a:solidFill>
                <a:srgbClr val="2E2E99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410779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灯片编号占位符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4587C22E-B178-F64F-89CB-F5367C61346C}" type="slidenum">
              <a:rPr lang="en-US" altLang="zh-CN"/>
              <a:pPr/>
              <a:t>20</a:t>
            </a:fld>
            <a:endParaRPr lang="en-US" altLang="zh-CN"/>
          </a:p>
        </p:txBody>
      </p:sp>
      <p:sp>
        <p:nvSpPr>
          <p:cNvPr id="4" name="内容占位符 3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396306" y="1340768"/>
            <a:ext cx="8496174" cy="5112568"/>
          </a:xfrm>
          <a:blipFill rotWithShape="0">
            <a:blip r:embed="rId3"/>
            <a:stretch>
              <a:fillRect l="-717"/>
            </a:stretch>
          </a:blipFill>
          <a:extLst/>
        </p:spPr>
        <p:txBody>
          <a:bodyPr/>
          <a:lstStyle/>
          <a:p>
            <a:r>
              <a:rPr lang="zh-CN" altLang="en-US" dirty="0">
                <a:noFill/>
              </a:rPr>
              <a:t> 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群同态与同态映射</a:t>
            </a:r>
          </a:p>
        </p:txBody>
      </p:sp>
    </p:spTree>
    <p:extLst>
      <p:ext uri="{BB962C8B-B14F-4D97-AF65-F5344CB8AC3E}">
        <p14:creationId xmlns:p14="http://schemas.microsoft.com/office/powerpoint/2010/main" val="14499430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灯片编号占位符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F3A459D7-D643-F143-A702-D863141E7F27}" type="slidenum">
              <a:rPr lang="en-US" altLang="zh-CN"/>
              <a:pPr/>
              <a:t>21</a:t>
            </a:fld>
            <a:endParaRPr lang="en-US" altLang="zh-CN"/>
          </a:p>
        </p:txBody>
      </p:sp>
      <p:pic>
        <p:nvPicPr>
          <p:cNvPr id="4403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717032"/>
            <a:ext cx="6840537" cy="282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群同态与同态映射（续）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826" y="1516698"/>
            <a:ext cx="8529043" cy="460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5348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灯片编号占位符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4C80B7CE-3A99-624C-9CC2-65C00F9F937F}" type="slidenum">
              <a:rPr lang="en-US" altLang="zh-CN"/>
              <a:pPr/>
              <a:t>22</a:t>
            </a:fld>
            <a:endParaRPr lang="en-US" altLang="zh-CN"/>
          </a:p>
        </p:txBody>
      </p:sp>
      <p:sp>
        <p:nvSpPr>
          <p:cNvPr id="4" name="内容占位符 3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179512" y="1340768"/>
            <a:ext cx="8747694" cy="4608512"/>
          </a:xfrm>
          <a:blipFill rotWithShape="0">
            <a:blip r:embed="rId3"/>
            <a:stretch>
              <a:fillRect l="-1603" r="-1394" b="-529"/>
            </a:stretch>
          </a:blipFill>
          <a:extLst/>
        </p:spPr>
        <p:txBody>
          <a:bodyPr/>
          <a:lstStyle/>
          <a:p>
            <a:r>
              <a:rPr lang="zh-CN" altLang="en-US" dirty="0">
                <a:noFill/>
              </a:rPr>
              <a:t> 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无限循环群的同构群</a:t>
            </a:r>
          </a:p>
        </p:txBody>
      </p:sp>
    </p:spTree>
    <p:extLst>
      <p:ext uri="{BB962C8B-B14F-4D97-AF65-F5344CB8AC3E}">
        <p14:creationId xmlns:p14="http://schemas.microsoft.com/office/powerpoint/2010/main" val="16052339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灯片编号占位符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1857F423-FA87-6648-8E3E-7564C244D1CF}" type="slidenum">
              <a:rPr lang="en-US" altLang="zh-CN"/>
              <a:pPr/>
              <a:t>23</a:t>
            </a:fld>
            <a:endParaRPr lang="en-US" altLang="zh-CN"/>
          </a:p>
        </p:txBody>
      </p:sp>
      <p:sp>
        <p:nvSpPr>
          <p:cNvPr id="4" name="内容占位符 3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179512" y="1340768"/>
            <a:ext cx="8747694" cy="5040560"/>
          </a:xfrm>
          <a:blipFill rotWithShape="0">
            <a:blip r:embed="rId3"/>
            <a:srcRect/>
            <a:stretch>
              <a:fillRect l="-697" r="-1185" b="-2796"/>
            </a:stretch>
          </a:blipFill>
          <a:extLst/>
        </p:spPr>
        <p:txBody>
          <a:bodyPr/>
          <a:lstStyle/>
          <a:p>
            <a:r>
              <a:rPr lang="zh-CN" altLang="en-US" dirty="0">
                <a:noFill/>
              </a:rPr>
              <a:t> 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有限循环群的同构群</a:t>
            </a:r>
          </a:p>
        </p:txBody>
      </p:sp>
    </p:spTree>
    <p:extLst>
      <p:ext uri="{BB962C8B-B14F-4D97-AF65-F5344CB8AC3E}">
        <p14:creationId xmlns:p14="http://schemas.microsoft.com/office/powerpoint/2010/main" val="6721395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 bwMode="auto">
          <a:xfrm>
            <a:off x="1943100" y="4221163"/>
            <a:ext cx="5184775" cy="6477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  <a:latin typeface="Times New Roman" charset="0"/>
            </a:endParaRPr>
          </a:p>
        </p:txBody>
      </p:sp>
      <p:sp>
        <p:nvSpPr>
          <p:cNvPr id="54276" name="灯片编号占位符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E2C2DBD4-F693-F440-9F28-753D17845513}" type="slidenum">
              <a:rPr lang="en-US" altLang="zh-CN"/>
              <a:pPr/>
              <a:t>24</a:t>
            </a:fld>
            <a:endParaRPr lang="en-US" altLang="zh-CN"/>
          </a:p>
        </p:txBody>
      </p:sp>
      <p:sp>
        <p:nvSpPr>
          <p:cNvPr id="4" name="内容占位符 3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179512" y="1340768"/>
            <a:ext cx="8747694" cy="4594448"/>
          </a:xfrm>
          <a:blipFill rotWithShape="0">
            <a:blip r:embed="rId3"/>
            <a:stretch>
              <a:fillRect l="-697"/>
            </a:stretch>
          </a:blipFill>
          <a:extLst/>
        </p:spPr>
        <p:txBody>
          <a:bodyPr/>
          <a:lstStyle/>
          <a:p>
            <a:r>
              <a:rPr lang="zh-CN" altLang="en-US">
                <a:noFill/>
              </a:rPr>
              <a:t> 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循环群的同构群</a:t>
            </a:r>
          </a:p>
        </p:txBody>
      </p:sp>
    </p:spTree>
    <p:extLst>
      <p:ext uri="{BB962C8B-B14F-4D97-AF65-F5344CB8AC3E}">
        <p14:creationId xmlns:p14="http://schemas.microsoft.com/office/powerpoint/2010/main" val="3299687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本节小结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zh-CN" altLang="en-US" sz="3200" dirty="0"/>
              <a:t>问题</a:t>
            </a:r>
            <a:r>
              <a:rPr lang="en-US" altLang="zh-CN" sz="3200" dirty="0"/>
              <a:t>1</a:t>
            </a:r>
            <a:r>
              <a:rPr lang="zh-CN" altLang="en-US" sz="3200" dirty="0"/>
              <a:t>：什么是循环群？</a:t>
            </a:r>
            <a:endParaRPr lang="en-US" altLang="zh-CN" sz="3200" dirty="0"/>
          </a:p>
          <a:p>
            <a:pPr lvl="1"/>
            <a:r>
              <a:rPr lang="zh-CN" altLang="en-US" sz="2900" dirty="0">
                <a:solidFill>
                  <a:srgbClr val="2E2E99"/>
                </a:solidFill>
              </a:rPr>
              <a:t>通过某个元素（生成元）生成所有元素</a:t>
            </a:r>
            <a:endParaRPr lang="en-US" altLang="zh-CN" sz="2900" dirty="0">
              <a:solidFill>
                <a:srgbClr val="2E2E99"/>
              </a:solidFill>
            </a:endParaRPr>
          </a:p>
          <a:p>
            <a:pPr lvl="1"/>
            <a:r>
              <a:rPr lang="zh-CN" altLang="en-US" sz="2900" dirty="0">
                <a:solidFill>
                  <a:srgbClr val="2E2E99"/>
                </a:solidFill>
              </a:rPr>
              <a:t>无限循环群有两个生成元，有限循环群有</a:t>
            </a:r>
            <a:r>
              <a:rPr lang="el-GR" altLang="zh-CN" sz="2900" dirty="0">
                <a:solidFill>
                  <a:srgbClr val="2E2E99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Φ</a:t>
            </a:r>
            <a:r>
              <a:rPr lang="en-US" altLang="zh-CN" sz="2900" dirty="0">
                <a:solidFill>
                  <a:srgbClr val="2E2E99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(n)</a:t>
            </a:r>
            <a:r>
              <a:rPr lang="zh-CN" altLang="en-US" sz="2900" dirty="0">
                <a:solidFill>
                  <a:srgbClr val="2E2E99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个生成元</a:t>
            </a:r>
            <a:endParaRPr lang="en-US" altLang="zh-CN" sz="2900" dirty="0">
              <a:solidFill>
                <a:srgbClr val="2E2E99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3200" dirty="0"/>
              <a:t>问题</a:t>
            </a:r>
            <a:r>
              <a:rPr lang="en-US" altLang="zh-CN" sz="3200" dirty="0"/>
              <a:t>2</a:t>
            </a:r>
            <a:r>
              <a:rPr lang="zh-CN" altLang="en-US" sz="3200" dirty="0"/>
              <a:t>：循环群的子群是否存在、如何构造？</a:t>
            </a:r>
            <a:endParaRPr lang="en-US" altLang="zh-CN" sz="3200" dirty="0"/>
          </a:p>
          <a:p>
            <a:pPr lvl="1"/>
            <a:r>
              <a:rPr lang="zh-CN" altLang="en-US" sz="2900" dirty="0">
                <a:solidFill>
                  <a:srgbClr val="2E2E99"/>
                </a:solidFill>
              </a:rPr>
              <a:t>对于</a:t>
            </a:r>
            <a:r>
              <a:rPr lang="en-US" altLang="zh-CN" sz="2900" dirty="0">
                <a:solidFill>
                  <a:srgbClr val="2E2E99"/>
                </a:solidFill>
              </a:rPr>
              <a:t>n</a:t>
            </a:r>
            <a:r>
              <a:rPr lang="zh-CN" altLang="en-US" sz="2900" dirty="0">
                <a:solidFill>
                  <a:srgbClr val="2E2E99"/>
                </a:solidFill>
              </a:rPr>
              <a:t>阶循环以及</a:t>
            </a:r>
            <a:r>
              <a:rPr lang="en-US" altLang="zh-CN" sz="2900" dirty="0">
                <a:solidFill>
                  <a:srgbClr val="2E2E99"/>
                </a:solidFill>
              </a:rPr>
              <a:t>n</a:t>
            </a:r>
            <a:r>
              <a:rPr lang="zh-CN" altLang="en-US" sz="2900" dirty="0">
                <a:solidFill>
                  <a:srgbClr val="2E2E99"/>
                </a:solidFill>
              </a:rPr>
              <a:t>的因子</a:t>
            </a:r>
            <a:r>
              <a:rPr lang="en-US" altLang="zh-CN" sz="2900" dirty="0">
                <a:solidFill>
                  <a:srgbClr val="2E2E99"/>
                </a:solidFill>
              </a:rPr>
              <a:t>d</a:t>
            </a:r>
            <a:r>
              <a:rPr lang="zh-CN" altLang="en-US" sz="2900" dirty="0">
                <a:solidFill>
                  <a:srgbClr val="2E2E99"/>
                </a:solidFill>
              </a:rPr>
              <a:t>，恰有一个</a:t>
            </a:r>
            <a:r>
              <a:rPr lang="en-US" altLang="zh-CN" sz="2900" dirty="0">
                <a:solidFill>
                  <a:srgbClr val="2E2E99"/>
                </a:solidFill>
              </a:rPr>
              <a:t>d</a:t>
            </a:r>
            <a:r>
              <a:rPr lang="zh-CN" altLang="en-US" sz="2900" dirty="0">
                <a:solidFill>
                  <a:srgbClr val="2E2E99"/>
                </a:solidFill>
              </a:rPr>
              <a:t>阶子群，为</a:t>
            </a:r>
            <a:r>
              <a:rPr lang="en-US" altLang="zh-CN" sz="2900" dirty="0">
                <a:solidFill>
                  <a:srgbClr val="2E2E99"/>
                </a:solidFill>
              </a:rPr>
              <a:t>&lt;a</a:t>
            </a:r>
            <a:r>
              <a:rPr lang="en-US" altLang="zh-CN" sz="2900" baseline="30000" dirty="0">
                <a:solidFill>
                  <a:srgbClr val="2E2E99"/>
                </a:solidFill>
              </a:rPr>
              <a:t>n/d</a:t>
            </a:r>
            <a:r>
              <a:rPr lang="en-US" altLang="zh-CN" sz="2900" dirty="0">
                <a:solidFill>
                  <a:srgbClr val="2E2E99"/>
                </a:solidFill>
              </a:rPr>
              <a:t>&gt;</a:t>
            </a:r>
            <a:endParaRPr lang="en-US" altLang="zh-CN" sz="2900" dirty="0"/>
          </a:p>
          <a:p>
            <a:r>
              <a:rPr lang="zh-CN" altLang="en-US" sz="3200" dirty="0"/>
              <a:t>问题</a:t>
            </a:r>
            <a:r>
              <a:rPr lang="en-US" altLang="zh-CN" sz="3200" dirty="0"/>
              <a:t>3</a:t>
            </a:r>
            <a:r>
              <a:rPr lang="zh-CN" altLang="en-US" sz="3200" dirty="0"/>
              <a:t>：循环群是否存在统一的规律性？</a:t>
            </a:r>
            <a:endParaRPr lang="en-US" altLang="zh-CN" sz="3200" dirty="0"/>
          </a:p>
          <a:p>
            <a:pPr lvl="1"/>
            <a:r>
              <a:rPr lang="zh-CN" altLang="en-US" sz="2900" dirty="0">
                <a:solidFill>
                  <a:srgbClr val="2E2E99"/>
                </a:solidFill>
              </a:rPr>
              <a:t>无限循环群皆与整数加群同构，</a:t>
            </a:r>
            <a:r>
              <a:rPr lang="en-US" altLang="zh-CN" sz="2900" dirty="0">
                <a:solidFill>
                  <a:srgbClr val="2E2E99"/>
                </a:solidFill>
              </a:rPr>
              <a:t>n</a:t>
            </a:r>
            <a:r>
              <a:rPr lang="zh-CN" altLang="en-US" sz="2900" dirty="0">
                <a:solidFill>
                  <a:srgbClr val="2E2E99"/>
                </a:solidFill>
              </a:rPr>
              <a:t>阶有限群循环群皆与模</a:t>
            </a:r>
            <a:r>
              <a:rPr lang="en-US" altLang="zh-CN" sz="2900" dirty="0">
                <a:solidFill>
                  <a:srgbClr val="2E2E99"/>
                </a:solidFill>
              </a:rPr>
              <a:t>n</a:t>
            </a:r>
            <a:r>
              <a:rPr lang="zh-CN" altLang="en-US" sz="2900" dirty="0">
                <a:solidFill>
                  <a:srgbClr val="2E2E99"/>
                </a:solidFill>
              </a:rPr>
              <a:t>加法群同构</a:t>
            </a:r>
            <a:endParaRPr lang="en-US" altLang="zh-CN" sz="2900" dirty="0">
              <a:solidFill>
                <a:srgbClr val="2E2E99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525823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/>
              <a:t>例：群的直积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800" b="1" dirty="0">
                <a:latin typeface="Times New Roman" charset="0"/>
              </a:rPr>
              <a:t>给定两个群</a:t>
            </a:r>
            <a:r>
              <a:rPr lang="en-US" altLang="zh-CN" sz="2800" b="1" dirty="0">
                <a:latin typeface="Times New Roman" charset="0"/>
                <a:sym typeface="Wingdings" charset="0"/>
              </a:rPr>
              <a:t>: (S,   </a:t>
            </a:r>
            <a:r>
              <a:rPr lang="en-US" altLang="zh-CN" sz="2800" b="1" dirty="0">
                <a:latin typeface="Times New Roman" charset="0"/>
                <a:ea typeface="Arial Unicode MS" charset="0"/>
                <a:cs typeface="Times New Roman" charset="0"/>
                <a:sym typeface="Wingdings" charset="0"/>
              </a:rPr>
              <a:t>⃘), (T,</a:t>
            </a:r>
            <a:r>
              <a:rPr lang="en-US" altLang="zh-CN" sz="2800" b="1" dirty="0">
                <a:latin typeface="Times New Roman" charset="0"/>
                <a:ea typeface="Batang" charset="0"/>
                <a:sym typeface="Times New Roman Special G1" charset="0"/>
              </a:rPr>
              <a:t>*</a:t>
            </a:r>
            <a:r>
              <a:rPr lang="en-US" altLang="zh-CN" sz="2800" b="1" dirty="0">
                <a:latin typeface="Times New Roman" charset="0"/>
                <a:sym typeface="Wingdings" charset="0"/>
              </a:rPr>
              <a:t>), </a:t>
            </a:r>
            <a:r>
              <a:rPr lang="zh-CN" altLang="en-US" sz="2800" b="1" dirty="0">
                <a:latin typeface="Times New Roman" charset="0"/>
                <a:sym typeface="Wingdings" charset="0"/>
              </a:rPr>
              <a:t>定义笛卡儿乘积</a:t>
            </a:r>
            <a:r>
              <a:rPr lang="en-US" altLang="zh-CN" sz="2800" b="1" dirty="0">
                <a:latin typeface="Times New Roman" charset="0"/>
                <a:sym typeface="Wingdings" charset="0"/>
              </a:rPr>
              <a:t>S</a:t>
            </a:r>
            <a:r>
              <a:rPr lang="en-US" altLang="zh-CN" sz="2800" b="1" dirty="0">
                <a:latin typeface="Times New Roman" charset="0"/>
                <a:sym typeface="Symbol" charset="2"/>
              </a:rPr>
              <a:t></a:t>
            </a:r>
            <a:r>
              <a:rPr lang="en-US" altLang="zh-CN" sz="2800" b="1" dirty="0">
                <a:latin typeface="Times New Roman" charset="0"/>
                <a:sym typeface="Wingdings" charset="0"/>
              </a:rPr>
              <a:t>T</a:t>
            </a:r>
            <a:r>
              <a:rPr lang="zh-CN" altLang="en-US" sz="2800" b="1" dirty="0">
                <a:latin typeface="Times New Roman" charset="0"/>
                <a:sym typeface="Wingdings" charset="0"/>
              </a:rPr>
              <a:t>上的运算</a:t>
            </a:r>
            <a:r>
              <a:rPr lang="zh-CN" altLang="en-US" sz="2000" b="1" dirty="0">
                <a:latin typeface="Times New Roman" charset="0"/>
                <a:ea typeface="Arial Unicode MS" charset="0"/>
                <a:sym typeface="Wingdings" charset="0"/>
              </a:rPr>
              <a:t>⊗</a:t>
            </a:r>
            <a:r>
              <a:rPr lang="zh-CN" altLang="en-US" sz="2800" b="1" dirty="0">
                <a:latin typeface="Times New Roman" charset="0"/>
                <a:sym typeface="Wingdings" charset="0"/>
              </a:rPr>
              <a:t>如下：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Wingdings" charset="0"/>
              <a:buNone/>
            </a:pPr>
            <a:r>
              <a:rPr lang="en-US" altLang="zh-CN" sz="2400" b="1" dirty="0">
                <a:latin typeface="Times New Roman" charset="0"/>
              </a:rPr>
              <a:t>&lt;s</a:t>
            </a:r>
            <a:r>
              <a:rPr lang="en-US" altLang="zh-CN" sz="2400" b="1" baseline="-25000" dirty="0">
                <a:latin typeface="Times New Roman" charset="0"/>
              </a:rPr>
              <a:t>1</a:t>
            </a:r>
            <a:r>
              <a:rPr lang="en-US" altLang="zh-CN" sz="2400" b="1" dirty="0">
                <a:latin typeface="Times New Roman" charset="0"/>
              </a:rPr>
              <a:t>,t</a:t>
            </a:r>
            <a:r>
              <a:rPr lang="en-US" altLang="zh-CN" sz="2400" b="1" baseline="-25000" dirty="0">
                <a:latin typeface="Times New Roman" charset="0"/>
              </a:rPr>
              <a:t>1</a:t>
            </a:r>
            <a:r>
              <a:rPr lang="en-US" altLang="zh-CN" sz="2400" b="1" dirty="0">
                <a:latin typeface="Times New Roman" charset="0"/>
              </a:rPr>
              <a:t>&gt; </a:t>
            </a:r>
            <a:r>
              <a:rPr lang="en-US" altLang="zh-CN" sz="2000" b="1" dirty="0">
                <a:latin typeface="Times New Roman" charset="0"/>
                <a:ea typeface="Arial Unicode MS" charset="0"/>
                <a:sym typeface="Wingdings" charset="0"/>
              </a:rPr>
              <a:t>⊗</a:t>
            </a:r>
            <a:r>
              <a:rPr lang="en-US" altLang="zh-CN" sz="2400" b="1" dirty="0">
                <a:latin typeface="Times New Roman" charset="0"/>
              </a:rPr>
              <a:t> &lt;s</a:t>
            </a:r>
            <a:r>
              <a:rPr lang="en-US" altLang="zh-CN" sz="2400" b="1" baseline="-25000" dirty="0">
                <a:latin typeface="Times New Roman" charset="0"/>
              </a:rPr>
              <a:t>2</a:t>
            </a:r>
            <a:r>
              <a:rPr lang="en-US" altLang="zh-CN" sz="2400" b="1" dirty="0">
                <a:latin typeface="Times New Roman" charset="0"/>
              </a:rPr>
              <a:t>,t</a:t>
            </a:r>
            <a:r>
              <a:rPr lang="en-US" altLang="zh-CN" sz="2400" b="1" baseline="-25000" dirty="0">
                <a:latin typeface="Times New Roman" charset="0"/>
              </a:rPr>
              <a:t>2</a:t>
            </a:r>
            <a:r>
              <a:rPr lang="en-US" altLang="zh-CN" sz="2400" b="1" dirty="0">
                <a:latin typeface="Times New Roman" charset="0"/>
              </a:rPr>
              <a:t>&gt; = &lt;s</a:t>
            </a:r>
            <a:r>
              <a:rPr lang="en-US" altLang="zh-CN" sz="2400" b="1" baseline="-25000" dirty="0">
                <a:latin typeface="Times New Roman" charset="0"/>
              </a:rPr>
              <a:t>1  </a:t>
            </a:r>
            <a:r>
              <a:rPr lang="en-US" altLang="zh-CN" sz="2400" b="1" dirty="0">
                <a:latin typeface="Times New Roman" charset="0"/>
                <a:ea typeface="Arial Unicode MS" charset="0"/>
                <a:sym typeface="Wingdings" charset="0"/>
              </a:rPr>
              <a:t>⃘</a:t>
            </a:r>
            <a:r>
              <a:rPr lang="en-US" altLang="zh-CN" sz="2400" b="1" dirty="0">
                <a:latin typeface="Times New Roman" charset="0"/>
              </a:rPr>
              <a:t>s</a:t>
            </a:r>
            <a:r>
              <a:rPr lang="en-US" altLang="zh-CN" sz="2400" b="1" baseline="-25000" dirty="0">
                <a:latin typeface="Times New Roman" charset="0"/>
              </a:rPr>
              <a:t>2</a:t>
            </a:r>
            <a:r>
              <a:rPr lang="en-US" altLang="zh-CN" sz="2400" b="1" dirty="0">
                <a:latin typeface="Times New Roman" charset="0"/>
              </a:rPr>
              <a:t>, t</a:t>
            </a:r>
            <a:r>
              <a:rPr lang="en-US" altLang="zh-CN" sz="2400" b="1" baseline="-25000" dirty="0">
                <a:latin typeface="Times New Roman" charset="0"/>
              </a:rPr>
              <a:t>1</a:t>
            </a:r>
            <a:r>
              <a:rPr lang="en-US" altLang="zh-CN" sz="2400" b="1" dirty="0">
                <a:latin typeface="Times New Roman" charset="0"/>
              </a:rPr>
              <a:t>*t</a:t>
            </a:r>
            <a:r>
              <a:rPr lang="en-US" altLang="zh-CN" sz="2400" b="1" baseline="-25000" dirty="0">
                <a:latin typeface="Times New Roman" charset="0"/>
              </a:rPr>
              <a:t>2</a:t>
            </a:r>
            <a:r>
              <a:rPr lang="en-US" altLang="zh-CN" sz="2400" b="1" dirty="0">
                <a:latin typeface="Times New Roman" charset="0"/>
              </a:rPr>
              <a:t>&gt;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800" dirty="0">
                <a:latin typeface="Times New Roman" charset="0"/>
              </a:rPr>
              <a:t>证明：</a:t>
            </a:r>
            <a:r>
              <a:rPr lang="en-US" altLang="zh-CN" sz="2800" b="1" dirty="0">
                <a:latin typeface="Times New Roman" charset="0"/>
              </a:rPr>
              <a:t>(</a:t>
            </a:r>
            <a:r>
              <a:rPr lang="en-US" altLang="zh-CN" sz="2800" b="1" dirty="0">
                <a:latin typeface="Times New Roman" charset="0"/>
                <a:sym typeface="Wingdings" charset="0"/>
              </a:rPr>
              <a:t>S</a:t>
            </a:r>
            <a:r>
              <a:rPr lang="en-US" altLang="zh-CN" sz="2800" b="1" dirty="0">
                <a:latin typeface="Times New Roman" charset="0"/>
                <a:sym typeface="Symbol" charset="2"/>
              </a:rPr>
              <a:t></a:t>
            </a:r>
            <a:r>
              <a:rPr lang="en-US" altLang="zh-CN" sz="2800" b="1" dirty="0">
                <a:latin typeface="Times New Roman" charset="0"/>
                <a:sym typeface="Wingdings" charset="0"/>
              </a:rPr>
              <a:t>T, </a:t>
            </a:r>
            <a:r>
              <a:rPr lang="en-US" altLang="zh-CN" sz="2000" b="1" dirty="0">
                <a:latin typeface="Times New Roman" charset="0"/>
                <a:ea typeface="Arial Unicode MS" charset="0"/>
                <a:sym typeface="Wingdings" charset="0"/>
              </a:rPr>
              <a:t>⊗</a:t>
            </a:r>
            <a:r>
              <a:rPr lang="en-US" altLang="zh-CN" sz="2800" b="1" dirty="0">
                <a:latin typeface="Times New Roman" charset="0"/>
                <a:ea typeface="Arial Unicode MS" charset="0"/>
                <a:sym typeface="Wingdings" charset="0"/>
              </a:rPr>
              <a:t>)</a:t>
            </a:r>
            <a:r>
              <a:rPr lang="zh-CN" altLang="en-US" sz="2800" b="1" dirty="0">
                <a:latin typeface="Times New Roman" charset="0"/>
                <a:sym typeface="Wingdings" charset="0"/>
              </a:rPr>
              <a:t>是群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b="1" dirty="0">
                <a:latin typeface="Times New Roman" charset="0"/>
                <a:sym typeface="Wingdings" charset="0"/>
              </a:rPr>
              <a:t>结合律： </a:t>
            </a:r>
            <a:r>
              <a:rPr lang="en-US" altLang="zh-CN" sz="2400" b="1" dirty="0">
                <a:solidFill>
                  <a:schemeClr val="tx2"/>
                </a:solidFill>
                <a:latin typeface="Times New Roman" charset="0"/>
              </a:rPr>
              <a:t>&lt;(s</a:t>
            </a:r>
            <a:r>
              <a:rPr lang="en-US" altLang="zh-CN" sz="2400" b="1" baseline="-25000" dirty="0">
                <a:solidFill>
                  <a:schemeClr val="tx2"/>
                </a:solidFill>
                <a:latin typeface="Times New Roman" charset="0"/>
              </a:rPr>
              <a:t>1  </a:t>
            </a:r>
            <a:r>
              <a:rPr lang="en-US" altLang="zh-CN" sz="2400" b="1" dirty="0">
                <a:solidFill>
                  <a:schemeClr val="tx2"/>
                </a:solidFill>
                <a:latin typeface="Times New Roman" charset="0"/>
                <a:ea typeface="Arial Unicode MS" charset="0"/>
                <a:sym typeface="Wingdings" charset="0"/>
              </a:rPr>
              <a:t>⃘</a:t>
            </a:r>
            <a:r>
              <a:rPr lang="en-US" altLang="zh-CN" sz="2400" b="1" dirty="0">
                <a:solidFill>
                  <a:schemeClr val="tx2"/>
                </a:solidFill>
                <a:latin typeface="Times New Roman" charset="0"/>
              </a:rPr>
              <a:t>s</a:t>
            </a:r>
            <a:r>
              <a:rPr lang="en-US" altLang="zh-CN" sz="2400" b="1" baseline="-25000" dirty="0">
                <a:solidFill>
                  <a:schemeClr val="tx2"/>
                </a:solidFill>
                <a:latin typeface="Times New Roman" charset="0"/>
              </a:rPr>
              <a:t>2</a:t>
            </a:r>
            <a:r>
              <a:rPr lang="en-US" altLang="zh-CN" sz="2400" b="1" dirty="0">
                <a:solidFill>
                  <a:schemeClr val="tx2"/>
                </a:solidFill>
                <a:latin typeface="Times New Roman" charset="0"/>
              </a:rPr>
              <a:t>)  </a:t>
            </a:r>
            <a:r>
              <a:rPr lang="en-US" altLang="zh-CN" sz="2400" b="1" dirty="0">
                <a:solidFill>
                  <a:schemeClr val="tx2"/>
                </a:solidFill>
                <a:latin typeface="Times New Roman" charset="0"/>
                <a:ea typeface="Arial Unicode MS" charset="0"/>
                <a:sym typeface="Wingdings" charset="0"/>
              </a:rPr>
              <a:t>⃘</a:t>
            </a:r>
            <a:r>
              <a:rPr lang="en-US" altLang="zh-CN" sz="2400" b="1" dirty="0">
                <a:solidFill>
                  <a:schemeClr val="tx2"/>
                </a:solidFill>
                <a:latin typeface="Times New Roman" charset="0"/>
              </a:rPr>
              <a:t>s</a:t>
            </a:r>
            <a:r>
              <a:rPr lang="en-US" altLang="zh-CN" sz="2400" b="1" baseline="-25000" dirty="0">
                <a:solidFill>
                  <a:schemeClr val="tx2"/>
                </a:solidFill>
                <a:latin typeface="Times New Roman" charset="0"/>
              </a:rPr>
              <a:t>3</a:t>
            </a:r>
            <a:r>
              <a:rPr lang="en-US" altLang="zh-CN" sz="2400" b="1" dirty="0">
                <a:solidFill>
                  <a:schemeClr val="tx2"/>
                </a:solidFill>
                <a:latin typeface="Times New Roman" charset="0"/>
              </a:rPr>
              <a:t>, (t</a:t>
            </a:r>
            <a:r>
              <a:rPr lang="en-US" altLang="zh-CN" sz="2400" baseline="-25000" dirty="0">
                <a:solidFill>
                  <a:schemeClr val="tx2"/>
                </a:solidFill>
                <a:latin typeface="Times New Roman" charset="0"/>
              </a:rPr>
              <a:t>1</a:t>
            </a:r>
            <a:r>
              <a:rPr lang="en-US" altLang="zh-CN" sz="2400" b="1" dirty="0">
                <a:solidFill>
                  <a:schemeClr val="tx2"/>
                </a:solidFill>
                <a:latin typeface="Times New Roman" charset="0"/>
              </a:rPr>
              <a:t>*t</a:t>
            </a:r>
            <a:r>
              <a:rPr lang="en-US" altLang="zh-CN" sz="2400" b="1" baseline="-25000" dirty="0">
                <a:solidFill>
                  <a:schemeClr val="tx2"/>
                </a:solidFill>
                <a:latin typeface="Times New Roman" charset="0"/>
              </a:rPr>
              <a:t>2</a:t>
            </a:r>
            <a:r>
              <a:rPr lang="en-US" altLang="zh-CN" sz="2400" b="1" dirty="0">
                <a:solidFill>
                  <a:schemeClr val="tx2"/>
                </a:solidFill>
                <a:latin typeface="Times New Roman" charset="0"/>
              </a:rPr>
              <a:t>)*t</a:t>
            </a:r>
            <a:r>
              <a:rPr lang="en-US" altLang="zh-CN" sz="2400" b="1" baseline="-25000" dirty="0">
                <a:solidFill>
                  <a:schemeClr val="tx2"/>
                </a:solidFill>
                <a:latin typeface="Times New Roman" charset="0"/>
              </a:rPr>
              <a:t>3</a:t>
            </a:r>
            <a:r>
              <a:rPr lang="en-US" altLang="zh-CN" sz="2400" b="1" dirty="0">
                <a:solidFill>
                  <a:schemeClr val="tx2"/>
                </a:solidFill>
                <a:latin typeface="Times New Roman" charset="0"/>
              </a:rPr>
              <a:t>&gt; 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Wingdings" charset="0"/>
              <a:buNone/>
            </a:pPr>
            <a:r>
              <a:rPr lang="en-US" altLang="zh-CN" sz="2400" b="1" dirty="0">
                <a:solidFill>
                  <a:schemeClr val="tx2"/>
                </a:solidFill>
                <a:latin typeface="Times New Roman" charset="0"/>
              </a:rPr>
              <a:t>				=  &lt;s</a:t>
            </a:r>
            <a:r>
              <a:rPr lang="en-US" altLang="zh-CN" sz="2400" b="1" baseline="-25000" dirty="0">
                <a:solidFill>
                  <a:schemeClr val="tx2"/>
                </a:solidFill>
                <a:latin typeface="Times New Roman" charset="0"/>
              </a:rPr>
              <a:t>1   </a:t>
            </a:r>
            <a:r>
              <a:rPr lang="en-US" altLang="zh-CN" sz="2400" b="1" dirty="0">
                <a:solidFill>
                  <a:schemeClr val="tx2"/>
                </a:solidFill>
                <a:latin typeface="Times New Roman" charset="0"/>
                <a:ea typeface="Arial Unicode MS" charset="0"/>
                <a:sym typeface="Wingdings" charset="0"/>
              </a:rPr>
              <a:t>⃘(</a:t>
            </a:r>
            <a:r>
              <a:rPr lang="en-US" altLang="zh-CN" sz="2400" b="1" dirty="0">
                <a:solidFill>
                  <a:schemeClr val="tx2"/>
                </a:solidFill>
                <a:latin typeface="Times New Roman" charset="0"/>
              </a:rPr>
              <a:t>s</a:t>
            </a:r>
            <a:r>
              <a:rPr lang="en-US" altLang="zh-CN" sz="2400" b="1" baseline="-25000" dirty="0">
                <a:solidFill>
                  <a:schemeClr val="tx2"/>
                </a:solidFill>
                <a:latin typeface="Times New Roman" charset="0"/>
              </a:rPr>
              <a:t>2   </a:t>
            </a:r>
            <a:r>
              <a:rPr lang="en-US" altLang="zh-CN" sz="2400" b="1" dirty="0">
                <a:solidFill>
                  <a:schemeClr val="tx2"/>
                </a:solidFill>
                <a:latin typeface="Times New Roman" charset="0"/>
                <a:ea typeface="Arial Unicode MS" charset="0"/>
                <a:sym typeface="Wingdings" charset="0"/>
              </a:rPr>
              <a:t>⃘</a:t>
            </a:r>
            <a:r>
              <a:rPr lang="en-US" altLang="zh-CN" sz="2400" b="1" dirty="0">
                <a:solidFill>
                  <a:schemeClr val="tx2"/>
                </a:solidFill>
                <a:latin typeface="Times New Roman" charset="0"/>
              </a:rPr>
              <a:t>s</a:t>
            </a:r>
            <a:r>
              <a:rPr lang="en-US" altLang="zh-CN" sz="2400" b="1" baseline="-25000" dirty="0">
                <a:solidFill>
                  <a:schemeClr val="tx2"/>
                </a:solidFill>
                <a:latin typeface="Times New Roman" charset="0"/>
              </a:rPr>
              <a:t>3</a:t>
            </a:r>
            <a:r>
              <a:rPr lang="en-US" altLang="zh-CN" sz="2400" b="1" dirty="0">
                <a:solidFill>
                  <a:schemeClr val="tx2"/>
                </a:solidFill>
                <a:latin typeface="Times New Roman" charset="0"/>
              </a:rPr>
              <a:t>), t</a:t>
            </a:r>
            <a:r>
              <a:rPr lang="en-US" altLang="zh-CN" sz="2400" b="1" baseline="-25000" dirty="0">
                <a:solidFill>
                  <a:schemeClr val="tx2"/>
                </a:solidFill>
                <a:latin typeface="Times New Roman" charset="0"/>
              </a:rPr>
              <a:t>1</a:t>
            </a:r>
            <a:r>
              <a:rPr lang="en-US" altLang="zh-CN" sz="2400" b="1" dirty="0">
                <a:solidFill>
                  <a:schemeClr val="tx2"/>
                </a:solidFill>
                <a:latin typeface="Times New Roman" charset="0"/>
              </a:rPr>
              <a:t>*(t</a:t>
            </a:r>
            <a:r>
              <a:rPr lang="en-US" altLang="zh-CN" sz="2400" b="1" baseline="-25000" dirty="0">
                <a:solidFill>
                  <a:schemeClr val="tx2"/>
                </a:solidFill>
                <a:latin typeface="Times New Roman" charset="0"/>
              </a:rPr>
              <a:t>2</a:t>
            </a:r>
            <a:r>
              <a:rPr lang="en-US" altLang="zh-CN" sz="2400" b="1" dirty="0">
                <a:solidFill>
                  <a:schemeClr val="tx2"/>
                </a:solidFill>
                <a:latin typeface="Times New Roman" charset="0"/>
              </a:rPr>
              <a:t>*t</a:t>
            </a:r>
            <a:r>
              <a:rPr lang="en-US" altLang="zh-CN" sz="2400" b="1" baseline="-25000" dirty="0">
                <a:solidFill>
                  <a:schemeClr val="tx2"/>
                </a:solidFill>
                <a:latin typeface="Times New Roman" charset="0"/>
              </a:rPr>
              <a:t>3</a:t>
            </a:r>
            <a:r>
              <a:rPr lang="en-US" altLang="zh-CN" sz="2400" b="1" dirty="0">
                <a:solidFill>
                  <a:schemeClr val="tx2"/>
                </a:solidFill>
                <a:latin typeface="Times New Roman" charset="0"/>
              </a:rPr>
              <a:t>)&gt;</a:t>
            </a:r>
            <a:r>
              <a:rPr lang="en-US" altLang="zh-CN" sz="2400" b="1" dirty="0">
                <a:latin typeface="Times New Roman" charset="0"/>
              </a:rPr>
              <a:t> 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b="1" dirty="0">
                <a:latin typeface="Times New Roman" charset="0"/>
              </a:rPr>
              <a:t>单位元素：</a:t>
            </a:r>
            <a:r>
              <a:rPr lang="en-US" altLang="zh-CN" sz="2400" b="1" dirty="0">
                <a:solidFill>
                  <a:schemeClr val="tx2"/>
                </a:solidFill>
                <a:latin typeface="Times New Roman" charset="0"/>
              </a:rPr>
              <a:t>&lt;1</a:t>
            </a:r>
            <a:r>
              <a:rPr lang="en-US" altLang="zh-CN" sz="2400" b="1" baseline="-25000" dirty="0">
                <a:solidFill>
                  <a:schemeClr val="tx2"/>
                </a:solidFill>
                <a:latin typeface="Times New Roman" charset="0"/>
              </a:rPr>
              <a:t>S</a:t>
            </a:r>
            <a:r>
              <a:rPr lang="en-US" altLang="zh-CN" sz="2400" b="1" dirty="0">
                <a:solidFill>
                  <a:schemeClr val="tx2"/>
                </a:solidFill>
                <a:latin typeface="Times New Roman" charset="0"/>
              </a:rPr>
              <a:t>, 1</a:t>
            </a:r>
            <a:r>
              <a:rPr lang="en-US" altLang="zh-CN" sz="2400" b="1" baseline="-25000" dirty="0">
                <a:solidFill>
                  <a:schemeClr val="tx2"/>
                </a:solidFill>
                <a:latin typeface="Times New Roman" charset="0"/>
              </a:rPr>
              <a:t>T</a:t>
            </a:r>
            <a:r>
              <a:rPr lang="en-US" altLang="zh-CN" sz="2400" b="1" dirty="0">
                <a:solidFill>
                  <a:schemeClr val="tx2"/>
                </a:solidFill>
                <a:latin typeface="Times New Roman" charset="0"/>
              </a:rPr>
              <a:t>&gt;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b="1" dirty="0">
                <a:latin typeface="Times New Roman" charset="0"/>
              </a:rPr>
              <a:t>逆元素：</a:t>
            </a:r>
            <a:r>
              <a:rPr lang="en-US" altLang="zh-CN" sz="2400" b="1" dirty="0">
                <a:solidFill>
                  <a:schemeClr val="tx2"/>
                </a:solidFill>
                <a:latin typeface="Times New Roman" charset="0"/>
              </a:rPr>
              <a:t>&lt;s, t&gt; </a:t>
            </a:r>
            <a:r>
              <a:rPr lang="zh-CN" altLang="en-US" sz="2400" b="1" dirty="0">
                <a:solidFill>
                  <a:schemeClr val="tx2"/>
                </a:solidFill>
                <a:latin typeface="Times New Roman" charset="0"/>
              </a:rPr>
              <a:t>的逆元素是 </a:t>
            </a:r>
            <a:r>
              <a:rPr lang="en-US" altLang="zh-CN" sz="2400" b="1" dirty="0">
                <a:solidFill>
                  <a:schemeClr val="tx2"/>
                </a:solidFill>
                <a:latin typeface="Times New Roman" charset="0"/>
              </a:rPr>
              <a:t>&lt;s</a:t>
            </a:r>
            <a:r>
              <a:rPr lang="en-US" altLang="zh-CN" sz="2400" b="1" baseline="30000" dirty="0">
                <a:solidFill>
                  <a:schemeClr val="tx2"/>
                </a:solidFill>
                <a:latin typeface="Times New Roman" charset="0"/>
              </a:rPr>
              <a:t>-1</a:t>
            </a:r>
            <a:r>
              <a:rPr lang="en-US" altLang="zh-CN" sz="2400" b="1" dirty="0">
                <a:solidFill>
                  <a:schemeClr val="tx2"/>
                </a:solidFill>
                <a:latin typeface="Times New Roman" charset="0"/>
              </a:rPr>
              <a:t>, t</a:t>
            </a:r>
            <a:r>
              <a:rPr lang="en-US" altLang="zh-CN" sz="2400" b="1" baseline="30000" dirty="0">
                <a:solidFill>
                  <a:schemeClr val="tx2"/>
                </a:solidFill>
                <a:latin typeface="Times New Roman" charset="0"/>
              </a:rPr>
              <a:t>-1</a:t>
            </a:r>
            <a:r>
              <a:rPr lang="en-US" altLang="zh-CN" sz="2400" b="1" dirty="0">
                <a:solidFill>
                  <a:schemeClr val="tx2"/>
                </a:solidFill>
                <a:latin typeface="Times New Roman" charset="0"/>
              </a:rPr>
              <a:t>&gt;</a:t>
            </a:r>
          </a:p>
          <a:p>
            <a:pPr lvl="2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400" b="1" dirty="0">
                <a:latin typeface="Times New Roman" charset="0"/>
              </a:rPr>
              <a:t>(</a:t>
            </a:r>
            <a:r>
              <a:rPr lang="zh-CN" altLang="en-US" sz="2400" b="1" dirty="0">
                <a:latin typeface="Times New Roman" charset="0"/>
              </a:rPr>
              <a:t>其中： </a:t>
            </a:r>
            <a:r>
              <a:rPr lang="en-US" altLang="zh-CN" sz="2400" b="1" dirty="0">
                <a:latin typeface="Times New Roman" charset="0"/>
              </a:rPr>
              <a:t>s, s</a:t>
            </a:r>
            <a:r>
              <a:rPr lang="en-US" altLang="zh-CN" sz="2400" b="1" baseline="30000" dirty="0">
                <a:latin typeface="Times New Roman" charset="0"/>
              </a:rPr>
              <a:t>-1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S,  t, t</a:t>
            </a:r>
            <a:r>
              <a:rPr lang="en-US" altLang="zh-CN" sz="2400" b="1" baseline="30000" dirty="0">
                <a:latin typeface="Times New Roman" charset="0"/>
              </a:rPr>
              <a:t>-1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T</a:t>
            </a:r>
            <a:r>
              <a:rPr lang="en-US" altLang="zh-CN" sz="2400" b="1" dirty="0">
                <a:latin typeface="Times New Roman" charset="0"/>
              </a:rPr>
              <a:t>)</a:t>
            </a:r>
          </a:p>
        </p:txBody>
      </p:sp>
      <p:sp>
        <p:nvSpPr>
          <p:cNvPr id="56324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D37C97EE-5AAB-3445-92AB-07D929E63494}" type="slidenum">
              <a:rPr lang="en-US" altLang="zh-CN"/>
              <a:pPr/>
              <a:t>26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90001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1700213"/>
            <a:ext cx="8064500" cy="4392612"/>
          </a:xfrm>
        </p:spPr>
        <p:txBody>
          <a:bodyPr/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altLang="zh-CN" sz="2800" b="1" dirty="0" err="1">
                <a:latin typeface="Times New Roman" charset="0"/>
              </a:rPr>
              <a:t>C</a:t>
            </a:r>
            <a:r>
              <a:rPr lang="en-US" altLang="zh-CN" sz="2800" b="1" baseline="-25000" dirty="0" err="1">
                <a:latin typeface="Times New Roman" charset="0"/>
              </a:rPr>
              <a:t>m</a:t>
            </a:r>
            <a:r>
              <a:rPr lang="en-US" altLang="zh-CN" sz="2800" b="1" dirty="0" err="1">
                <a:latin typeface="Times New Roman" charset="0"/>
                <a:sym typeface="Symbol" charset="2"/>
              </a:rPr>
              <a:t>C</a:t>
            </a:r>
            <a:r>
              <a:rPr lang="en-US" altLang="zh-CN" sz="2800" b="1" baseline="-25000" dirty="0" err="1">
                <a:latin typeface="Times New Roman" charset="0"/>
                <a:sym typeface="Symbol" charset="2"/>
              </a:rPr>
              <a:t>n</a:t>
            </a:r>
            <a:r>
              <a:rPr lang="en-US" altLang="zh-CN" sz="2800" b="1" dirty="0" err="1">
                <a:latin typeface="Times New Roman" charset="0"/>
                <a:ea typeface="Arial Unicode MS" charset="0"/>
                <a:sym typeface="Symbol" charset="2"/>
              </a:rPr>
              <a:t>≅C</a:t>
            </a:r>
            <a:r>
              <a:rPr lang="en-US" altLang="zh-CN" sz="2800" b="1" baseline="-25000" dirty="0" err="1">
                <a:latin typeface="Times New Roman" charset="0"/>
                <a:ea typeface="Arial Unicode MS" charset="0"/>
                <a:sym typeface="Symbol" charset="2"/>
              </a:rPr>
              <a:t>mn</a:t>
            </a:r>
            <a:r>
              <a:rPr lang="zh-CN" altLang="en-US" sz="2800" b="1" dirty="0">
                <a:latin typeface="Times New Roman" charset="0"/>
                <a:sym typeface="Symbol" charset="2"/>
              </a:rPr>
              <a:t> </a:t>
            </a:r>
            <a:r>
              <a:rPr lang="en-US" altLang="zh-CN" sz="2800" b="1" i="1" dirty="0" err="1">
                <a:latin typeface="Times New Roman" charset="0"/>
                <a:sym typeface="Symbol" charset="2"/>
              </a:rPr>
              <a:t>iff</a:t>
            </a:r>
            <a:r>
              <a:rPr lang="en-US" altLang="zh-CN" sz="2800" b="1" dirty="0">
                <a:latin typeface="Times New Roman" charset="0"/>
                <a:sym typeface="Symbol" charset="2"/>
              </a:rPr>
              <a:t> m</a:t>
            </a:r>
            <a:r>
              <a:rPr lang="zh-CN" altLang="en-US" sz="2800" b="1" dirty="0">
                <a:latin typeface="Times New Roman" charset="0"/>
                <a:sym typeface="Symbol" charset="2"/>
              </a:rPr>
              <a:t>与</a:t>
            </a:r>
            <a:r>
              <a:rPr lang="en-US" altLang="zh-CN" sz="2800" b="1" dirty="0">
                <a:latin typeface="Times New Roman" charset="0"/>
                <a:sym typeface="Symbol" charset="2"/>
              </a:rPr>
              <a:t>n</a:t>
            </a:r>
            <a:r>
              <a:rPr lang="zh-CN" altLang="en-US" sz="2800" b="1" dirty="0">
                <a:latin typeface="Times New Roman" charset="0"/>
                <a:sym typeface="Symbol" charset="2"/>
              </a:rPr>
              <a:t>互质。</a:t>
            </a:r>
            <a:r>
              <a:rPr lang="zh-CN" altLang="en-US" sz="2100" b="1" dirty="0">
                <a:solidFill>
                  <a:srgbClr val="FF0000"/>
                </a:solidFill>
                <a:latin typeface="Times New Roman" charset="0"/>
                <a:sym typeface="Symbol" charset="2"/>
              </a:rPr>
              <a:t>其中</a:t>
            </a:r>
            <a:r>
              <a:rPr lang="en-US" altLang="zh-CN" sz="2100" b="1" dirty="0" err="1">
                <a:solidFill>
                  <a:srgbClr val="FF0000"/>
                </a:solidFill>
                <a:latin typeface="Times New Roman" charset="0"/>
                <a:sym typeface="Symbol" charset="2"/>
              </a:rPr>
              <a:t>C</a:t>
            </a:r>
            <a:r>
              <a:rPr lang="en-US" altLang="zh-CN" sz="2100" b="1" baseline="-25000" dirty="0" err="1">
                <a:solidFill>
                  <a:srgbClr val="FF0000"/>
                </a:solidFill>
                <a:latin typeface="Times New Roman" charset="0"/>
                <a:sym typeface="Symbol" charset="2"/>
              </a:rPr>
              <a:t>k</a:t>
            </a:r>
            <a:r>
              <a:rPr lang="zh-CN" altLang="en-US" sz="2100" b="1" dirty="0">
                <a:solidFill>
                  <a:srgbClr val="FF0000"/>
                </a:solidFill>
                <a:latin typeface="Times New Roman" charset="0"/>
                <a:sym typeface="Symbol" charset="2"/>
              </a:rPr>
              <a:t>表示</a:t>
            </a:r>
            <a:r>
              <a:rPr lang="en-US" altLang="zh-CN" sz="2100" b="1" dirty="0">
                <a:solidFill>
                  <a:srgbClr val="FF0000"/>
                </a:solidFill>
                <a:latin typeface="Times New Roman" charset="0"/>
                <a:sym typeface="Symbol" charset="2"/>
              </a:rPr>
              <a:t>k</a:t>
            </a:r>
            <a:r>
              <a:rPr lang="zh-CN" altLang="en-US" sz="2100" b="1" dirty="0">
                <a:solidFill>
                  <a:srgbClr val="FF0000"/>
                </a:solidFill>
                <a:latin typeface="Times New Roman" charset="0"/>
                <a:sym typeface="Symbol" charset="2"/>
              </a:rPr>
              <a:t>阶循环群。</a:t>
            </a:r>
          </a:p>
          <a:p>
            <a:pPr lvl="1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400" b="1" dirty="0">
                <a:latin typeface="Times New Roman" charset="0"/>
                <a:sym typeface="Symbol" charset="2"/>
              </a:rPr>
              <a:t></a:t>
            </a:r>
            <a:r>
              <a:rPr lang="zh-CN" altLang="en-US" sz="2200" b="1" dirty="0">
                <a:latin typeface="Times New Roman" charset="0"/>
                <a:sym typeface="Symbol" charset="2"/>
              </a:rPr>
              <a:t>若</a:t>
            </a:r>
            <a:r>
              <a:rPr lang="en-US" altLang="zh-CN" sz="2200" b="1" dirty="0">
                <a:latin typeface="Times New Roman" charset="0"/>
                <a:sym typeface="Symbol" charset="2"/>
              </a:rPr>
              <a:t>m</a:t>
            </a:r>
            <a:r>
              <a:rPr lang="zh-CN" altLang="en-US" sz="2200" b="1" dirty="0">
                <a:latin typeface="Times New Roman" charset="0"/>
                <a:sym typeface="Symbol" charset="2"/>
              </a:rPr>
              <a:t>与</a:t>
            </a:r>
            <a:r>
              <a:rPr lang="en-US" altLang="zh-CN" sz="2200" b="1" dirty="0">
                <a:latin typeface="Times New Roman" charset="0"/>
                <a:sym typeface="Symbol" charset="2"/>
              </a:rPr>
              <a:t>n</a:t>
            </a:r>
            <a:r>
              <a:rPr lang="zh-CN" altLang="en-US" sz="2200" b="1" dirty="0">
                <a:latin typeface="Times New Roman" charset="0"/>
                <a:sym typeface="Symbol" charset="2"/>
              </a:rPr>
              <a:t>互质，只需证明</a:t>
            </a:r>
            <a:r>
              <a:rPr lang="en-US" altLang="zh-CN" sz="2200" b="1" dirty="0" err="1">
                <a:latin typeface="Times New Roman" charset="0"/>
              </a:rPr>
              <a:t>C</a:t>
            </a:r>
            <a:r>
              <a:rPr lang="en-US" altLang="zh-CN" sz="2200" b="1" baseline="-25000" dirty="0" err="1">
                <a:latin typeface="Times New Roman" charset="0"/>
              </a:rPr>
              <a:t>m</a:t>
            </a:r>
            <a:r>
              <a:rPr lang="en-US" altLang="zh-CN" sz="2200" b="1" dirty="0" err="1">
                <a:latin typeface="Times New Roman" charset="0"/>
                <a:sym typeface="Symbol" charset="2"/>
              </a:rPr>
              <a:t>C</a:t>
            </a:r>
            <a:r>
              <a:rPr lang="en-US" altLang="zh-CN" sz="2200" b="1" baseline="-25000" dirty="0" err="1">
                <a:latin typeface="Times New Roman" charset="0"/>
                <a:sym typeface="Symbol" charset="2"/>
              </a:rPr>
              <a:t>n</a:t>
            </a:r>
            <a:r>
              <a:rPr lang="zh-CN" altLang="en-US" sz="2200" b="1" dirty="0">
                <a:latin typeface="Times New Roman" charset="0"/>
                <a:sym typeface="Symbol" charset="2"/>
              </a:rPr>
              <a:t>含有阶为</a:t>
            </a:r>
            <a:r>
              <a:rPr lang="en-US" altLang="zh-CN" sz="2200" b="1" dirty="0" err="1">
                <a:latin typeface="Times New Roman" charset="0"/>
                <a:sym typeface="Symbol" charset="2"/>
              </a:rPr>
              <a:t>mn</a:t>
            </a:r>
            <a:r>
              <a:rPr lang="zh-CN" altLang="en-US" sz="2200" b="1" dirty="0">
                <a:latin typeface="Times New Roman" charset="0"/>
                <a:sym typeface="Symbol" charset="2"/>
              </a:rPr>
              <a:t>的元素。</a:t>
            </a:r>
          </a:p>
          <a:p>
            <a:pPr lvl="2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b="1" dirty="0">
                <a:latin typeface="Times New Roman" charset="0"/>
                <a:sym typeface="Symbol" charset="2"/>
              </a:rPr>
              <a:t>(</a:t>
            </a:r>
            <a:r>
              <a:rPr lang="en-US" altLang="zh-CN" b="1" i="1" dirty="0" err="1">
                <a:latin typeface="Times New Roman" charset="0"/>
                <a:sym typeface="Symbol" charset="2"/>
              </a:rPr>
              <a:t>a,b</a:t>
            </a:r>
            <a:r>
              <a:rPr lang="en-US" altLang="zh-CN" b="1" dirty="0">
                <a:latin typeface="Times New Roman" charset="0"/>
                <a:sym typeface="Symbol" charset="2"/>
              </a:rPr>
              <a:t>)</a:t>
            </a:r>
            <a:r>
              <a:rPr lang="en-US" altLang="zh-CN" b="1" baseline="30000" dirty="0" err="1">
                <a:latin typeface="Times New Roman" charset="0"/>
                <a:sym typeface="Symbol" charset="2"/>
              </a:rPr>
              <a:t>mn</a:t>
            </a:r>
            <a:r>
              <a:rPr lang="en-US" altLang="zh-CN" b="1" baseline="30000" dirty="0">
                <a:latin typeface="Times New Roman" charset="0"/>
                <a:sym typeface="Symbol" charset="2"/>
              </a:rPr>
              <a:t> </a:t>
            </a:r>
            <a:r>
              <a:rPr lang="en-US" altLang="zh-CN" b="1" dirty="0">
                <a:latin typeface="Times New Roman" charset="0"/>
                <a:sym typeface="Symbol" charset="2"/>
              </a:rPr>
              <a:t>= e, </a:t>
            </a:r>
            <a:r>
              <a:rPr lang="zh-CN" altLang="en-US" b="1" dirty="0">
                <a:latin typeface="Times New Roman" charset="0"/>
                <a:sym typeface="Symbol" charset="2"/>
              </a:rPr>
              <a:t>其中</a:t>
            </a:r>
            <a:r>
              <a:rPr lang="en-US" altLang="zh-CN" b="1" i="1" dirty="0" err="1">
                <a:latin typeface="Times New Roman" charset="0"/>
                <a:sym typeface="Symbol" charset="2"/>
              </a:rPr>
              <a:t>a,b</a:t>
            </a:r>
            <a:r>
              <a:rPr lang="zh-CN" altLang="en-US" b="1" dirty="0">
                <a:latin typeface="Times New Roman" charset="0"/>
                <a:sym typeface="Symbol" charset="2"/>
              </a:rPr>
              <a:t>分别是</a:t>
            </a:r>
            <a:r>
              <a:rPr lang="en-US" altLang="zh-CN" b="1" dirty="0">
                <a:latin typeface="Times New Roman" charset="0"/>
              </a:rPr>
              <a:t>C</a:t>
            </a:r>
            <a:r>
              <a:rPr lang="en-US" altLang="zh-CN" b="1" baseline="-25000" dirty="0">
                <a:latin typeface="Times New Roman" charset="0"/>
              </a:rPr>
              <a:t>m</a:t>
            </a:r>
            <a:r>
              <a:rPr lang="zh-CN" altLang="en-US" b="1" dirty="0">
                <a:latin typeface="Times New Roman" charset="0"/>
                <a:sym typeface="Symbol" charset="2"/>
              </a:rPr>
              <a:t>和</a:t>
            </a:r>
            <a:r>
              <a:rPr lang="en-US" altLang="zh-CN" b="1" dirty="0">
                <a:latin typeface="Times New Roman" charset="0"/>
                <a:sym typeface="Symbol" charset="2"/>
              </a:rPr>
              <a:t>C</a:t>
            </a:r>
            <a:r>
              <a:rPr lang="en-US" altLang="zh-CN" b="1" baseline="-25000" dirty="0">
                <a:latin typeface="Times New Roman" charset="0"/>
                <a:sym typeface="Symbol" charset="2"/>
              </a:rPr>
              <a:t>n</a:t>
            </a:r>
            <a:r>
              <a:rPr lang="zh-CN" altLang="en-US" b="1" dirty="0">
                <a:latin typeface="Times New Roman" charset="0"/>
                <a:sym typeface="Symbol" charset="2"/>
              </a:rPr>
              <a:t>的生成元素。</a:t>
            </a:r>
          </a:p>
          <a:p>
            <a:pPr lvl="2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b="1" dirty="0">
                <a:latin typeface="Times New Roman" charset="0"/>
                <a:sym typeface="Symbol" charset="2"/>
              </a:rPr>
              <a:t>若</a:t>
            </a:r>
            <a:r>
              <a:rPr lang="en-US" altLang="zh-CN" b="1" dirty="0">
                <a:latin typeface="Times New Roman" charset="0"/>
                <a:sym typeface="Symbol" charset="2"/>
              </a:rPr>
              <a:t>(</a:t>
            </a:r>
            <a:r>
              <a:rPr lang="en-US" altLang="zh-CN" b="1" i="1" dirty="0" err="1">
                <a:latin typeface="Times New Roman" charset="0"/>
                <a:sym typeface="Symbol" charset="2"/>
              </a:rPr>
              <a:t>a,b</a:t>
            </a:r>
            <a:r>
              <a:rPr lang="en-US" altLang="zh-CN" b="1" dirty="0">
                <a:latin typeface="Times New Roman" charset="0"/>
                <a:sym typeface="Symbol" charset="2"/>
              </a:rPr>
              <a:t>)</a:t>
            </a:r>
            <a:r>
              <a:rPr lang="en-US" altLang="zh-CN" b="1" baseline="30000" dirty="0">
                <a:latin typeface="Times New Roman" charset="0"/>
                <a:sym typeface="Symbol" charset="2"/>
              </a:rPr>
              <a:t>k </a:t>
            </a:r>
            <a:r>
              <a:rPr lang="en-US" altLang="zh-CN" b="1" dirty="0">
                <a:latin typeface="Times New Roman" charset="0"/>
                <a:sym typeface="Symbol" charset="2"/>
              </a:rPr>
              <a:t>= e, k</a:t>
            </a:r>
            <a:r>
              <a:rPr lang="zh-CN" altLang="en-US" b="1" dirty="0">
                <a:latin typeface="Times New Roman" charset="0"/>
                <a:sym typeface="Symbol" charset="2"/>
              </a:rPr>
              <a:t>必是</a:t>
            </a:r>
            <a:r>
              <a:rPr lang="en-US" altLang="zh-CN" b="1" dirty="0" err="1">
                <a:latin typeface="Times New Roman" charset="0"/>
                <a:sym typeface="Symbol" charset="2"/>
              </a:rPr>
              <a:t>m,n</a:t>
            </a:r>
            <a:r>
              <a:rPr lang="zh-CN" altLang="en-US" b="1" dirty="0">
                <a:latin typeface="Times New Roman" charset="0"/>
                <a:sym typeface="Symbol" charset="2"/>
              </a:rPr>
              <a:t>的公倍数，因</a:t>
            </a:r>
            <a:r>
              <a:rPr lang="en-US" altLang="zh-CN" b="1" dirty="0">
                <a:latin typeface="Times New Roman" charset="0"/>
                <a:sym typeface="Symbol" charset="2"/>
              </a:rPr>
              <a:t>m</a:t>
            </a:r>
            <a:r>
              <a:rPr lang="zh-CN" altLang="en-US" b="1" dirty="0">
                <a:latin typeface="Times New Roman" charset="0"/>
                <a:sym typeface="Symbol" charset="2"/>
              </a:rPr>
              <a:t>与</a:t>
            </a:r>
            <a:r>
              <a:rPr lang="en-US" altLang="zh-CN" b="1" dirty="0">
                <a:latin typeface="Times New Roman" charset="0"/>
                <a:sym typeface="Symbol" charset="2"/>
              </a:rPr>
              <a:t>n</a:t>
            </a:r>
            <a:r>
              <a:rPr lang="zh-CN" altLang="en-US" b="1" dirty="0">
                <a:latin typeface="Times New Roman" charset="0"/>
                <a:sym typeface="Symbol" charset="2"/>
              </a:rPr>
              <a:t>互质，故</a:t>
            </a:r>
            <a:r>
              <a:rPr lang="en-US" altLang="zh-CN" b="1" dirty="0">
                <a:latin typeface="Times New Roman" charset="0"/>
                <a:sym typeface="Symbol" charset="2"/>
              </a:rPr>
              <a:t>k </a:t>
            </a:r>
            <a:r>
              <a:rPr lang="zh-CN" altLang="en-US" b="1" dirty="0">
                <a:latin typeface="Times New Roman" charset="0"/>
                <a:sym typeface="Symbol" charset="2"/>
              </a:rPr>
              <a:t>是</a:t>
            </a:r>
            <a:r>
              <a:rPr lang="en-US" altLang="zh-CN" b="1" dirty="0" err="1">
                <a:latin typeface="Times New Roman" charset="0"/>
                <a:sym typeface="Symbol" charset="2"/>
              </a:rPr>
              <a:t>mn</a:t>
            </a:r>
            <a:r>
              <a:rPr lang="zh-CN" altLang="en-US" b="1" dirty="0">
                <a:latin typeface="Times New Roman" charset="0"/>
                <a:sym typeface="Symbol" charset="2"/>
              </a:rPr>
              <a:t>的倍数。所以，</a:t>
            </a:r>
            <a:r>
              <a:rPr lang="en-US" altLang="zh-CN" b="1" dirty="0">
                <a:latin typeface="Times New Roman" charset="0"/>
                <a:sym typeface="Wingdings" charset="0"/>
              </a:rPr>
              <a:t>(</a:t>
            </a:r>
            <a:r>
              <a:rPr lang="en-US" altLang="zh-CN" b="1" i="1" dirty="0" err="1">
                <a:latin typeface="Times New Roman" charset="0"/>
                <a:sym typeface="Wingdings" charset="0"/>
              </a:rPr>
              <a:t>a,b</a:t>
            </a:r>
            <a:r>
              <a:rPr lang="en-US" altLang="zh-CN" b="1" dirty="0">
                <a:latin typeface="Times New Roman" charset="0"/>
                <a:sym typeface="Wingdings" charset="0"/>
              </a:rPr>
              <a:t>)</a:t>
            </a:r>
            <a:r>
              <a:rPr lang="zh-CN" altLang="en-US" b="1" dirty="0">
                <a:latin typeface="Times New Roman" charset="0"/>
                <a:sym typeface="Wingdings" charset="0"/>
              </a:rPr>
              <a:t>的阶是</a:t>
            </a:r>
            <a:r>
              <a:rPr lang="en-US" altLang="zh-CN" b="1" dirty="0" err="1">
                <a:latin typeface="Times New Roman" charset="0"/>
                <a:sym typeface="Wingdings" charset="0"/>
              </a:rPr>
              <a:t>mn</a:t>
            </a:r>
            <a:r>
              <a:rPr lang="zh-CN" altLang="en-US" b="1" dirty="0">
                <a:latin typeface="Times New Roman" charset="0"/>
                <a:sym typeface="Wingdings" charset="0"/>
              </a:rPr>
              <a:t>。</a:t>
            </a:r>
          </a:p>
          <a:p>
            <a:pPr lvl="1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400" b="1" dirty="0">
                <a:latin typeface="Times New Roman" charset="0"/>
                <a:sym typeface="Symbol" charset="2"/>
              </a:rPr>
              <a:t></a:t>
            </a:r>
            <a:r>
              <a:rPr lang="zh-CN" altLang="en-US" sz="2200" b="1" dirty="0">
                <a:latin typeface="Times New Roman" charset="0"/>
                <a:sym typeface="Symbol" charset="2"/>
              </a:rPr>
              <a:t>若</a:t>
            </a:r>
            <a:r>
              <a:rPr lang="en-US" altLang="zh-CN" sz="2200" b="1" dirty="0" err="1">
                <a:latin typeface="Times New Roman" charset="0"/>
              </a:rPr>
              <a:t>C</a:t>
            </a:r>
            <a:r>
              <a:rPr lang="en-US" altLang="zh-CN" sz="2200" b="1" baseline="-25000" dirty="0" err="1">
                <a:latin typeface="Times New Roman" charset="0"/>
              </a:rPr>
              <a:t>m</a:t>
            </a:r>
            <a:r>
              <a:rPr lang="en-US" altLang="zh-CN" sz="2200" b="1" dirty="0" err="1">
                <a:latin typeface="Times New Roman" charset="0"/>
                <a:sym typeface="Symbol" charset="2"/>
              </a:rPr>
              <a:t>C</a:t>
            </a:r>
            <a:r>
              <a:rPr lang="en-US" altLang="zh-CN" sz="2200" b="1" baseline="-25000" dirty="0" err="1">
                <a:latin typeface="Times New Roman" charset="0"/>
                <a:sym typeface="Symbol" charset="2"/>
              </a:rPr>
              <a:t>n</a:t>
            </a:r>
            <a:r>
              <a:rPr lang="en-US" altLang="zh-CN" sz="2200" b="1" dirty="0" err="1">
                <a:latin typeface="Times New Roman" charset="0"/>
                <a:ea typeface="Arial Unicode MS" charset="0"/>
                <a:sym typeface="Symbol" charset="2"/>
              </a:rPr>
              <a:t>≅C</a:t>
            </a:r>
            <a:r>
              <a:rPr lang="en-US" altLang="zh-CN" sz="2200" b="1" baseline="-25000" dirty="0" err="1">
                <a:latin typeface="Times New Roman" charset="0"/>
                <a:ea typeface="Arial Unicode MS" charset="0"/>
                <a:sym typeface="Symbol" charset="2"/>
              </a:rPr>
              <a:t>mn</a:t>
            </a:r>
            <a:r>
              <a:rPr lang="zh-CN" altLang="en-US" sz="2200" b="1" dirty="0">
                <a:latin typeface="Times New Roman" charset="0"/>
                <a:sym typeface="Symbol" charset="2"/>
              </a:rPr>
              <a:t>，则</a:t>
            </a:r>
            <a:r>
              <a:rPr lang="en-US" altLang="zh-CN" sz="2200" b="1" dirty="0" err="1">
                <a:latin typeface="Times New Roman" charset="0"/>
              </a:rPr>
              <a:t>C</a:t>
            </a:r>
            <a:r>
              <a:rPr lang="en-US" altLang="zh-CN" sz="2200" b="1" baseline="-25000" dirty="0" err="1">
                <a:latin typeface="Times New Roman" charset="0"/>
              </a:rPr>
              <a:t>m</a:t>
            </a:r>
            <a:r>
              <a:rPr lang="en-US" altLang="zh-CN" sz="2200" b="1" dirty="0" err="1">
                <a:latin typeface="Times New Roman" charset="0"/>
                <a:sym typeface="Symbol" charset="2"/>
              </a:rPr>
              <a:t>C</a:t>
            </a:r>
            <a:r>
              <a:rPr lang="en-US" altLang="zh-CN" sz="2200" b="1" baseline="-25000" dirty="0" err="1">
                <a:latin typeface="Times New Roman" charset="0"/>
                <a:sym typeface="Symbol" charset="2"/>
              </a:rPr>
              <a:t>n</a:t>
            </a:r>
            <a:r>
              <a:rPr lang="zh-CN" altLang="en-US" sz="2200" b="1" dirty="0">
                <a:latin typeface="Times New Roman" charset="0"/>
                <a:sym typeface="Symbol" charset="2"/>
              </a:rPr>
              <a:t>是循环群，设其生成元是</a:t>
            </a:r>
            <a:r>
              <a:rPr lang="en-US" altLang="zh-CN" sz="2200" b="1" dirty="0">
                <a:latin typeface="Times New Roman" charset="0"/>
                <a:sym typeface="Symbol" charset="2"/>
              </a:rPr>
              <a:t>(</a:t>
            </a:r>
            <a:r>
              <a:rPr lang="en-US" altLang="zh-CN" sz="2200" b="1" dirty="0" err="1">
                <a:latin typeface="Times New Roman" charset="0"/>
                <a:sym typeface="Symbol" charset="2"/>
              </a:rPr>
              <a:t>s,t</a:t>
            </a:r>
            <a:r>
              <a:rPr lang="en-US" altLang="zh-CN" sz="2200" b="1" dirty="0">
                <a:latin typeface="Times New Roman" charset="0"/>
                <a:sym typeface="Symbol" charset="2"/>
              </a:rPr>
              <a:t>), </a:t>
            </a:r>
            <a:r>
              <a:rPr lang="zh-CN" altLang="en-US" sz="2200" b="1" dirty="0">
                <a:latin typeface="Times New Roman" charset="0"/>
                <a:sym typeface="Symbol" charset="2"/>
              </a:rPr>
              <a:t>则</a:t>
            </a:r>
            <a:r>
              <a:rPr lang="en-US" altLang="zh-CN" sz="2200" b="1" dirty="0">
                <a:latin typeface="Times New Roman" charset="0"/>
                <a:sym typeface="Symbol" charset="2"/>
              </a:rPr>
              <a:t>(</a:t>
            </a:r>
            <a:r>
              <a:rPr lang="en-US" altLang="zh-CN" sz="2200" b="1" dirty="0" err="1">
                <a:latin typeface="Times New Roman" charset="0"/>
                <a:sym typeface="Symbol" charset="2"/>
              </a:rPr>
              <a:t>s,t</a:t>
            </a:r>
            <a:r>
              <a:rPr lang="en-US" altLang="zh-CN" sz="2200" b="1" dirty="0">
                <a:latin typeface="Times New Roman" charset="0"/>
                <a:sym typeface="Symbol" charset="2"/>
              </a:rPr>
              <a:t>)</a:t>
            </a:r>
            <a:r>
              <a:rPr lang="zh-CN" altLang="en-US" sz="2200" b="1" dirty="0">
                <a:latin typeface="Times New Roman" charset="0"/>
                <a:sym typeface="Symbol" charset="2"/>
              </a:rPr>
              <a:t>的阶是</a:t>
            </a:r>
            <a:r>
              <a:rPr lang="en-US" altLang="zh-CN" sz="2200" b="1" dirty="0" err="1">
                <a:latin typeface="Times New Roman" charset="0"/>
                <a:sym typeface="Symbol" charset="2"/>
              </a:rPr>
              <a:t>mn</a:t>
            </a:r>
            <a:r>
              <a:rPr lang="en-US" altLang="zh-CN" sz="2200" b="1" dirty="0">
                <a:latin typeface="Times New Roman" charset="0"/>
                <a:sym typeface="Symbol" charset="2"/>
              </a:rPr>
              <a:t>, </a:t>
            </a:r>
            <a:r>
              <a:rPr lang="zh-CN" altLang="en-US" sz="2200" b="1" dirty="0">
                <a:latin typeface="Times New Roman" charset="0"/>
                <a:sym typeface="Symbol" charset="2"/>
              </a:rPr>
              <a:t>若</a:t>
            </a:r>
            <a:r>
              <a:rPr lang="en-US" altLang="zh-CN" sz="2200" b="1" dirty="0" err="1">
                <a:latin typeface="Times New Roman" charset="0"/>
                <a:sym typeface="Symbol" charset="2"/>
              </a:rPr>
              <a:t>gcd</a:t>
            </a:r>
            <a:r>
              <a:rPr lang="en-US" altLang="zh-CN" sz="2200" b="1" dirty="0">
                <a:latin typeface="Times New Roman" charset="0"/>
                <a:sym typeface="Symbol" charset="2"/>
              </a:rPr>
              <a:t>(</a:t>
            </a:r>
            <a:r>
              <a:rPr lang="en-US" altLang="zh-CN" sz="2200" b="1" dirty="0" err="1">
                <a:latin typeface="Times New Roman" charset="0"/>
                <a:sym typeface="Symbol" charset="2"/>
              </a:rPr>
              <a:t>m,n</a:t>
            </a:r>
            <a:r>
              <a:rPr lang="en-US" altLang="zh-CN" sz="2200" b="1" dirty="0">
                <a:latin typeface="Times New Roman" charset="0"/>
                <a:sym typeface="Symbol" charset="2"/>
              </a:rPr>
              <a:t>)=k&gt;1, </a:t>
            </a:r>
            <a:r>
              <a:rPr lang="zh-CN" altLang="en-US" sz="2200" b="1" dirty="0">
                <a:latin typeface="Times New Roman" charset="0"/>
                <a:sym typeface="Symbol" charset="2"/>
              </a:rPr>
              <a:t>则</a:t>
            </a:r>
            <a:r>
              <a:rPr lang="en-US" altLang="zh-CN" sz="2200" b="1" dirty="0">
                <a:latin typeface="Times New Roman" charset="0"/>
                <a:sym typeface="Symbol" charset="2"/>
              </a:rPr>
              <a:t>(</a:t>
            </a:r>
            <a:r>
              <a:rPr lang="en-US" altLang="zh-CN" sz="2200" b="1" dirty="0" err="1">
                <a:latin typeface="Times New Roman" charset="0"/>
                <a:sym typeface="Symbol" charset="2"/>
              </a:rPr>
              <a:t>s,t</a:t>
            </a:r>
            <a:r>
              <a:rPr lang="en-US" altLang="zh-CN" sz="2200" b="1" dirty="0">
                <a:latin typeface="Times New Roman" charset="0"/>
                <a:sym typeface="Symbol" charset="2"/>
              </a:rPr>
              <a:t>)</a:t>
            </a:r>
            <a:r>
              <a:rPr lang="en-US" altLang="zh-CN" sz="2200" b="1" baseline="30000" dirty="0" err="1">
                <a:latin typeface="Times New Roman" charset="0"/>
                <a:sym typeface="Symbol" charset="2"/>
              </a:rPr>
              <a:t>mn</a:t>
            </a:r>
            <a:r>
              <a:rPr lang="en-US" altLang="zh-CN" sz="2200" b="1" baseline="30000" dirty="0">
                <a:latin typeface="Times New Roman" charset="0"/>
                <a:sym typeface="Symbol" charset="2"/>
              </a:rPr>
              <a:t>/k </a:t>
            </a:r>
            <a:r>
              <a:rPr lang="en-US" altLang="zh-CN" sz="2200" b="1" dirty="0">
                <a:latin typeface="Times New Roman" charset="0"/>
                <a:sym typeface="Symbol" charset="2"/>
              </a:rPr>
              <a:t>=e, </a:t>
            </a:r>
            <a:r>
              <a:rPr lang="zh-CN" altLang="en-US" sz="2200" b="1" dirty="0">
                <a:latin typeface="Times New Roman" charset="0"/>
                <a:sym typeface="Symbol" charset="2"/>
              </a:rPr>
              <a:t>这与</a:t>
            </a:r>
            <a:r>
              <a:rPr lang="en-US" altLang="zh-CN" sz="2200" b="1" dirty="0">
                <a:latin typeface="Times New Roman" charset="0"/>
                <a:sym typeface="Symbol" charset="2"/>
              </a:rPr>
              <a:t>(</a:t>
            </a:r>
            <a:r>
              <a:rPr lang="en-US" altLang="zh-CN" sz="2200" b="1" dirty="0" err="1">
                <a:latin typeface="Times New Roman" charset="0"/>
                <a:sym typeface="Symbol" charset="2"/>
              </a:rPr>
              <a:t>s,t</a:t>
            </a:r>
            <a:r>
              <a:rPr lang="en-US" altLang="zh-CN" sz="2200" b="1" dirty="0">
                <a:latin typeface="Times New Roman" charset="0"/>
                <a:sym typeface="Symbol" charset="2"/>
              </a:rPr>
              <a:t>)</a:t>
            </a:r>
            <a:r>
              <a:rPr lang="zh-CN" altLang="en-US" sz="2200" b="1" dirty="0">
                <a:latin typeface="Times New Roman" charset="0"/>
                <a:sym typeface="Symbol" charset="2"/>
              </a:rPr>
              <a:t>的阶是</a:t>
            </a:r>
            <a:r>
              <a:rPr lang="en-US" altLang="zh-CN" sz="2200" b="1" dirty="0" err="1">
                <a:latin typeface="Times New Roman" charset="0"/>
                <a:sym typeface="Symbol" charset="2"/>
              </a:rPr>
              <a:t>mn</a:t>
            </a:r>
            <a:r>
              <a:rPr lang="zh-CN" altLang="en-US" sz="2200" b="1" dirty="0">
                <a:latin typeface="Times New Roman" charset="0"/>
                <a:sym typeface="Symbol" charset="2"/>
              </a:rPr>
              <a:t>矛盾</a:t>
            </a:r>
            <a:r>
              <a:rPr lang="zh-CN" altLang="en-US" sz="2200" dirty="0">
                <a:latin typeface="Times New Roman" charset="0"/>
                <a:sym typeface="Symbol" charset="2"/>
              </a:rPr>
              <a:t>。</a:t>
            </a:r>
            <a:endParaRPr lang="en-US" altLang="zh-CN" sz="2200" dirty="0">
              <a:latin typeface="Times New Roman" charset="0"/>
              <a:sym typeface="Symbol" charset="2"/>
            </a:endParaRPr>
          </a:p>
        </p:txBody>
      </p:sp>
      <p:sp>
        <p:nvSpPr>
          <p:cNvPr id="35844" name="Line 4"/>
          <p:cNvSpPr>
            <a:spLocks noChangeShapeType="1"/>
          </p:cNvSpPr>
          <p:nvPr/>
        </p:nvSpPr>
        <p:spPr bwMode="auto">
          <a:xfrm flipH="1" flipV="1">
            <a:off x="6156325" y="5357813"/>
            <a:ext cx="215900" cy="360362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5386388" y="5818188"/>
            <a:ext cx="2362200" cy="454025"/>
          </a:xfrm>
          <a:prstGeom prst="rect">
            <a:avLst/>
          </a:prstGeom>
          <a:solidFill>
            <a:srgbClr val="C0C0C0"/>
          </a:solidFill>
          <a:ln w="57150" cmpd="thickThin">
            <a:solidFill>
              <a:srgbClr val="969696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74998"/>
              </a:schemeClr>
            </a:prstShdw>
          </a:effec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0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0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0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0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0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0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0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0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0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zh-CN" altLang="en-US" sz="2000">
                <a:latin typeface="Times New Roman" charset="0"/>
              </a:rPr>
              <a:t>注意：</a:t>
            </a:r>
            <a:r>
              <a:rPr kumimoji="1" lang="en-US" altLang="zh-CN" sz="2000">
                <a:latin typeface="Times New Roman" charset="0"/>
              </a:rPr>
              <a:t>s</a:t>
            </a:r>
            <a:r>
              <a:rPr kumimoji="1" lang="en-US" altLang="zh-CN" sz="2000" baseline="30000">
                <a:latin typeface="Times New Roman" charset="0"/>
              </a:rPr>
              <a:t>m</a:t>
            </a:r>
            <a:r>
              <a:rPr kumimoji="1" lang="en-US" altLang="zh-CN" sz="2000">
                <a:latin typeface="Times New Roman" charset="0"/>
              </a:rPr>
              <a:t>=e</a:t>
            </a:r>
            <a:r>
              <a:rPr kumimoji="1" lang="en-US" altLang="zh-CN" sz="2000" baseline="-25000">
                <a:latin typeface="Times New Roman" charset="0"/>
              </a:rPr>
              <a:t>1</a:t>
            </a:r>
            <a:r>
              <a:rPr kumimoji="1" lang="en-US" altLang="zh-CN" sz="2000">
                <a:latin typeface="Times New Roman" charset="0"/>
              </a:rPr>
              <a:t>, t</a:t>
            </a:r>
            <a:r>
              <a:rPr kumimoji="1" lang="en-US" altLang="zh-CN" sz="2000" baseline="30000">
                <a:latin typeface="Times New Roman" charset="0"/>
              </a:rPr>
              <a:t>n</a:t>
            </a:r>
            <a:r>
              <a:rPr kumimoji="1" lang="en-US" altLang="zh-CN" sz="2000">
                <a:latin typeface="Times New Roman" charset="0"/>
              </a:rPr>
              <a:t>=e</a:t>
            </a:r>
            <a:r>
              <a:rPr kumimoji="1" lang="en-US" altLang="zh-CN" sz="2000" baseline="-25000">
                <a:latin typeface="Times New Roman" charset="0"/>
              </a:rPr>
              <a:t>2</a:t>
            </a:r>
            <a:r>
              <a:rPr kumimoji="1" lang="en-US" altLang="zh-CN" sz="2000">
                <a:latin typeface="Times New Roman" charset="0"/>
              </a:rPr>
              <a:t>,</a:t>
            </a:r>
          </a:p>
        </p:txBody>
      </p:sp>
      <p:sp>
        <p:nvSpPr>
          <p:cNvPr id="57350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12A4FEEA-5595-214F-BB95-AFF123B800AA}" type="slidenum">
              <a:rPr lang="en-US" altLang="zh-CN"/>
              <a:pPr/>
              <a:t>27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例：循环群的直积</a:t>
            </a:r>
          </a:p>
        </p:txBody>
      </p:sp>
    </p:spTree>
    <p:extLst>
      <p:ext uri="{BB962C8B-B14F-4D97-AF65-F5344CB8AC3E}">
        <p14:creationId xmlns:p14="http://schemas.microsoft.com/office/powerpoint/2010/main" val="66864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4" grpId="0" animBg="1"/>
      <p:bldP spid="3072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1700213"/>
            <a:ext cx="8064500" cy="4537099"/>
          </a:xfrm>
        </p:spPr>
        <p:txBody>
          <a:bodyPr>
            <a:normAutofit/>
          </a:bodyPr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altLang="zh-CN" sz="2800" b="1" dirty="0">
                <a:latin typeface="Times New Roman" charset="0"/>
              </a:rPr>
              <a:t>C</a:t>
            </a:r>
            <a:r>
              <a:rPr lang="en-US" altLang="zh-CN" sz="2800" b="1" i="1" baseline="-25000" dirty="0">
                <a:latin typeface="Times New Roman" charset="0"/>
              </a:rPr>
              <a:t>n</a:t>
            </a:r>
            <a:r>
              <a:rPr lang="zh-CN" altLang="en-US" sz="2800" b="1" dirty="0">
                <a:latin typeface="Times New Roman" charset="0"/>
              </a:rPr>
              <a:t>中元素按其阶分类，</a:t>
            </a:r>
            <a:r>
              <a:rPr lang="en-US" altLang="zh-CN" sz="2800" b="1" i="1" dirty="0">
                <a:latin typeface="Times New Roman" charset="0"/>
              </a:rPr>
              <a:t>d</a:t>
            </a:r>
            <a:r>
              <a:rPr lang="zh-CN" altLang="en-US" sz="2800" b="1" dirty="0">
                <a:latin typeface="Times New Roman" charset="0"/>
              </a:rPr>
              <a:t>阶元素共有</a:t>
            </a:r>
            <a:r>
              <a:rPr lang="el-GR" altLang="zh-CN" sz="2800" b="1" dirty="0">
                <a:latin typeface="Times New Roman" charset="0"/>
              </a:rPr>
              <a:t>φ</a:t>
            </a:r>
            <a:r>
              <a:rPr lang="en-US" altLang="zh-CN" sz="2800" b="1" dirty="0">
                <a:latin typeface="Times New Roman" charset="0"/>
              </a:rPr>
              <a:t>(</a:t>
            </a:r>
            <a:r>
              <a:rPr lang="en-US" altLang="zh-CN" sz="2800" b="1" i="1" dirty="0">
                <a:latin typeface="Times New Roman" charset="0"/>
              </a:rPr>
              <a:t>d</a:t>
            </a:r>
            <a:r>
              <a:rPr lang="en-US" altLang="zh-CN" sz="2800" b="1" dirty="0">
                <a:latin typeface="Times New Roman" charset="0"/>
              </a:rPr>
              <a:t>)</a:t>
            </a:r>
            <a:r>
              <a:rPr lang="zh-CN" altLang="en-US" sz="2800" b="1" dirty="0">
                <a:latin typeface="Times New Roman" charset="0"/>
              </a:rPr>
              <a:t>个，</a:t>
            </a:r>
            <a:r>
              <a:rPr lang="en-US" altLang="zh-CN" sz="2800" b="1" i="1" dirty="0" err="1">
                <a:latin typeface="Times New Roman" charset="0"/>
              </a:rPr>
              <a:t>d</a:t>
            </a:r>
            <a:r>
              <a:rPr lang="en-US" altLang="zh-CN" sz="2800" b="1" dirty="0" err="1">
                <a:latin typeface="Times New Roman" charset="0"/>
              </a:rPr>
              <a:t>|</a:t>
            </a:r>
            <a:r>
              <a:rPr lang="en-US" altLang="zh-CN" sz="2800" b="1" i="1" dirty="0" err="1">
                <a:latin typeface="Times New Roman" charset="0"/>
              </a:rPr>
              <a:t>n</a:t>
            </a:r>
            <a:r>
              <a:rPr lang="en-US" altLang="zh-CN" sz="2800" b="1" dirty="0">
                <a:latin typeface="Times New Roman" charset="0"/>
              </a:rPr>
              <a:t>.</a:t>
            </a:r>
          </a:p>
          <a:p>
            <a:pPr lvl="2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en-US" altLang="zh-CN" dirty="0">
              <a:latin typeface="Times New Roman" charset="0"/>
              <a:sym typeface="Symbol" charset="2"/>
            </a:endParaRPr>
          </a:p>
          <a:p>
            <a:pPr lvl="2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en-US" altLang="zh-CN" dirty="0">
              <a:latin typeface="Times New Roman" charset="0"/>
              <a:sym typeface="Symbol" charset="2"/>
            </a:endParaRP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400" i="1" dirty="0">
                <a:latin typeface="Times New Roman" charset="0"/>
              </a:rPr>
              <a:t>n</a:t>
            </a:r>
            <a:r>
              <a:rPr lang="zh-CN" altLang="en-US" sz="2400" dirty="0">
                <a:latin typeface="Tahoma" pitchFamily="34" charset="0"/>
              </a:rPr>
              <a:t>的每个因子</a:t>
            </a:r>
            <a:r>
              <a:rPr lang="en-US" altLang="zh-CN" sz="2400" i="1" dirty="0">
                <a:latin typeface="Times New Roman" charset="0"/>
              </a:rPr>
              <a:t>d</a:t>
            </a:r>
            <a:r>
              <a:rPr lang="zh-CN" altLang="en-US" sz="2400" dirty="0">
                <a:latin typeface="Tahoma" pitchFamily="34" charset="0"/>
              </a:rPr>
              <a:t>，恰有一个</a:t>
            </a:r>
            <a:r>
              <a:rPr lang="en-US" altLang="zh-CN" sz="2400" i="1" dirty="0">
                <a:latin typeface="Times New Roman" charset="0"/>
              </a:rPr>
              <a:t>d</a:t>
            </a:r>
            <a:r>
              <a:rPr lang="zh-CN" altLang="en-US" sz="2400" dirty="0">
                <a:latin typeface="Tahoma" pitchFamily="34" charset="0"/>
              </a:rPr>
              <a:t>阶子群</a:t>
            </a:r>
            <a:endParaRPr lang="en-US" altLang="zh-CN" sz="2400" dirty="0">
              <a:latin typeface="Tahoma" pitchFamily="34" charset="0"/>
            </a:endParaRP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400" i="1" dirty="0">
                <a:latin typeface="Times New Roman" charset="0"/>
              </a:rPr>
              <a:t>d</a:t>
            </a:r>
            <a:r>
              <a:rPr lang="zh-CN" altLang="en-US" sz="2400" dirty="0">
                <a:latin typeface="Tahoma" pitchFamily="34" charset="0"/>
              </a:rPr>
              <a:t>阶子群生成元个数是</a:t>
            </a:r>
            <a:r>
              <a:rPr lang="el-GR" altLang="zh-CN" sz="2400" dirty="0">
                <a:latin typeface="Times New Roman" charset="0"/>
              </a:rPr>
              <a:t>φ</a:t>
            </a:r>
            <a:r>
              <a:rPr lang="en-US" altLang="zh-CN" sz="2400" dirty="0">
                <a:latin typeface="Times New Roman" charset="0"/>
              </a:rPr>
              <a:t>(</a:t>
            </a:r>
            <a:r>
              <a:rPr lang="en-US" altLang="zh-CN" sz="2400" i="1" dirty="0">
                <a:latin typeface="Times New Roman" charset="0"/>
              </a:rPr>
              <a:t>d</a:t>
            </a:r>
            <a:r>
              <a:rPr lang="en-US" altLang="zh-CN" sz="2400" dirty="0">
                <a:latin typeface="Times New Roman" charset="0"/>
              </a:rPr>
              <a:t>) </a:t>
            </a:r>
            <a:r>
              <a:rPr lang="zh-CN" altLang="en-US" sz="2400" dirty="0">
                <a:latin typeface="Tahoma" pitchFamily="34" charset="0"/>
              </a:rPr>
              <a:t>，每个生成元都是</a:t>
            </a:r>
            <a:r>
              <a:rPr lang="en-US" altLang="zh-CN" sz="2400" i="1" dirty="0">
                <a:latin typeface="Times New Roman" charset="0"/>
              </a:rPr>
              <a:t>d</a:t>
            </a:r>
            <a:r>
              <a:rPr lang="zh-CN" altLang="en-US" sz="2400" dirty="0">
                <a:latin typeface="Tahoma" pitchFamily="34" charset="0"/>
              </a:rPr>
              <a:t>阶元素</a:t>
            </a:r>
            <a:endParaRPr lang="en-US" altLang="zh-CN" sz="2400" dirty="0">
              <a:latin typeface="Tahoma" pitchFamily="34" charset="0"/>
            </a:endParaRPr>
          </a:p>
        </p:txBody>
      </p:sp>
      <p:pic>
        <p:nvPicPr>
          <p:cNvPr id="59396" name="Picture 6" descr="&#10;\sum_{d\mid n}\varphi(d)=n,&#10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2492375"/>
            <a:ext cx="1976437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00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1B7E59A4-DA5D-3D4C-8A9E-92B41BBB16A8}" type="slidenum">
              <a:rPr lang="en-US" altLang="zh-CN"/>
              <a:pPr/>
              <a:t>28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Times New Roman" charset="0"/>
              </a:rPr>
              <a:t>欧拉函数和欧拉定理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8846246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灯片编号占位符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00E38685-F037-4448-80FF-52123DF8118E}" type="slidenum">
              <a:rPr lang="en-US" altLang="zh-CN"/>
              <a:pPr/>
              <a:t>29</a:t>
            </a:fld>
            <a:endParaRPr lang="en-US" altLang="zh-CN"/>
          </a:p>
        </p:txBody>
      </p:sp>
      <p:pic>
        <p:nvPicPr>
          <p:cNvPr id="31748" name="Picture 3"/>
          <p:cNvPicPr>
            <a:picLocks noChangeAspect="1" noChangeArrowheads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098" y="1700808"/>
            <a:ext cx="85725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4860032" y="3284984"/>
            <a:ext cx="21602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4211960" y="3789040"/>
            <a:ext cx="18002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4211960" y="4365104"/>
            <a:ext cx="57606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4283968" y="4869160"/>
            <a:ext cx="21602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4788024" y="4869160"/>
            <a:ext cx="21602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4283968" y="5373216"/>
            <a:ext cx="21602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5364088" y="5373216"/>
            <a:ext cx="21602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59865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zh-CN" altLang="en-US" sz="3200" dirty="0"/>
              <a:t>问题</a:t>
            </a:r>
            <a:r>
              <a:rPr lang="en-US" altLang="zh-CN" sz="3200" dirty="0"/>
              <a:t>1</a:t>
            </a:r>
            <a:r>
              <a:rPr lang="zh-CN" altLang="en-US" sz="3200" dirty="0"/>
              <a:t>：什么是循环群？</a:t>
            </a:r>
            <a:endParaRPr lang="en-US" altLang="zh-CN" sz="3200" dirty="0"/>
          </a:p>
          <a:p>
            <a:r>
              <a:rPr lang="zh-CN" altLang="en-US" sz="3200" dirty="0"/>
              <a:t>问题</a:t>
            </a:r>
            <a:r>
              <a:rPr lang="en-US" altLang="zh-CN" sz="3200" dirty="0"/>
              <a:t>2</a:t>
            </a:r>
            <a:r>
              <a:rPr lang="zh-CN" altLang="en-US" sz="3200" dirty="0"/>
              <a:t>：循环群的子群是否存在、如何构造？</a:t>
            </a:r>
            <a:endParaRPr lang="en-US" altLang="zh-CN" sz="3200" dirty="0"/>
          </a:p>
          <a:p>
            <a:r>
              <a:rPr lang="zh-CN" altLang="en-US" sz="3200" dirty="0"/>
              <a:t>问题</a:t>
            </a:r>
            <a:r>
              <a:rPr lang="en-US" altLang="zh-CN" sz="3200" dirty="0"/>
              <a:t>3</a:t>
            </a:r>
            <a:r>
              <a:rPr lang="zh-CN" altLang="en-US" sz="3200" dirty="0"/>
              <a:t>：循环群是否存在统一的规律性？</a:t>
            </a:r>
            <a:endParaRPr lang="en-US" altLang="zh-CN" sz="32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69381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1700213"/>
            <a:ext cx="8064500" cy="649287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" charset="0"/>
              <a:buChar char="l"/>
            </a:pPr>
            <a:r>
              <a:rPr lang="en-US" altLang="zh-CN" sz="2800" dirty="0">
                <a:latin typeface="Times New Roman" charset="0"/>
              </a:rPr>
              <a:t>(Euler</a:t>
            </a:r>
            <a:r>
              <a:rPr lang="zh-CN" altLang="en-US" sz="2800" dirty="0">
                <a:latin typeface="Times New Roman" charset="0"/>
              </a:rPr>
              <a:t>定理）若正整数</a:t>
            </a:r>
            <a:r>
              <a:rPr lang="en-US" altLang="zh-CN" sz="2800" i="1" dirty="0">
                <a:latin typeface="Times New Roman" charset="0"/>
              </a:rPr>
              <a:t>a</a:t>
            </a:r>
            <a:r>
              <a:rPr lang="zh-CN" altLang="en-US" sz="2800" dirty="0">
                <a:latin typeface="Times New Roman" charset="0"/>
              </a:rPr>
              <a:t>与</a:t>
            </a:r>
            <a:r>
              <a:rPr lang="en-US" altLang="zh-CN" sz="2800" i="1" dirty="0">
                <a:latin typeface="Times New Roman" charset="0"/>
              </a:rPr>
              <a:t>n</a:t>
            </a:r>
            <a:r>
              <a:rPr lang="zh-CN" altLang="en-US" sz="2800" dirty="0">
                <a:latin typeface="Times New Roman" charset="0"/>
              </a:rPr>
              <a:t>互质，则</a:t>
            </a:r>
            <a:endParaRPr lang="en-US" altLang="zh-CN" sz="2800" dirty="0">
              <a:latin typeface="Times New Roman" charset="0"/>
            </a:endParaRPr>
          </a:p>
          <a:p>
            <a:pPr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en-US" altLang="zh-CN" dirty="0">
              <a:latin typeface="Times New Roman" charset="0"/>
              <a:sym typeface="Symbol" charset="2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539750" y="3429000"/>
            <a:ext cx="8137525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" charset="0"/>
              <a:buChar char="l"/>
            </a:pPr>
            <a:endParaRPr lang="en-US" altLang="zh-CN" sz="2800" b="1" dirty="0">
              <a:latin typeface="Times New Roman" charset="0"/>
            </a:endParaRPr>
          </a:p>
        </p:txBody>
      </p:sp>
      <p:pic>
        <p:nvPicPr>
          <p:cNvPr id="59398" name="Picture 2" descr=" a^{\varphi(n)} \equiv 1\mod n.\,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409032"/>
            <a:ext cx="3090863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标注 8"/>
          <p:cNvSpPr/>
          <p:nvPr/>
        </p:nvSpPr>
        <p:spPr bwMode="auto">
          <a:xfrm>
            <a:off x="980948" y="3258221"/>
            <a:ext cx="7416800" cy="576263"/>
          </a:xfrm>
          <a:prstGeom prst="wedgeRectCallout">
            <a:avLst>
              <a:gd name="adj1" fmla="val -20999"/>
              <a:gd name="adj2" fmla="val -99813"/>
            </a:avLst>
          </a:prstGeom>
          <a:noFill/>
          <a:ln w="19050" cap="flat" cmpd="sng" algn="ctr">
            <a:solidFill>
              <a:srgbClr val="0315BD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70000"/>
            </a:pPr>
            <a:r>
              <a:rPr lang="zh-CN" altLang="en-US" sz="2400" b="1" dirty="0">
                <a:solidFill>
                  <a:srgbClr val="0000CC"/>
                </a:solidFill>
                <a:latin typeface="Times New Roman" charset="0"/>
                <a:sym typeface="Symbol" charset="2"/>
              </a:rPr>
              <a:t>小于</a:t>
            </a:r>
            <a:r>
              <a:rPr lang="en-US" altLang="zh-CN" sz="2400" b="1" i="1" dirty="0">
                <a:solidFill>
                  <a:srgbClr val="0000CC"/>
                </a:solidFill>
                <a:latin typeface="Times New Roman" charset="0"/>
                <a:sym typeface="Symbol" charset="2"/>
              </a:rPr>
              <a:t>n</a:t>
            </a:r>
            <a:r>
              <a:rPr lang="zh-CN" altLang="en-US" sz="2400" b="1" dirty="0">
                <a:solidFill>
                  <a:srgbClr val="0000CC"/>
                </a:solidFill>
                <a:latin typeface="Times New Roman" charset="0"/>
                <a:sym typeface="Symbol" charset="2"/>
              </a:rPr>
              <a:t>且与</a:t>
            </a:r>
            <a:r>
              <a:rPr lang="en-US" altLang="zh-CN" sz="2400" b="1" i="1" dirty="0">
                <a:solidFill>
                  <a:srgbClr val="0000CC"/>
                </a:solidFill>
                <a:latin typeface="Times New Roman" charset="0"/>
                <a:sym typeface="Symbol" charset="2"/>
              </a:rPr>
              <a:t>n</a:t>
            </a:r>
            <a:r>
              <a:rPr lang="zh-CN" altLang="en-US" sz="2400" b="1" dirty="0">
                <a:solidFill>
                  <a:srgbClr val="0000CC"/>
                </a:solidFill>
                <a:latin typeface="Times New Roman" charset="0"/>
                <a:sym typeface="Symbol" charset="2"/>
              </a:rPr>
              <a:t>互质的正整数及</a:t>
            </a:r>
            <a:r>
              <a:rPr lang="zh-CN" altLang="en-US" sz="2400" b="1" dirty="0">
                <a:solidFill>
                  <a:srgbClr val="0000CC"/>
                </a:solidFill>
                <a:latin typeface="Times New Roman" charset="0"/>
              </a:rPr>
              <a:t>（模</a:t>
            </a:r>
            <a:r>
              <a:rPr lang="en-US" altLang="zh-CN" sz="2400" b="1" i="1" dirty="0">
                <a:solidFill>
                  <a:srgbClr val="0000CC"/>
                </a:solidFill>
                <a:latin typeface="Times New Roman" charset="0"/>
                <a:sym typeface="Symbol" charset="2"/>
              </a:rPr>
              <a:t>n</a:t>
            </a:r>
            <a:r>
              <a:rPr lang="zh-CN" altLang="en-US" sz="2400" b="1" dirty="0">
                <a:solidFill>
                  <a:srgbClr val="0000CC"/>
                </a:solidFill>
                <a:latin typeface="Times New Roman" charset="0"/>
              </a:rPr>
              <a:t>）乘法构成一个群</a:t>
            </a:r>
            <a:endParaRPr lang="en-US" altLang="zh-CN" sz="2400" b="1" dirty="0">
              <a:solidFill>
                <a:srgbClr val="0000CC"/>
              </a:solidFill>
              <a:latin typeface="Times New Roman" charset="0"/>
            </a:endParaRPr>
          </a:p>
        </p:txBody>
      </p:sp>
      <p:sp>
        <p:nvSpPr>
          <p:cNvPr id="59400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1B7E59A4-DA5D-3D4C-8A9E-92B41BBB16A8}" type="slidenum">
              <a:rPr lang="en-US" altLang="zh-CN"/>
              <a:pPr/>
              <a:t>30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Times New Roman" charset="0"/>
              </a:rPr>
              <a:t>欧拉函数和欧拉定理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980948" y="4221163"/>
            <a:ext cx="71194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+mn-ea"/>
              </a:rPr>
              <a:t>例如，</a:t>
            </a:r>
            <a:r>
              <a:rPr lang="en-US" altLang="zh-CN" sz="2400" b="1" dirty="0">
                <a:latin typeface="+mn-ea"/>
              </a:rPr>
              <a:t>n=12</a:t>
            </a:r>
            <a:r>
              <a:rPr lang="zh-CN" altLang="en-US" sz="2400" b="1" dirty="0">
                <a:latin typeface="+mn-ea"/>
              </a:rPr>
              <a:t>，群元素</a:t>
            </a:r>
            <a:r>
              <a:rPr lang="en-US" altLang="zh-CN" sz="2400" b="1" dirty="0">
                <a:latin typeface="+mn-ea"/>
              </a:rPr>
              <a:t>{1,5,7,11}</a:t>
            </a:r>
            <a:r>
              <a:rPr lang="zh-CN" altLang="en-US" sz="2400" b="1" dirty="0">
                <a:latin typeface="+mn-ea"/>
              </a:rPr>
              <a:t>，该群的单位元是</a:t>
            </a:r>
            <a:r>
              <a:rPr lang="en-US" altLang="zh-CN" sz="2400" b="1" dirty="0">
                <a:latin typeface="+mn-ea"/>
              </a:rPr>
              <a:t>1</a:t>
            </a:r>
            <a:r>
              <a:rPr lang="zh-CN" altLang="en-US" sz="2400" b="1" dirty="0">
                <a:latin typeface="+mn-ea"/>
              </a:rPr>
              <a:t>。假设某个满足条件</a:t>
            </a:r>
            <a:r>
              <a:rPr lang="en-US" altLang="zh-CN" sz="2400" b="1" dirty="0">
                <a:latin typeface="+mn-ea"/>
              </a:rPr>
              <a:t>(</a:t>
            </a:r>
            <a:r>
              <a:rPr lang="en-US" altLang="zh-CN" sz="2400" b="1" dirty="0" err="1">
                <a:latin typeface="+mn-ea"/>
              </a:rPr>
              <a:t>a,n</a:t>
            </a:r>
            <a:r>
              <a:rPr lang="en-US" altLang="zh-CN" sz="2400" b="1" dirty="0">
                <a:latin typeface="+mn-ea"/>
              </a:rPr>
              <a:t>)=1</a:t>
            </a:r>
            <a:r>
              <a:rPr lang="zh-CN" altLang="en-US" sz="2400" b="1" dirty="0">
                <a:latin typeface="+mn-ea"/>
              </a:rPr>
              <a:t>的元素</a:t>
            </a:r>
            <a:r>
              <a:rPr lang="en-US" altLang="zh-CN" sz="2400" b="1" dirty="0">
                <a:latin typeface="+mn-ea"/>
              </a:rPr>
              <a:t>a</a:t>
            </a:r>
            <a:r>
              <a:rPr lang="zh-CN" altLang="en-US" sz="2400" b="1" dirty="0">
                <a:latin typeface="+mn-ea"/>
              </a:rPr>
              <a:t>的阶是</a:t>
            </a:r>
            <a:r>
              <a:rPr lang="en-US" altLang="zh-CN" sz="2400" b="1" dirty="0">
                <a:latin typeface="+mn-ea"/>
              </a:rPr>
              <a:t>k</a:t>
            </a:r>
            <a:r>
              <a:rPr lang="zh-CN" altLang="en-US" sz="2400" b="1" dirty="0">
                <a:latin typeface="+mn-ea"/>
              </a:rPr>
              <a:t>，即</a:t>
            </a:r>
            <a:r>
              <a:rPr lang="en-US" altLang="zh-CN" sz="2400" b="1" i="1" dirty="0" err="1">
                <a:latin typeface="+mn-ea"/>
              </a:rPr>
              <a:t>a</a:t>
            </a:r>
            <a:r>
              <a:rPr lang="en-US" altLang="zh-CN" sz="2400" b="1" i="1" baseline="30000" dirty="0" err="1">
                <a:latin typeface="+mn-ea"/>
              </a:rPr>
              <a:t>k</a:t>
            </a:r>
            <a:r>
              <a:rPr lang="en-US" altLang="zh-CN" sz="2400" b="1" dirty="0">
                <a:latin typeface="+mn-ea"/>
              </a:rPr>
              <a:t> ≡ 1 (mod </a:t>
            </a:r>
            <a:r>
              <a:rPr lang="en-US" altLang="zh-CN" sz="2400" b="1" i="1" dirty="0">
                <a:latin typeface="+mn-ea"/>
              </a:rPr>
              <a:t>n</a:t>
            </a:r>
            <a:r>
              <a:rPr lang="en-US" altLang="zh-CN" sz="2400" b="1" dirty="0">
                <a:latin typeface="+mn-ea"/>
              </a:rPr>
              <a:t>)</a:t>
            </a:r>
            <a:r>
              <a:rPr lang="zh-CN" altLang="en-US" sz="2400" b="1" dirty="0">
                <a:latin typeface="+mn-ea"/>
              </a:rPr>
              <a:t>；</a:t>
            </a:r>
            <a:r>
              <a:rPr lang="en-US" altLang="zh-CN" sz="2400" b="1" dirty="0">
                <a:latin typeface="+mn-ea"/>
              </a:rPr>
              <a:t>&lt;a&gt;</a:t>
            </a:r>
            <a:r>
              <a:rPr lang="zh-CN" altLang="en-US" sz="2400" b="1" dirty="0">
                <a:latin typeface="+mn-ea"/>
              </a:rPr>
              <a:t>是一个子群，由拉格朗日定理有</a:t>
            </a:r>
            <a:r>
              <a:rPr lang="en-US" altLang="zh-CN" sz="2400" b="1" dirty="0">
                <a:latin typeface="+mn-ea"/>
              </a:rPr>
              <a:t>φ(n)=k*M</a:t>
            </a:r>
            <a:r>
              <a:rPr lang="zh-CN" altLang="en-US" sz="2400" b="1" dirty="0">
                <a:latin typeface="+mn-ea"/>
              </a:rPr>
              <a:t>，于是有</a:t>
            </a:r>
            <a:r>
              <a:rPr lang="en-US" altLang="zh-CN" sz="2400" b="1" dirty="0" err="1">
                <a:latin typeface="+mn-ea"/>
              </a:rPr>
              <a:t>a^φ</a:t>
            </a:r>
            <a:r>
              <a:rPr lang="en-US" altLang="zh-CN" sz="2400" b="1" dirty="0">
                <a:latin typeface="+mn-ea"/>
              </a:rPr>
              <a:t>(n)= a^{</a:t>
            </a:r>
            <a:r>
              <a:rPr lang="en-US" altLang="zh-CN" sz="2400" b="1" dirty="0" err="1">
                <a:latin typeface="+mn-ea"/>
              </a:rPr>
              <a:t>kM</a:t>
            </a:r>
            <a:r>
              <a:rPr lang="en-US" altLang="zh-CN" sz="2400" b="1" dirty="0">
                <a:latin typeface="+mn-ea"/>
              </a:rPr>
              <a:t>} = (</a:t>
            </a:r>
            <a:r>
              <a:rPr lang="en-US" altLang="zh-CN" sz="2400" b="1" dirty="0" err="1">
                <a:latin typeface="+mn-ea"/>
              </a:rPr>
              <a:t>a^k</a:t>
            </a:r>
            <a:r>
              <a:rPr lang="en-US" altLang="zh-CN" sz="2400" b="1" dirty="0">
                <a:latin typeface="+mn-ea"/>
              </a:rPr>
              <a:t>)^M = 1^M =1    mod n</a:t>
            </a:r>
          </a:p>
          <a:p>
            <a:endParaRPr lang="zh-CN" altLang="en-US" sz="24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0132195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作业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zh-CN" altLang="en-US" dirty="0"/>
              <a:t>见课程主页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31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22162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灯片编号占位符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4F32771E-8AA8-4041-BBEF-31D76B816E54}" type="slidenum">
              <a:rPr lang="en-US" altLang="zh-CN"/>
              <a:pPr/>
              <a:t>4</a:t>
            </a:fld>
            <a:endParaRPr lang="en-US" altLang="zh-CN"/>
          </a:p>
        </p:txBody>
      </p:sp>
      <p:sp>
        <p:nvSpPr>
          <p:cNvPr id="4" name="内容占位符 3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323528" y="1340768"/>
            <a:ext cx="8496174" cy="4248472"/>
          </a:xfrm>
          <a:blipFill rotWithShape="0">
            <a:blip r:embed="rId2"/>
            <a:stretch>
              <a:fillRect l="-1793" b="-6743"/>
            </a:stretch>
          </a:blipFill>
          <a:extLst/>
        </p:spPr>
        <p:txBody>
          <a:bodyPr/>
          <a:lstStyle/>
          <a:p>
            <a:r>
              <a:rPr lang="zh-CN" altLang="en-US">
                <a:noFill/>
              </a:rPr>
              <a:t> 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循环群与生成元</a:t>
            </a:r>
          </a:p>
        </p:txBody>
      </p:sp>
    </p:spTree>
    <p:extLst>
      <p:ext uri="{BB962C8B-B14F-4D97-AF65-F5344CB8AC3E}">
        <p14:creationId xmlns:p14="http://schemas.microsoft.com/office/powerpoint/2010/main" val="19320759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灯片编号占位符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A3AB59E7-34C0-3746-99E5-53D0C457B241}" type="slidenum">
              <a:rPr lang="en-US" altLang="zh-CN"/>
              <a:pPr/>
              <a:t>5</a:t>
            </a:fld>
            <a:endParaRPr lang="en-US" altLang="zh-CN"/>
          </a:p>
        </p:txBody>
      </p:sp>
      <p:sp>
        <p:nvSpPr>
          <p:cNvPr id="4" name="内容占位符 3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323528" y="1340768"/>
            <a:ext cx="8496174" cy="4608512"/>
          </a:xfrm>
          <a:blipFill rotWithShape="0">
            <a:blip r:embed="rId3"/>
            <a:stretch>
              <a:fillRect l="-789" b="-4630"/>
            </a:stretch>
          </a:blipFill>
          <a:extLst/>
        </p:spPr>
        <p:txBody>
          <a:bodyPr/>
          <a:lstStyle/>
          <a:p>
            <a:r>
              <a:rPr lang="zh-CN" altLang="en-US">
                <a:noFill/>
              </a:rPr>
              <a:t> 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循环群与生成元（续）</a:t>
            </a:r>
          </a:p>
        </p:txBody>
      </p:sp>
    </p:spTree>
    <p:extLst>
      <p:ext uri="{BB962C8B-B14F-4D97-AF65-F5344CB8AC3E}">
        <p14:creationId xmlns:p14="http://schemas.microsoft.com/office/powerpoint/2010/main" val="3007527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灯片编号占位符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BEEBA060-EA86-D747-9875-2F8350B0B457}" type="slidenum">
              <a:rPr lang="en-US" altLang="zh-CN"/>
              <a:pPr/>
              <a:t>6</a:t>
            </a:fld>
            <a:endParaRPr lang="en-US" altLang="zh-CN"/>
          </a:p>
        </p:txBody>
      </p:sp>
      <p:sp>
        <p:nvSpPr>
          <p:cNvPr id="4" name="内容占位符 3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323528" y="1556792"/>
            <a:ext cx="8496174" cy="4248472"/>
          </a:xfrm>
          <a:blipFill rotWithShape="0">
            <a:blip r:embed="rId3"/>
            <a:srcRect/>
            <a:stretch>
              <a:fillRect l="-789" t="-5084" r="-1" b="-3380"/>
            </a:stretch>
          </a:blipFill>
          <a:extLst/>
        </p:spPr>
        <p:txBody>
          <a:bodyPr/>
          <a:lstStyle/>
          <a:p>
            <a:r>
              <a:rPr lang="zh-CN" altLang="en-US">
                <a:noFill/>
              </a:rPr>
              <a:t> 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</a:t>
            </a:r>
          </a:p>
        </p:txBody>
      </p:sp>
    </p:spTree>
    <p:extLst>
      <p:ext uri="{BB962C8B-B14F-4D97-AF65-F5344CB8AC3E}">
        <p14:creationId xmlns:p14="http://schemas.microsoft.com/office/powerpoint/2010/main" val="13262413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灯片编号占位符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84061603-80C0-9B47-9119-2D29D4067282}" type="slidenum">
              <a:rPr lang="en-US" altLang="zh-CN"/>
              <a:pPr/>
              <a:t>7</a:t>
            </a:fld>
            <a:endParaRPr lang="en-US" altLang="zh-CN"/>
          </a:p>
        </p:txBody>
      </p:sp>
      <p:sp>
        <p:nvSpPr>
          <p:cNvPr id="4" name="内容占位符 3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323528" y="1340768"/>
            <a:ext cx="8496174" cy="4248472"/>
          </a:xfrm>
          <a:blipFill rotWithShape="0">
            <a:blip r:embed="rId3"/>
            <a:stretch>
              <a:fillRect l="-789" r="-1291"/>
            </a:stretch>
          </a:blipFill>
          <a:extLst/>
        </p:spPr>
        <p:txBody>
          <a:bodyPr/>
          <a:lstStyle/>
          <a:p>
            <a:r>
              <a:rPr lang="zh-CN" altLang="en-US">
                <a:noFill/>
              </a:rPr>
              <a:t> 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</a:t>
            </a:r>
          </a:p>
        </p:txBody>
      </p:sp>
    </p:spTree>
    <p:extLst>
      <p:ext uri="{BB962C8B-B14F-4D97-AF65-F5344CB8AC3E}">
        <p14:creationId xmlns:p14="http://schemas.microsoft.com/office/powerpoint/2010/main" val="17228021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灯片编号占位符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64B2C8D7-9590-9C4D-A5B2-4F72F9E21991}" type="slidenum">
              <a:rPr lang="en-US" altLang="zh-CN"/>
              <a:pPr/>
              <a:t>8</a:t>
            </a:fld>
            <a:endParaRPr lang="en-US" altLang="zh-CN"/>
          </a:p>
        </p:txBody>
      </p:sp>
      <p:sp>
        <p:nvSpPr>
          <p:cNvPr id="4" name="内容占位符 3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323528" y="1340768"/>
            <a:ext cx="8496174" cy="4248472"/>
          </a:xfrm>
          <a:blipFill rotWithShape="0">
            <a:blip r:embed="rId3"/>
            <a:stretch>
              <a:fillRect l="-789"/>
            </a:stretch>
          </a:blipFill>
          <a:extLst/>
        </p:spPr>
        <p:txBody>
          <a:bodyPr/>
          <a:lstStyle/>
          <a:p>
            <a:r>
              <a:rPr lang="zh-CN" altLang="en-US">
                <a:noFill/>
              </a:rPr>
              <a:t> </a:t>
            </a:r>
          </a:p>
        </p:txBody>
      </p:sp>
      <p:pic>
        <p:nvPicPr>
          <p:cNvPr id="1536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429000"/>
            <a:ext cx="3732213" cy="2338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</a:t>
            </a:r>
          </a:p>
        </p:txBody>
      </p:sp>
    </p:spTree>
    <p:extLst>
      <p:ext uri="{BB962C8B-B14F-4D97-AF65-F5344CB8AC3E}">
        <p14:creationId xmlns:p14="http://schemas.microsoft.com/office/powerpoint/2010/main" val="19956190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灯片编号占位符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BB9A0FE9-8D6B-E848-AB30-3D4E531DBF4F}" type="slidenum">
              <a:rPr lang="en-US" altLang="zh-CN"/>
              <a:pPr/>
              <a:t>9</a:t>
            </a:fld>
            <a:endParaRPr lang="en-US" altLang="zh-CN"/>
          </a:p>
        </p:txBody>
      </p:sp>
      <p:sp>
        <p:nvSpPr>
          <p:cNvPr id="4" name="内容占位符 3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323528" y="1484784"/>
            <a:ext cx="8352928" cy="4680520"/>
          </a:xfrm>
          <a:blipFill rotWithShape="0">
            <a:blip r:embed="rId3"/>
            <a:srcRect/>
            <a:stretch>
              <a:fillRect l="-802" t="-3076" r="-1716" b="326"/>
            </a:stretch>
          </a:blipFill>
          <a:extLst/>
        </p:spPr>
        <p:txBody>
          <a:bodyPr/>
          <a:lstStyle/>
          <a:p>
            <a:r>
              <a:rPr lang="zh-CN" altLang="en-US">
                <a:noFill/>
              </a:rPr>
              <a:t> 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无限循环群的生成元</a:t>
            </a:r>
          </a:p>
        </p:txBody>
      </p:sp>
    </p:spTree>
    <p:extLst>
      <p:ext uri="{BB962C8B-B14F-4D97-AF65-F5344CB8AC3E}">
        <p14:creationId xmlns:p14="http://schemas.microsoft.com/office/powerpoint/2010/main" val="7257502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中性">
  <a:themeElements>
    <a:clrScheme name="中性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中性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中性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2981</TotalTime>
  <Words>1068</Words>
  <Application>Microsoft Office PowerPoint</Application>
  <PresentationFormat>全屏显示(4:3)</PresentationFormat>
  <Paragraphs>162</Paragraphs>
  <Slides>31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46" baseType="lpstr">
      <vt:lpstr>Arial Unicode MS</vt:lpstr>
      <vt:lpstr>Batang</vt:lpstr>
      <vt:lpstr>Times New Roman Special G1</vt:lpstr>
      <vt:lpstr>华文仿宋</vt:lpstr>
      <vt:lpstr>华文楷体</vt:lpstr>
      <vt:lpstr>宋体</vt:lpstr>
      <vt:lpstr>Arial</vt:lpstr>
      <vt:lpstr>Calibri</vt:lpstr>
      <vt:lpstr>Symbol</vt:lpstr>
      <vt:lpstr>Tahoma</vt:lpstr>
      <vt:lpstr>Times New Roman</vt:lpstr>
      <vt:lpstr>Tw Cen MT</vt:lpstr>
      <vt:lpstr>Wingdings</vt:lpstr>
      <vt:lpstr>Wingdings 2</vt:lpstr>
      <vt:lpstr>中性</vt:lpstr>
      <vt:lpstr>循环群与群同构</vt:lpstr>
      <vt:lpstr>回顾</vt:lpstr>
      <vt:lpstr>本节提要</vt:lpstr>
      <vt:lpstr>循环群与生成元</vt:lpstr>
      <vt:lpstr>循环群与生成元（续）</vt:lpstr>
      <vt:lpstr>例</vt:lpstr>
      <vt:lpstr>例</vt:lpstr>
      <vt:lpstr>例</vt:lpstr>
      <vt:lpstr>无限循环群的生成元</vt:lpstr>
      <vt:lpstr>无限循环群的生成元（续）</vt:lpstr>
      <vt:lpstr>有限循环群的生成元</vt:lpstr>
      <vt:lpstr>有限循环群的生成元（续）</vt:lpstr>
      <vt:lpstr>例</vt:lpstr>
      <vt:lpstr>本节提要</vt:lpstr>
      <vt:lpstr>循环群的子群</vt:lpstr>
      <vt:lpstr>循环群的子群（续）</vt:lpstr>
      <vt:lpstr>例</vt:lpstr>
      <vt:lpstr>本节提要</vt:lpstr>
      <vt:lpstr>群同构与同构映射</vt:lpstr>
      <vt:lpstr>群同态与同态映射</vt:lpstr>
      <vt:lpstr>群同态与同态映射（续）</vt:lpstr>
      <vt:lpstr>无限循环群的同构群</vt:lpstr>
      <vt:lpstr>有限循环群的同构群</vt:lpstr>
      <vt:lpstr>循环群的同构群</vt:lpstr>
      <vt:lpstr>本节小结</vt:lpstr>
      <vt:lpstr>例：群的直积</vt:lpstr>
      <vt:lpstr>例：循环群的直积</vt:lpstr>
      <vt:lpstr>欧拉函数和欧拉定理</vt:lpstr>
      <vt:lpstr>例</vt:lpstr>
      <vt:lpstr>欧拉函数和欧拉定理</vt:lpstr>
      <vt:lpstr>作业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唐斌</dc:creator>
  <cp:lastModifiedBy>姚远</cp:lastModifiedBy>
  <cp:revision>251</cp:revision>
  <dcterms:created xsi:type="dcterms:W3CDTF">2016-02-22T01:45:17Z</dcterms:created>
  <dcterms:modified xsi:type="dcterms:W3CDTF">2025-10-27T09:36:48Z</dcterms:modified>
</cp:coreProperties>
</file>