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39"/>
  </p:notesMasterIdLst>
  <p:sldIdLst>
    <p:sldId id="275" r:id="rId2"/>
    <p:sldId id="340" r:id="rId3"/>
    <p:sldId id="276" r:id="rId4"/>
    <p:sldId id="277" r:id="rId5"/>
    <p:sldId id="278" r:id="rId6"/>
    <p:sldId id="279" r:id="rId7"/>
    <p:sldId id="280" r:id="rId8"/>
    <p:sldId id="341" r:id="rId9"/>
    <p:sldId id="312" r:id="rId10"/>
    <p:sldId id="313" r:id="rId11"/>
    <p:sldId id="314" r:id="rId12"/>
    <p:sldId id="315" r:id="rId13"/>
    <p:sldId id="316" r:id="rId14"/>
    <p:sldId id="317" r:id="rId15"/>
    <p:sldId id="342" r:id="rId16"/>
    <p:sldId id="318" r:id="rId17"/>
    <p:sldId id="319" r:id="rId18"/>
    <p:sldId id="320" r:id="rId19"/>
    <p:sldId id="343" r:id="rId20"/>
    <p:sldId id="321" r:id="rId21"/>
    <p:sldId id="322" r:id="rId22"/>
    <p:sldId id="323" r:id="rId23"/>
    <p:sldId id="324" r:id="rId24"/>
    <p:sldId id="337" r:id="rId25"/>
    <p:sldId id="325" r:id="rId26"/>
    <p:sldId id="326" r:id="rId27"/>
    <p:sldId id="327" r:id="rId28"/>
    <p:sldId id="339" r:id="rId29"/>
    <p:sldId id="330" r:id="rId30"/>
    <p:sldId id="331" r:id="rId31"/>
    <p:sldId id="338" r:id="rId32"/>
    <p:sldId id="332" r:id="rId33"/>
    <p:sldId id="334" r:id="rId34"/>
    <p:sldId id="335" r:id="rId35"/>
    <p:sldId id="308" r:id="rId36"/>
    <p:sldId id="344" r:id="rId37"/>
    <p:sldId id="336" r:id="rId3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3" autoAdjust="0"/>
    <p:restoredTop sz="78397" autoAdjust="0"/>
  </p:normalViewPr>
  <p:slideViewPr>
    <p:cSldViewPr>
      <p:cViewPr varScale="1">
        <p:scale>
          <a:sx n="103" d="100"/>
          <a:sy n="103" d="100"/>
        </p:scale>
        <p:origin x="163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2025/10/30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949B2A5C-F33A-1A42-A5AB-9D604725F1CD}" type="slidenum">
              <a:rPr lang="en-US" altLang="zh-CN"/>
              <a:pPr>
                <a:spcBef>
                  <a:spcPct val="0"/>
                </a:spcBef>
              </a:pPr>
              <a:t>3</a:t>
            </a:fld>
            <a:endParaRPr lang="en-US" altLang="zh-CN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zh-CN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5098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显然有 </a:t>
            </a:r>
            <a:r>
              <a:rPr lang="en-US" altLang="zh-CN" dirty="0"/>
              <a:t>a v (b ^ c) &lt;= (a v b) ^ (a v c)</a:t>
            </a:r>
            <a:r>
              <a:rPr lang="zh-CN" altLang="en-US" dirty="0"/>
              <a:t>；因为</a:t>
            </a:r>
            <a:r>
              <a:rPr lang="en-US" altLang="zh-CN" dirty="0"/>
              <a:t>a v (b ^ c) </a:t>
            </a:r>
            <a:r>
              <a:rPr lang="zh-CN" altLang="en-US" dirty="0"/>
              <a:t>都</a:t>
            </a:r>
            <a:r>
              <a:rPr lang="en-US" altLang="zh-CN" dirty="0"/>
              <a:t>&lt;= (a v b) </a:t>
            </a:r>
            <a:r>
              <a:rPr lang="zh-CN" altLang="en-US" dirty="0"/>
              <a:t>和</a:t>
            </a:r>
            <a:r>
              <a:rPr lang="en-US" altLang="zh-CN" dirty="0"/>
              <a:t> (a v c)</a:t>
            </a:r>
          </a:p>
          <a:p>
            <a:r>
              <a:rPr lang="zh-CN" altLang="en-US" dirty="0"/>
              <a:t>由格的对偶原理，只有一个成立 另一个一定成立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14797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0396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介绍有补格之前先引入有界格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0390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无限格 有的是有界格 有的不是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72097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有界格下讨论有补格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99746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L1</a:t>
            </a:r>
            <a:r>
              <a:rPr lang="zh-CN" altLang="en-US" dirty="0"/>
              <a:t>：</a:t>
            </a:r>
            <a:r>
              <a:rPr lang="en-US" altLang="zh-CN" dirty="0"/>
              <a:t>ac</a:t>
            </a:r>
            <a:r>
              <a:rPr lang="zh-CN" altLang="en-US" dirty="0"/>
              <a:t>互为补元，</a:t>
            </a:r>
            <a:r>
              <a:rPr lang="en-US" altLang="zh-CN" dirty="0"/>
              <a:t>b</a:t>
            </a:r>
            <a:r>
              <a:rPr lang="zh-CN" altLang="en-US" dirty="0"/>
              <a:t>无补元</a:t>
            </a:r>
            <a:endParaRPr lang="en-US" altLang="zh-CN" dirty="0"/>
          </a:p>
          <a:p>
            <a:r>
              <a:rPr lang="en-US" altLang="zh-CN" dirty="0"/>
              <a:t>L2</a:t>
            </a:r>
            <a:r>
              <a:rPr lang="zh-CN" altLang="en-US" dirty="0"/>
              <a:t>：</a:t>
            </a:r>
            <a:r>
              <a:rPr lang="en-US" altLang="zh-CN" dirty="0"/>
              <a:t>ad</a:t>
            </a:r>
            <a:r>
              <a:rPr lang="zh-CN" altLang="en-US" dirty="0"/>
              <a:t>、</a:t>
            </a:r>
            <a:r>
              <a:rPr lang="en-US" altLang="zh-CN" dirty="0" err="1"/>
              <a:t>bc</a:t>
            </a:r>
            <a:endParaRPr lang="en-US" altLang="zh-CN" dirty="0"/>
          </a:p>
          <a:p>
            <a:r>
              <a:rPr lang="en-US" altLang="zh-CN" dirty="0"/>
              <a:t>L3</a:t>
            </a:r>
            <a:r>
              <a:rPr lang="zh-CN" altLang="en-US" dirty="0"/>
              <a:t>：</a:t>
            </a:r>
            <a:r>
              <a:rPr lang="en-US" altLang="zh-CN" dirty="0"/>
              <a:t>ae</a:t>
            </a:r>
            <a:r>
              <a:rPr lang="zh-CN" altLang="en-US" dirty="0"/>
              <a:t>、</a:t>
            </a:r>
            <a:r>
              <a:rPr lang="en-US" altLang="zh-CN" dirty="0" err="1"/>
              <a:t>bcd</a:t>
            </a:r>
            <a:endParaRPr lang="en-US" altLang="zh-CN" dirty="0"/>
          </a:p>
          <a:p>
            <a:r>
              <a:rPr lang="en-US" altLang="zh-CN" dirty="0"/>
              <a:t>L4</a:t>
            </a:r>
            <a:r>
              <a:rPr lang="zh-CN" altLang="en-US" dirty="0"/>
              <a:t>：</a:t>
            </a:r>
            <a:r>
              <a:rPr lang="en-US" altLang="zh-CN" dirty="0"/>
              <a:t>ae</a:t>
            </a:r>
            <a:r>
              <a:rPr lang="zh-CN" altLang="en-US" dirty="0"/>
              <a:t>、</a:t>
            </a:r>
            <a:r>
              <a:rPr lang="en-US" altLang="zh-CN" dirty="0" err="1"/>
              <a:t>bc</a:t>
            </a:r>
            <a:r>
              <a:rPr lang="zh-CN" altLang="en-US" dirty="0"/>
              <a:t>、</a:t>
            </a:r>
            <a:r>
              <a:rPr lang="en-US" altLang="zh-CN" dirty="0" err="1"/>
              <a:t>bd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0167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4819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有补分配格又称为布尔格或者布尔代数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0467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B2BD992F-613D-AA49-81B7-593A29B06E8E}" type="slidenum">
              <a:rPr lang="en-US" altLang="zh-CN"/>
              <a:pPr>
                <a:spcBef>
                  <a:spcPct val="0"/>
                </a:spcBef>
              </a:pPr>
              <a:t>35</a:t>
            </a:fld>
            <a:endParaRPr lang="en-US" altLang="zh-CN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zh-CN" altLang="en-US" dirty="0">
                <a:ea typeface="宋体" charset="0"/>
              </a:rPr>
              <a:t>请听下回分解</a:t>
            </a:r>
            <a:endParaRPr lang="zh-CN" altLang="zh-CN" dirty="0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8686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949B2A5C-F33A-1A42-A5AB-9D604725F1CD}" type="slidenum">
              <a:rPr lang="en-US" altLang="zh-CN"/>
              <a:pPr>
                <a:spcBef>
                  <a:spcPct val="0"/>
                </a:spcBef>
              </a:pPr>
              <a:t>36</a:t>
            </a:fld>
            <a:endParaRPr lang="en-US" altLang="zh-CN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zh-CN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685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0A5B8BB1-B5A1-0B42-B44E-F7AC4190BE7A}" type="slidenum">
              <a:rPr lang="en-US" altLang="zh-CN"/>
              <a:pPr>
                <a:spcBef>
                  <a:spcPct val="0"/>
                </a:spcBef>
              </a:pPr>
              <a:t>4</a:t>
            </a:fld>
            <a:endParaRPr lang="en-US" altLang="zh-CN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ea typeface="宋体" charset="0"/>
              </a:rPr>
              <a:t>结合律：</a:t>
            </a:r>
            <a:r>
              <a:rPr lang="en-US" altLang="zh-CN" dirty="0">
                <a:ea typeface="宋体" charset="0"/>
              </a:rPr>
              <a:t>a</a:t>
            </a:r>
            <a:r>
              <a:rPr lang="zh-CN" altLang="en-US" dirty="0">
                <a:ea typeface="宋体" charset="0"/>
              </a:rPr>
              <a:t>，</a:t>
            </a:r>
            <a:r>
              <a:rPr lang="en-US" altLang="zh-CN" dirty="0">
                <a:ea typeface="宋体" charset="0"/>
              </a:rPr>
              <a:t>b</a:t>
            </a:r>
            <a:r>
              <a:rPr lang="zh-CN" altLang="en-US" dirty="0">
                <a:ea typeface="宋体" charset="0"/>
              </a:rPr>
              <a:t>，</a:t>
            </a:r>
            <a:r>
              <a:rPr lang="en-US" altLang="zh-CN" dirty="0">
                <a:ea typeface="宋体" charset="0"/>
              </a:rPr>
              <a:t>c &lt;= </a:t>
            </a:r>
            <a:r>
              <a:rPr lang="en-US" altLang="zh-CN" sz="1200" b="0" dirty="0">
                <a:latin typeface="Times New Roman" charset="0"/>
              </a:rPr>
              <a:t>(</a:t>
            </a:r>
            <a:r>
              <a:rPr lang="en-US" altLang="zh-CN" sz="1200" b="0" i="1" dirty="0" err="1">
                <a:latin typeface="Times New Roman" charset="0"/>
              </a:rPr>
              <a:t>a</a:t>
            </a:r>
            <a:r>
              <a:rPr lang="en-US" altLang="zh-CN" sz="1200" b="0" dirty="0" err="1">
                <a:latin typeface="Times New Roman" charset="0"/>
                <a:ea typeface="MS PMincho" charset="-128"/>
                <a:sym typeface="Symbol" charset="2"/>
              </a:rPr>
              <a:t></a:t>
            </a:r>
            <a:r>
              <a:rPr lang="en-US" altLang="zh-CN" sz="1200" b="0" dirty="0" err="1">
                <a:latin typeface="Times New Roman" charset="0"/>
              </a:rPr>
              <a:t>b</a:t>
            </a:r>
            <a:r>
              <a:rPr lang="en-US" altLang="zh-CN" sz="1200" b="0" dirty="0">
                <a:latin typeface="Times New Roman" charset="0"/>
              </a:rPr>
              <a:t>)</a:t>
            </a:r>
            <a:r>
              <a:rPr lang="en-US" altLang="zh-CN" sz="1200" b="0" dirty="0">
                <a:latin typeface="Times New Roman" charset="0"/>
                <a:ea typeface="MS PMincho" charset="-128"/>
                <a:sym typeface="Symbol" charset="2"/>
              </a:rPr>
              <a:t>  </a:t>
            </a:r>
            <a:r>
              <a:rPr lang="en-US" altLang="zh-CN" sz="1200" b="0" dirty="0">
                <a:latin typeface="Times New Roman" charset="0"/>
              </a:rPr>
              <a:t>c</a:t>
            </a:r>
            <a:r>
              <a:rPr lang="zh-CN" altLang="en-US" sz="1200" b="0" dirty="0">
                <a:latin typeface="Times New Roman" charset="0"/>
              </a:rPr>
              <a:t>，所以</a:t>
            </a:r>
            <a:r>
              <a:rPr lang="en-US" altLang="zh-CN" sz="1200" b="0" i="1" dirty="0">
                <a:latin typeface="Times New Roman" charset="0"/>
              </a:rPr>
              <a:t>a</a:t>
            </a:r>
            <a:r>
              <a:rPr lang="en-US" altLang="zh-CN" sz="1200" b="0" dirty="0">
                <a:latin typeface="Times New Roman" charset="0"/>
                <a:ea typeface="MS PMincho" charset="-128"/>
                <a:sym typeface="Symbol" charset="2"/>
              </a:rPr>
              <a:t>  </a:t>
            </a:r>
            <a:r>
              <a:rPr lang="en-US" altLang="zh-CN" sz="1200" b="0" dirty="0">
                <a:latin typeface="Times New Roman" charset="0"/>
              </a:rPr>
              <a:t>(</a:t>
            </a:r>
            <a:r>
              <a:rPr lang="en-US" altLang="zh-CN" sz="1200" b="0" i="1" dirty="0" err="1">
                <a:latin typeface="Times New Roman" charset="0"/>
              </a:rPr>
              <a:t>b</a:t>
            </a:r>
            <a:r>
              <a:rPr lang="en-US" altLang="zh-CN" sz="1200" b="0" dirty="0" err="1">
                <a:latin typeface="Times New Roman" charset="0"/>
                <a:ea typeface="MS PMincho" charset="-128"/>
                <a:sym typeface="Symbol" charset="2"/>
              </a:rPr>
              <a:t></a:t>
            </a:r>
            <a:r>
              <a:rPr lang="en-US" altLang="zh-CN" sz="1200" b="0" i="1" dirty="0" err="1">
                <a:latin typeface="Times New Roman" charset="0"/>
              </a:rPr>
              <a:t>c</a:t>
            </a:r>
            <a:r>
              <a:rPr lang="en-US" altLang="zh-CN" sz="1200" b="0" dirty="0">
                <a:latin typeface="Times New Roman" charset="0"/>
              </a:rPr>
              <a:t>)</a:t>
            </a:r>
            <a:r>
              <a:rPr lang="en-US" altLang="zh-CN" dirty="0">
                <a:ea typeface="宋体" charset="0"/>
              </a:rPr>
              <a:t> &lt;= </a:t>
            </a:r>
            <a:r>
              <a:rPr lang="en-US" altLang="zh-CN" sz="1200" b="0" dirty="0">
                <a:latin typeface="Times New Roman" charset="0"/>
              </a:rPr>
              <a:t>(</a:t>
            </a:r>
            <a:r>
              <a:rPr lang="en-US" altLang="zh-CN" sz="1200" b="0" i="1" dirty="0" err="1">
                <a:latin typeface="Times New Roman" charset="0"/>
              </a:rPr>
              <a:t>a</a:t>
            </a:r>
            <a:r>
              <a:rPr lang="en-US" altLang="zh-CN" sz="1200" b="0" dirty="0" err="1">
                <a:latin typeface="Times New Roman" charset="0"/>
                <a:ea typeface="MS PMincho" charset="-128"/>
                <a:sym typeface="Symbol" charset="2"/>
              </a:rPr>
              <a:t></a:t>
            </a:r>
            <a:r>
              <a:rPr lang="en-US" altLang="zh-CN" sz="1200" b="0" dirty="0" err="1">
                <a:latin typeface="Times New Roman" charset="0"/>
              </a:rPr>
              <a:t>b</a:t>
            </a:r>
            <a:r>
              <a:rPr lang="en-US" altLang="zh-CN" sz="1200" b="0" dirty="0">
                <a:latin typeface="Times New Roman" charset="0"/>
              </a:rPr>
              <a:t>)</a:t>
            </a:r>
            <a:r>
              <a:rPr lang="en-US" altLang="zh-CN" sz="1200" b="0" dirty="0">
                <a:latin typeface="Times New Roman" charset="0"/>
                <a:ea typeface="MS PMincho" charset="-128"/>
                <a:sym typeface="Symbol" charset="2"/>
              </a:rPr>
              <a:t>  </a:t>
            </a:r>
            <a:r>
              <a:rPr lang="en-US" altLang="zh-CN" sz="1200" b="0" dirty="0">
                <a:latin typeface="Times New Roman" charset="0"/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0" dirty="0">
                <a:latin typeface="Times New Roman" charset="0"/>
              </a:rPr>
              <a:t>吸收率：</a:t>
            </a:r>
            <a:r>
              <a:rPr lang="en-US" altLang="zh-CN" sz="1200" b="0" dirty="0">
                <a:latin typeface="Times New Roman" charset="0"/>
              </a:rPr>
              <a:t>a&lt;=</a:t>
            </a:r>
            <a:r>
              <a:rPr lang="en-US" altLang="zh-CN" sz="1200" b="0" i="1" dirty="0">
                <a:latin typeface="Times New Roman" charset="0"/>
              </a:rPr>
              <a:t>a </a:t>
            </a:r>
            <a:r>
              <a:rPr lang="en-US" altLang="zh-CN" sz="1200" b="0" dirty="0">
                <a:latin typeface="Times New Roman" charset="0"/>
                <a:ea typeface="MS PMincho" charset="-128"/>
                <a:sym typeface="Symbol" charset="2"/>
              </a:rPr>
              <a:t> </a:t>
            </a:r>
            <a:r>
              <a:rPr lang="en-US" altLang="zh-CN" sz="1200" b="0" dirty="0">
                <a:latin typeface="Times New Roman" charset="0"/>
              </a:rPr>
              <a:t>(</a:t>
            </a:r>
            <a:r>
              <a:rPr lang="en-US" altLang="zh-CN" sz="1200" b="0" i="1" dirty="0" err="1">
                <a:latin typeface="Times New Roman" charset="0"/>
              </a:rPr>
              <a:t>a</a:t>
            </a:r>
            <a:r>
              <a:rPr lang="en-US" altLang="zh-CN" sz="1200" b="0" dirty="0" err="1">
                <a:latin typeface="Times New Roman" charset="0"/>
                <a:ea typeface="MS PMincho" charset="-128"/>
                <a:sym typeface="Symbol" charset="2"/>
              </a:rPr>
              <a:t></a:t>
            </a:r>
            <a:r>
              <a:rPr lang="en-US" altLang="zh-CN" sz="1200" b="0" i="1" dirty="0" err="1">
                <a:latin typeface="Times New Roman" charset="0"/>
              </a:rPr>
              <a:t>b</a:t>
            </a:r>
            <a:r>
              <a:rPr lang="en-US" altLang="zh-CN" sz="1200" b="0" dirty="0">
                <a:latin typeface="Times New Roman" charset="0"/>
              </a:rPr>
              <a:t>)</a:t>
            </a:r>
            <a:r>
              <a:rPr lang="zh-CN" altLang="en-US" sz="1200" b="0" dirty="0">
                <a:latin typeface="Times New Roman" charset="0"/>
              </a:rPr>
              <a:t>；</a:t>
            </a:r>
            <a:r>
              <a:rPr lang="en-US" altLang="zh-CN" sz="1200" b="0" i="1" dirty="0" err="1">
                <a:latin typeface="Times New Roman" charset="0"/>
              </a:rPr>
              <a:t>a</a:t>
            </a:r>
            <a:r>
              <a:rPr lang="en-US" altLang="zh-CN" sz="1200" b="0" dirty="0" err="1">
                <a:latin typeface="Times New Roman" charset="0"/>
                <a:ea typeface="MS PMincho" charset="-128"/>
                <a:sym typeface="Symbol" charset="2"/>
              </a:rPr>
              <a:t></a:t>
            </a:r>
            <a:r>
              <a:rPr lang="en-US" altLang="zh-CN" sz="1200" b="0" i="1" dirty="0" err="1">
                <a:latin typeface="Times New Roman" charset="0"/>
              </a:rPr>
              <a:t>b</a:t>
            </a:r>
            <a:r>
              <a:rPr lang="en-US" altLang="zh-CN" sz="1200" b="0" i="1" dirty="0">
                <a:latin typeface="Times New Roman" charset="0"/>
              </a:rPr>
              <a:t>&lt;=a,</a:t>
            </a:r>
            <a:r>
              <a:rPr lang="en-US" altLang="zh-CN" sz="1200" b="0" i="1" baseline="0" dirty="0">
                <a:latin typeface="Times New Roman" charset="0"/>
              </a:rPr>
              <a:t> a&lt;=a, </a:t>
            </a:r>
            <a:r>
              <a:rPr lang="zh-CN" altLang="en-US" sz="1200" b="0" i="1" baseline="0" dirty="0">
                <a:latin typeface="Times New Roman" charset="0"/>
              </a:rPr>
              <a:t>所以</a:t>
            </a:r>
            <a:r>
              <a:rPr lang="en-US" altLang="zh-CN" sz="1200" b="0" i="1" dirty="0">
                <a:latin typeface="Times New Roman" charset="0"/>
              </a:rPr>
              <a:t>a </a:t>
            </a:r>
            <a:r>
              <a:rPr lang="en-US" altLang="zh-CN" sz="1200" b="0" dirty="0">
                <a:latin typeface="Times New Roman" charset="0"/>
                <a:ea typeface="MS PMincho" charset="-128"/>
                <a:sym typeface="Symbol" charset="2"/>
              </a:rPr>
              <a:t> </a:t>
            </a:r>
            <a:r>
              <a:rPr lang="en-US" altLang="zh-CN" sz="1200" b="0" dirty="0">
                <a:latin typeface="Times New Roman" charset="0"/>
              </a:rPr>
              <a:t>(</a:t>
            </a:r>
            <a:r>
              <a:rPr lang="en-US" altLang="zh-CN" sz="1200" b="0" i="1" dirty="0" err="1">
                <a:latin typeface="Times New Roman" charset="0"/>
              </a:rPr>
              <a:t>a</a:t>
            </a:r>
            <a:r>
              <a:rPr lang="en-US" altLang="zh-CN" sz="1200" b="0" dirty="0" err="1">
                <a:latin typeface="Times New Roman" charset="0"/>
                <a:ea typeface="MS PMincho" charset="-128"/>
                <a:sym typeface="Symbol" charset="2"/>
              </a:rPr>
              <a:t></a:t>
            </a:r>
            <a:r>
              <a:rPr lang="en-US" altLang="zh-CN" sz="1200" b="0" i="1" dirty="0" err="1">
                <a:latin typeface="Times New Roman" charset="0"/>
              </a:rPr>
              <a:t>b</a:t>
            </a:r>
            <a:r>
              <a:rPr lang="en-US" altLang="zh-CN" sz="1200" b="0" dirty="0">
                <a:latin typeface="Times New Roman" charset="0"/>
              </a:rPr>
              <a:t>)&lt;=a</a:t>
            </a:r>
            <a:r>
              <a:rPr lang="zh-CN" altLang="en-US" sz="1200" b="0" dirty="0">
                <a:latin typeface="Times New Roman" charset="0"/>
              </a:rPr>
              <a:t>；</a:t>
            </a:r>
            <a:endParaRPr lang="en-US" altLang="zh-CN" sz="12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016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709B027A-A284-E443-87AE-83BEF15E4BE2}" type="slidenum">
              <a:rPr lang="en-US" altLang="zh-CN"/>
              <a:pPr>
                <a:spcBef>
                  <a:spcPct val="0"/>
                </a:spcBef>
              </a:pPr>
              <a:t>5</a:t>
            </a:fld>
            <a:endParaRPr lang="en-US" altLang="zh-CN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ea typeface="宋体" charset="0"/>
              </a:rPr>
              <a:t>格满足三个性质，事实上也可以通过三个性质来定义格</a:t>
            </a:r>
            <a:endParaRPr lang="en-US" altLang="zh-CN" dirty="0">
              <a:ea typeface="宋体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ea typeface="宋体" charset="0"/>
              </a:rPr>
              <a:t>（这里定义里的</a:t>
            </a:r>
            <a:r>
              <a:rPr lang="en-US" altLang="zh-CN" sz="1200" b="0" dirty="0">
                <a:latin typeface="Times New Roman" charset="0"/>
                <a:ea typeface="MS PMincho" charset="-128"/>
                <a:sym typeface="Symbol" charset="2"/>
              </a:rPr>
              <a:t>, </a:t>
            </a:r>
            <a:r>
              <a:rPr lang="zh-CN" altLang="en-US" sz="1200" b="0" dirty="0">
                <a:latin typeface="Times New Roman" charset="0"/>
                <a:ea typeface="MS PMincho" charset="-128"/>
                <a:sym typeface="Symbol" charset="2"/>
              </a:rPr>
              <a:t>是普通运算符，同时也是上下确界，因此不做区分</a:t>
            </a:r>
            <a:r>
              <a:rPr lang="zh-CN" altLang="en-US" dirty="0">
                <a:ea typeface="宋体" charset="0"/>
              </a:rPr>
              <a:t>）</a:t>
            </a:r>
            <a:endParaRPr lang="zh-CN" altLang="zh-CN" dirty="0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110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DCF66130-2FB3-1B40-AD3F-1542B8CEACDC}" type="slidenum">
              <a:rPr lang="en-US" altLang="zh-CN"/>
              <a:pPr>
                <a:spcBef>
                  <a:spcPct val="0"/>
                </a:spcBef>
              </a:pPr>
              <a:t>6</a:t>
            </a:fld>
            <a:endParaRPr lang="en-US" altLang="zh-CN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zh-CN" altLang="en-US" dirty="0">
                <a:ea typeface="宋体" charset="0"/>
              </a:rPr>
              <a:t>传递性证明：</a:t>
            </a:r>
            <a:r>
              <a:rPr lang="en-US" altLang="zh-CN" dirty="0" err="1">
                <a:ea typeface="宋体" charset="0"/>
              </a:rPr>
              <a:t>x^z</a:t>
            </a:r>
            <a:r>
              <a:rPr lang="en-US" altLang="zh-CN" dirty="0">
                <a:ea typeface="宋体" charset="0"/>
              </a:rPr>
              <a:t>=(</a:t>
            </a:r>
            <a:r>
              <a:rPr lang="en-US" altLang="zh-CN" dirty="0" err="1">
                <a:ea typeface="宋体" charset="0"/>
              </a:rPr>
              <a:t>x^y</a:t>
            </a:r>
            <a:r>
              <a:rPr lang="en-US" altLang="zh-CN" dirty="0">
                <a:ea typeface="宋体" charset="0"/>
              </a:rPr>
              <a:t>)^z=x^(</a:t>
            </a:r>
            <a:r>
              <a:rPr lang="en-US" altLang="zh-CN" dirty="0" err="1">
                <a:ea typeface="宋体" charset="0"/>
              </a:rPr>
              <a:t>y^z</a:t>
            </a:r>
            <a:r>
              <a:rPr lang="en-US" altLang="zh-CN" dirty="0">
                <a:ea typeface="宋体" charset="0"/>
              </a:rPr>
              <a:t>)=</a:t>
            </a:r>
            <a:r>
              <a:rPr lang="en-US" altLang="zh-CN" dirty="0" err="1">
                <a:ea typeface="宋体" charset="0"/>
              </a:rPr>
              <a:t>x^y</a:t>
            </a:r>
            <a:r>
              <a:rPr lang="en-US" altLang="zh-CN" dirty="0">
                <a:ea typeface="宋体" charset="0"/>
              </a:rPr>
              <a:t>=x</a:t>
            </a:r>
          </a:p>
          <a:p>
            <a:pPr eaLnBrk="1" hangingPunct="1"/>
            <a:r>
              <a:rPr lang="zh-CN" altLang="en-US" dirty="0">
                <a:ea typeface="宋体" charset="0"/>
              </a:rPr>
              <a:t>上确界证明：假设</a:t>
            </a:r>
            <a:r>
              <a:rPr lang="en-US" altLang="zh-CN" dirty="0">
                <a:ea typeface="宋体" charset="0"/>
              </a:rPr>
              <a:t>z</a:t>
            </a:r>
            <a:r>
              <a:rPr lang="zh-CN" altLang="en-US" dirty="0">
                <a:ea typeface="宋体" charset="0"/>
              </a:rPr>
              <a:t>也是上界，</a:t>
            </a:r>
            <a:r>
              <a:rPr lang="en-US" altLang="zh-CN" dirty="0" err="1">
                <a:ea typeface="宋体" charset="0"/>
              </a:rPr>
              <a:t>x,y</a:t>
            </a:r>
            <a:r>
              <a:rPr lang="en-US" altLang="zh-CN" dirty="0">
                <a:ea typeface="宋体" charset="0"/>
              </a:rPr>
              <a:t>&lt;=z</a:t>
            </a:r>
            <a:r>
              <a:rPr lang="en-US" altLang="zh-CN" baseline="0" dirty="0">
                <a:ea typeface="宋体" charset="0"/>
              </a:rPr>
              <a:t> </a:t>
            </a:r>
            <a:r>
              <a:rPr lang="zh-CN" altLang="en-US" baseline="0" dirty="0">
                <a:ea typeface="宋体" charset="0"/>
              </a:rPr>
              <a:t>有</a:t>
            </a:r>
            <a:r>
              <a:rPr lang="en-US" altLang="zh-CN" baseline="0" dirty="0" err="1">
                <a:ea typeface="宋体" charset="0"/>
              </a:rPr>
              <a:t>xvz</a:t>
            </a:r>
            <a:r>
              <a:rPr lang="en-US" altLang="zh-CN" baseline="0" dirty="0">
                <a:ea typeface="宋体" charset="0"/>
              </a:rPr>
              <a:t>=z, </a:t>
            </a:r>
            <a:r>
              <a:rPr lang="en-US" altLang="zh-CN" baseline="0" dirty="0" err="1">
                <a:ea typeface="宋体" charset="0"/>
              </a:rPr>
              <a:t>yvz</a:t>
            </a:r>
            <a:r>
              <a:rPr lang="en-US" altLang="zh-CN" baseline="0" dirty="0">
                <a:ea typeface="宋体" charset="0"/>
              </a:rPr>
              <a:t>=z</a:t>
            </a:r>
            <a:r>
              <a:rPr lang="zh-CN" altLang="en-US" baseline="0" dirty="0">
                <a:ea typeface="宋体" charset="0"/>
              </a:rPr>
              <a:t>，于是</a:t>
            </a:r>
            <a:r>
              <a:rPr lang="en-US" altLang="zh-CN" dirty="0">
                <a:ea typeface="宋体" charset="0"/>
              </a:rPr>
              <a:t>(x v y) v z = x v (y v z) = x v z = z,</a:t>
            </a:r>
            <a:r>
              <a:rPr lang="en-US" altLang="zh-CN" baseline="0" dirty="0">
                <a:ea typeface="宋体" charset="0"/>
              </a:rPr>
              <a:t> </a:t>
            </a:r>
            <a:r>
              <a:rPr lang="zh-CN" altLang="en-US" baseline="0" dirty="0">
                <a:ea typeface="宋体" charset="0"/>
              </a:rPr>
              <a:t>即</a:t>
            </a:r>
            <a:r>
              <a:rPr lang="en-US" altLang="zh-CN" baseline="0" dirty="0">
                <a:ea typeface="宋体" charset="0"/>
              </a:rPr>
              <a:t>x v y&lt;=z</a:t>
            </a:r>
          </a:p>
          <a:p>
            <a:pPr eaLnBrk="1" hangingPunct="1"/>
            <a:endParaRPr lang="en-US" altLang="zh-CN" baseline="0" dirty="0">
              <a:ea typeface="宋体" charset="0"/>
            </a:endParaRPr>
          </a:p>
          <a:p>
            <a:pPr eaLnBrk="1" hangingPunct="1"/>
            <a:r>
              <a:rPr lang="zh-CN" altLang="en-US" baseline="0" dirty="0">
                <a:ea typeface="宋体" charset="0"/>
              </a:rPr>
              <a:t>详见电子教材</a:t>
            </a:r>
            <a:r>
              <a:rPr lang="en-US" altLang="zh-CN" baseline="0" dirty="0">
                <a:ea typeface="宋体" charset="0"/>
              </a:rPr>
              <a:t>210</a:t>
            </a:r>
            <a:r>
              <a:rPr lang="zh-CN" altLang="en-US" baseline="0" dirty="0">
                <a:ea typeface="宋体" charset="0"/>
              </a:rPr>
              <a:t>页</a:t>
            </a:r>
            <a:endParaRPr lang="en-US" altLang="zh-CN" dirty="0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998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B138CA2A-FC76-8549-A762-9A04989D6561}" type="slidenum">
              <a:rPr lang="en-US" altLang="zh-CN"/>
              <a:pPr>
                <a:spcBef>
                  <a:spcPct val="0"/>
                </a:spcBef>
              </a:pPr>
              <a:t>7</a:t>
            </a:fld>
            <a:endParaRPr lang="en-US" altLang="zh-CN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zh-CN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135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949B2A5C-F33A-1A42-A5AB-9D604725F1CD}" type="slidenum">
              <a:rPr lang="en-US" altLang="zh-CN"/>
              <a:pPr>
                <a:spcBef>
                  <a:spcPct val="0"/>
                </a:spcBef>
              </a:pPr>
              <a:t>8</a:t>
            </a:fld>
            <a:endParaRPr lang="en-US" altLang="zh-CN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zh-CN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805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两个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^v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分别代表各自格里的运算</a:t>
            </a:r>
            <a:endParaRPr lang="en-US" altLang="zh-CN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如果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是格同态，当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分别是单射、满射和双射时，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分别称为单一格同态（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Lattice Monomorphism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）、满格同态（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Lattice Surjective Homomorphism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）和格同构（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Lattice Isomorphism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1770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格同态的保序性：</a:t>
            </a:r>
            <a:r>
              <a:rPr lang="en-US" altLang="zh-CN" dirty="0"/>
              <a:t>f(y)=f(x 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 y)=f(x) v f(y)</a:t>
            </a:r>
            <a:endParaRPr lang="en-US" altLang="zh-CN" dirty="0"/>
          </a:p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）的逆命题不一定成立，只有当</a:t>
            </a:r>
            <a:r>
              <a:rPr lang="en-US" altLang="zh-CN" dirty="0"/>
              <a:t>f</a:t>
            </a:r>
            <a:r>
              <a:rPr lang="zh-CN" altLang="en-US" dirty="0"/>
              <a:t>是单射</a:t>
            </a:r>
            <a:r>
              <a:rPr lang="en-US" altLang="zh-CN" dirty="0"/>
              <a:t>/</a:t>
            </a:r>
            <a:r>
              <a:rPr lang="zh-CN" altLang="en-US" dirty="0"/>
              <a:t>双射才成立</a:t>
            </a:r>
            <a:endParaRPr lang="en-US" altLang="zh-C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格同构，反方向成立：</a:t>
            </a:r>
            <a:r>
              <a:rPr lang="en-US" altLang="zh-CN" dirty="0"/>
              <a:t>f(x 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 y)=f(x) v f(y)</a:t>
            </a:r>
            <a:r>
              <a:rPr lang="en-US" altLang="zh-CN" dirty="0"/>
              <a:t>=f(y)</a:t>
            </a:r>
            <a:r>
              <a:rPr lang="zh-CN" altLang="en-US" dirty="0"/>
              <a:t>，</a:t>
            </a:r>
            <a:r>
              <a:rPr lang="en-US" altLang="zh-CN"/>
              <a:t>x </a:t>
            </a:r>
            <a:r>
              <a:rPr lang="en-US" altLang="zh-CN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 y=y</a:t>
            </a:r>
            <a:endParaRPr lang="en-US" altLang="zh-CN" dirty="0"/>
          </a:p>
          <a:p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）是除了定义以外的另一个格同构判定方法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400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949B2A5C-F33A-1A42-A5AB-9D604725F1CD}" type="slidenum">
              <a:rPr lang="en-US" altLang="zh-CN"/>
              <a:pPr>
                <a:spcBef>
                  <a:spcPct val="0"/>
                </a:spcBef>
              </a:pPr>
              <a:t>15</a:t>
            </a:fld>
            <a:endParaRPr lang="en-US" altLang="zh-CN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zh-CN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311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2025/10/30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2025/10/30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2025/10/30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2025/10/30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2025/10/30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2025/10/30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2025/10/30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2025/10/30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2025/10/30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2025/10/30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2025/10/30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2025/10/30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/>
              <a:t>代数格</a:t>
            </a:r>
            <a:endParaRPr lang="zh-CN" altLang="en-US" sz="60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格同态与格同构</a:t>
            </a: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70" y="1516698"/>
            <a:ext cx="7801694" cy="4495800"/>
          </a:xfr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9853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685" y="1700808"/>
            <a:ext cx="7596187" cy="472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1052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格同构的直观特征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1520" y="1498488"/>
            <a:ext cx="8675687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47675" indent="-447675"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889000" indent="-439738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293813" indent="-403225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81163" indent="-385763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70100" indent="-38735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27300" indent="-3873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84500" indent="-3873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41700" indent="-3873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98900" indent="-3873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lnSpc>
                <a:spcPct val="150000"/>
              </a:lnSpc>
              <a:buClr>
                <a:schemeClr val="accent1"/>
              </a:buClr>
              <a:buFont typeface="Wingdings" charset="2"/>
              <a:buChar char="n"/>
            </a:pPr>
            <a:r>
              <a:rPr lang="zh-CN" altLang="en-US" sz="3200">
                <a:solidFill>
                  <a:srgbClr val="0000FF"/>
                </a:solidFill>
                <a:latin typeface="Book Antiqua" charset="0"/>
                <a:ea typeface="黑体" charset="0"/>
              </a:rPr>
              <a:t>观察以下</a:t>
            </a:r>
            <a:r>
              <a:rPr lang="en-US" altLang="zh-CN" sz="3200">
                <a:solidFill>
                  <a:srgbClr val="0000FF"/>
                </a:solidFill>
                <a:latin typeface="Book Antiqua" charset="0"/>
                <a:ea typeface="黑体" charset="0"/>
              </a:rPr>
              <a:t>2</a:t>
            </a:r>
            <a:r>
              <a:rPr lang="zh-CN" altLang="en-US" sz="3200">
                <a:solidFill>
                  <a:srgbClr val="0000FF"/>
                </a:solidFill>
                <a:latin typeface="Book Antiqua" charset="0"/>
                <a:ea typeface="黑体" charset="0"/>
              </a:rPr>
              <a:t>个格的哈斯图：</a:t>
            </a:r>
            <a:endParaRPr lang="en-US" altLang="zh-CN" sz="3200">
              <a:solidFill>
                <a:srgbClr val="0000FF"/>
              </a:solidFill>
              <a:latin typeface="Book Antiqua" charset="0"/>
              <a:ea typeface="黑体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945" y="2362088"/>
            <a:ext cx="6913562" cy="394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4629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格同构的直观特征（续）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13</a:t>
            </a:fld>
            <a:endParaRPr lang="zh-CN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6032500" cy="378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05918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格同构的直观特征（续）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11" y="1700808"/>
            <a:ext cx="8351837" cy="459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48" y="2850158"/>
            <a:ext cx="8107363" cy="341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2340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648" y="1667668"/>
            <a:ext cx="8153400" cy="4751387"/>
          </a:xfrm>
        </p:spPr>
        <p:txBody>
          <a:bodyPr>
            <a:normAutofit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：代数格的定义与性质</a:t>
            </a:r>
            <a:endParaRPr lang="en-US" altLang="zh-CN" sz="3200" b="1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solidFill>
                  <a:srgbClr val="2E2E99"/>
                </a:solidFill>
              </a:rPr>
              <a:t>满足结合律、交换律、</a:t>
            </a:r>
            <a:r>
              <a:rPr lang="zh-CN" altLang="en-US" sz="2400" dirty="0">
                <a:solidFill>
                  <a:srgbClr val="2E2E99"/>
                </a:solidFill>
              </a:rPr>
              <a:t>吸收律，</a:t>
            </a:r>
            <a:r>
              <a:rPr lang="zh-CN" altLang="en-US" sz="2400" b="1" dirty="0">
                <a:solidFill>
                  <a:srgbClr val="2E2E99"/>
                </a:solidFill>
              </a:rPr>
              <a:t>亦可通过此三性质定义代数格</a:t>
            </a:r>
            <a:endParaRPr lang="en-US" altLang="zh-CN" sz="2400" b="1" dirty="0">
              <a:solidFill>
                <a:srgbClr val="2E2E99"/>
              </a:solidFill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：格同态、格同构</a:t>
            </a:r>
            <a:endParaRPr lang="en-US" altLang="zh-CN" sz="3200" b="1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solidFill>
                  <a:srgbClr val="2E2E99"/>
                </a:solidFill>
              </a:rPr>
              <a:t>格同态具有保序性，格同构的充要条件</a:t>
            </a:r>
            <a:endParaRPr lang="en-US" altLang="zh-CN" sz="2400" b="1" dirty="0">
              <a:solidFill>
                <a:srgbClr val="2E2E99"/>
              </a:solidFill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3</a:t>
            </a:r>
            <a:r>
              <a:rPr lang="zh-CN" altLang="en-US" sz="3200" b="1" dirty="0"/>
              <a:t>：分配格</a:t>
            </a:r>
            <a:r>
              <a:rPr lang="zh-CN" altLang="en-US" sz="3200" dirty="0"/>
              <a:t>、</a:t>
            </a:r>
            <a:r>
              <a:rPr lang="zh-CN" altLang="en-US" sz="3200" b="1" dirty="0"/>
              <a:t>有补格</a:t>
            </a:r>
            <a:r>
              <a:rPr lang="zh-CN" altLang="en-US" sz="3200" dirty="0"/>
              <a:t>、</a:t>
            </a:r>
            <a:r>
              <a:rPr lang="zh-CN" altLang="en-US" sz="3200" b="1" dirty="0"/>
              <a:t>有补分配格</a:t>
            </a:r>
          </a:p>
        </p:txBody>
      </p:sp>
      <p:sp>
        <p:nvSpPr>
          <p:cNvPr id="6149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A874C96-8749-924A-A8B5-5C10012B2A06}" type="slidenum">
              <a:rPr lang="en-US" altLang="zh-CN"/>
              <a:pPr/>
              <a:t>15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161953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几种典型的格</a:t>
            </a: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" y="1520890"/>
            <a:ext cx="7071706" cy="4495800"/>
          </a:xfr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509120"/>
            <a:ext cx="4243388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970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分配格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17</a:t>
            </a:fld>
            <a:endParaRPr lang="zh-CN" altLang="en-US" dirty="0"/>
          </a:p>
        </p:txBody>
      </p:sp>
      <p:sp>
        <p:nvSpPr>
          <p:cNvPr id="5" name="Rectangle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95536" y="1340768"/>
            <a:ext cx="7848872" cy="4551040"/>
          </a:xfrm>
          <a:prstGeom prst="rect">
            <a:avLst/>
          </a:prstGeom>
          <a:blipFill rotWithShape="0">
            <a:blip r:embed="rId3"/>
            <a:stretch>
              <a:fillRect l="-1088" r="-1865" b="-3347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97564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18</a:t>
            </a:fld>
            <a:endParaRPr lang="zh-CN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" y="1591005"/>
            <a:ext cx="8072438" cy="474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4604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子格</a:t>
            </a: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605615"/>
            <a:ext cx="8153400" cy="4484970"/>
          </a:xfr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19</a:t>
            </a:fld>
            <a:endParaRPr lang="zh-CN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77072"/>
            <a:ext cx="5383212" cy="255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740" y="4077072"/>
            <a:ext cx="2909888" cy="255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6019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sz="3200" dirty="0"/>
              <a:t>问题</a:t>
            </a:r>
            <a:r>
              <a:rPr lang="en-US" altLang="zh-CN" sz="3200" dirty="0"/>
              <a:t>1</a:t>
            </a:r>
            <a:r>
              <a:rPr lang="zh-CN" altLang="en-US" sz="3200" dirty="0"/>
              <a:t>：什么是循环群？</a:t>
            </a:r>
            <a:endParaRPr lang="en-US" altLang="zh-CN" sz="3200" dirty="0"/>
          </a:p>
          <a:p>
            <a:pPr lvl="1"/>
            <a:r>
              <a:rPr lang="zh-CN" altLang="en-US" sz="2900" dirty="0">
                <a:solidFill>
                  <a:srgbClr val="2E2E99"/>
                </a:solidFill>
              </a:rPr>
              <a:t>通过某个元素（生成元）生成所有元素</a:t>
            </a:r>
            <a:endParaRPr lang="en-US" altLang="zh-CN" sz="2900" dirty="0">
              <a:solidFill>
                <a:srgbClr val="2E2E99"/>
              </a:solidFill>
            </a:endParaRPr>
          </a:p>
          <a:p>
            <a:pPr lvl="1"/>
            <a:r>
              <a:rPr lang="zh-CN" altLang="en-US" sz="2900" dirty="0">
                <a:solidFill>
                  <a:srgbClr val="2E2E99"/>
                </a:solidFill>
              </a:rPr>
              <a:t>无限循环群有两个生成元，有限循环群有</a:t>
            </a:r>
            <a:r>
              <a:rPr lang="el-GR" altLang="zh-CN" sz="2900" dirty="0">
                <a:solidFill>
                  <a:srgbClr val="2E2E99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Φ</a:t>
            </a:r>
            <a:r>
              <a:rPr lang="en-US" altLang="zh-CN" sz="2900" dirty="0">
                <a:solidFill>
                  <a:srgbClr val="2E2E99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(n)</a:t>
            </a:r>
            <a:r>
              <a:rPr lang="zh-CN" altLang="en-US" sz="2900" dirty="0">
                <a:solidFill>
                  <a:srgbClr val="2E2E99"/>
                </a:solidFill>
                <a:latin typeface="华文仿宋" panose="02010600040101010101" pitchFamily="2" charset="-122"/>
              </a:rPr>
              <a:t>个生成元</a:t>
            </a:r>
            <a:endParaRPr lang="en-US" altLang="zh-CN" sz="2900" dirty="0">
              <a:solidFill>
                <a:srgbClr val="2E2E99"/>
              </a:solidFill>
            </a:endParaRPr>
          </a:p>
          <a:p>
            <a:r>
              <a:rPr lang="zh-CN" altLang="en-US" sz="3200" dirty="0"/>
              <a:t>问题</a:t>
            </a:r>
            <a:r>
              <a:rPr lang="en-US" altLang="zh-CN" sz="3200" dirty="0"/>
              <a:t>2</a:t>
            </a:r>
            <a:r>
              <a:rPr lang="zh-CN" altLang="en-US" sz="3200" dirty="0"/>
              <a:t>：循环群的子群是否存在、如何构造？</a:t>
            </a:r>
            <a:endParaRPr lang="en-US" altLang="zh-CN" sz="3200" dirty="0"/>
          </a:p>
          <a:p>
            <a:pPr lvl="1"/>
            <a:r>
              <a:rPr lang="zh-CN" altLang="en-US" sz="2900" dirty="0">
                <a:solidFill>
                  <a:srgbClr val="2E2E99"/>
                </a:solidFill>
              </a:rPr>
              <a:t>对于</a:t>
            </a:r>
            <a:r>
              <a:rPr lang="en-US" altLang="zh-CN" sz="2900" dirty="0">
                <a:solidFill>
                  <a:srgbClr val="2E2E99"/>
                </a:solidFill>
              </a:rPr>
              <a:t>n</a:t>
            </a:r>
            <a:r>
              <a:rPr lang="zh-CN" altLang="en-US" sz="2900" dirty="0">
                <a:solidFill>
                  <a:srgbClr val="2E2E99"/>
                </a:solidFill>
              </a:rPr>
              <a:t>阶循环以及</a:t>
            </a:r>
            <a:r>
              <a:rPr lang="en-US" altLang="zh-CN" sz="2900" dirty="0">
                <a:solidFill>
                  <a:srgbClr val="2E2E99"/>
                </a:solidFill>
              </a:rPr>
              <a:t>n</a:t>
            </a:r>
            <a:r>
              <a:rPr lang="zh-CN" altLang="en-US" sz="2900" dirty="0">
                <a:solidFill>
                  <a:srgbClr val="2E2E99"/>
                </a:solidFill>
              </a:rPr>
              <a:t>的因子</a:t>
            </a:r>
            <a:r>
              <a:rPr lang="en-US" altLang="zh-CN" sz="2900" dirty="0">
                <a:solidFill>
                  <a:srgbClr val="2E2E99"/>
                </a:solidFill>
              </a:rPr>
              <a:t>d</a:t>
            </a:r>
            <a:r>
              <a:rPr lang="zh-CN" altLang="en-US" sz="2900" dirty="0">
                <a:solidFill>
                  <a:srgbClr val="2E2E99"/>
                </a:solidFill>
              </a:rPr>
              <a:t>，恰有一个</a:t>
            </a:r>
            <a:r>
              <a:rPr lang="en-US" altLang="zh-CN" sz="2900" dirty="0">
                <a:solidFill>
                  <a:srgbClr val="2E2E99"/>
                </a:solidFill>
              </a:rPr>
              <a:t>d</a:t>
            </a:r>
            <a:r>
              <a:rPr lang="zh-CN" altLang="en-US" sz="2900" dirty="0">
                <a:solidFill>
                  <a:srgbClr val="2E2E99"/>
                </a:solidFill>
              </a:rPr>
              <a:t>阶子群，为</a:t>
            </a:r>
            <a:r>
              <a:rPr lang="en-US" altLang="zh-CN" sz="2900" dirty="0">
                <a:solidFill>
                  <a:srgbClr val="2E2E99"/>
                </a:solidFill>
              </a:rPr>
              <a:t>&lt;a</a:t>
            </a:r>
            <a:r>
              <a:rPr lang="en-US" altLang="zh-CN" sz="2900" baseline="30000" dirty="0">
                <a:solidFill>
                  <a:srgbClr val="2E2E99"/>
                </a:solidFill>
              </a:rPr>
              <a:t>n/d</a:t>
            </a:r>
            <a:r>
              <a:rPr lang="en-US" altLang="zh-CN" sz="2900" dirty="0">
                <a:solidFill>
                  <a:srgbClr val="2E2E99"/>
                </a:solidFill>
              </a:rPr>
              <a:t>&gt;</a:t>
            </a:r>
            <a:endParaRPr lang="en-US" altLang="zh-CN" sz="2900" dirty="0"/>
          </a:p>
          <a:p>
            <a:r>
              <a:rPr lang="zh-CN" altLang="en-US" sz="3200" dirty="0"/>
              <a:t>问题</a:t>
            </a:r>
            <a:r>
              <a:rPr lang="en-US" altLang="zh-CN" sz="3200" dirty="0"/>
              <a:t>3</a:t>
            </a:r>
            <a:r>
              <a:rPr lang="zh-CN" altLang="en-US" sz="3200" dirty="0"/>
              <a:t>：循环群是否存在统一的规律性？</a:t>
            </a:r>
            <a:endParaRPr lang="en-US" altLang="zh-CN" sz="3200" dirty="0"/>
          </a:p>
          <a:p>
            <a:pPr lvl="1"/>
            <a:r>
              <a:rPr lang="zh-CN" altLang="en-US" sz="2900" dirty="0">
                <a:solidFill>
                  <a:srgbClr val="2E2E99"/>
                </a:solidFill>
              </a:rPr>
              <a:t>无限循环群皆与整数加群同构，</a:t>
            </a:r>
            <a:r>
              <a:rPr lang="en-US" altLang="zh-CN" sz="2900" dirty="0">
                <a:solidFill>
                  <a:srgbClr val="2E2E99"/>
                </a:solidFill>
              </a:rPr>
              <a:t>n</a:t>
            </a:r>
            <a:r>
              <a:rPr lang="zh-CN" altLang="en-US" sz="2900" dirty="0">
                <a:solidFill>
                  <a:srgbClr val="2E2E99"/>
                </a:solidFill>
              </a:rPr>
              <a:t>阶有限群循环群皆与模</a:t>
            </a:r>
            <a:r>
              <a:rPr lang="en-US" altLang="zh-CN" sz="2900" dirty="0">
                <a:solidFill>
                  <a:srgbClr val="2E2E99"/>
                </a:solidFill>
              </a:rPr>
              <a:t>n</a:t>
            </a:r>
            <a:r>
              <a:rPr lang="zh-CN" altLang="en-US" sz="2900" dirty="0">
                <a:solidFill>
                  <a:srgbClr val="2E2E99"/>
                </a:solidFill>
              </a:rPr>
              <a:t>加法群同构</a:t>
            </a:r>
            <a:endParaRPr lang="en-US" altLang="zh-CN" sz="2900" dirty="0">
              <a:solidFill>
                <a:srgbClr val="2E2E99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26803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分配格的判定定理</a:t>
            </a:r>
            <a:r>
              <a:rPr lang="en-US" altLang="zh-CN" dirty="0"/>
              <a:t>(</a:t>
            </a:r>
            <a:r>
              <a:rPr lang="zh-CN" altLang="en-US" dirty="0"/>
              <a:t>一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20</a:t>
            </a:fld>
            <a:endParaRPr lang="zh-CN" altLang="en-US" dirty="0"/>
          </a:p>
        </p:txBody>
      </p:sp>
      <p:sp>
        <p:nvSpPr>
          <p:cNvPr id="5" name="Rectangle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611560" y="1268760"/>
            <a:ext cx="8280920" cy="4752528"/>
          </a:xfrm>
          <a:prstGeom prst="rect">
            <a:avLst/>
          </a:prstGeom>
          <a:blipFill rotWithShape="0">
            <a:blip r:embed="rId3"/>
            <a:stretch>
              <a:fillRect l="-957" r="-1251" b="-3974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257345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21</a:t>
            </a:fld>
            <a:endParaRPr lang="zh-CN" alt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" y="1600199"/>
            <a:ext cx="7919792" cy="5103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65500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分配格的判定定理</a:t>
            </a:r>
            <a:r>
              <a:rPr lang="en-US" altLang="zh-CN" dirty="0"/>
              <a:t>(</a:t>
            </a:r>
            <a:r>
              <a:rPr lang="zh-CN" altLang="en-US" dirty="0"/>
              <a:t>二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22</a:t>
            </a:fld>
            <a:endParaRPr lang="zh-CN" altLang="en-US" dirty="0"/>
          </a:p>
        </p:txBody>
      </p:sp>
      <p:sp>
        <p:nvSpPr>
          <p:cNvPr id="5" name="Rectangle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95536" y="1340768"/>
            <a:ext cx="8062664" cy="4752528"/>
          </a:xfrm>
          <a:prstGeom prst="rect">
            <a:avLst/>
          </a:prstGeom>
          <a:blipFill rotWithShape="0">
            <a:blip r:embed="rId2"/>
            <a:stretch>
              <a:fillRect l="-907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606240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分配格的判定定理</a:t>
            </a:r>
            <a:r>
              <a:rPr lang="en-US" altLang="zh-CN" dirty="0"/>
              <a:t>(</a:t>
            </a:r>
            <a:r>
              <a:rPr lang="zh-CN" altLang="en-US" dirty="0"/>
              <a:t>二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23</a:t>
            </a:fld>
            <a:endParaRPr lang="zh-CN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" y="1560513"/>
            <a:ext cx="8966200" cy="431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35047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分配格的判定定理</a:t>
            </a:r>
            <a:r>
              <a:rPr lang="en-US" altLang="zh-CN" dirty="0"/>
              <a:t>(</a:t>
            </a:r>
            <a:r>
              <a:rPr lang="zh-CN" altLang="en-US" dirty="0"/>
              <a:t>二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24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33400" y="1600200"/>
            <a:ext cx="8232648" cy="4706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4438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25</a:t>
            </a:fld>
            <a:endParaRPr lang="zh-CN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63" y="1600200"/>
            <a:ext cx="7807325" cy="478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34220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有界格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26</a:t>
            </a:fld>
            <a:endParaRPr lang="zh-CN" altLang="en-US" dirty="0"/>
          </a:p>
        </p:txBody>
      </p:sp>
      <p:sp>
        <p:nvSpPr>
          <p:cNvPr id="5" name="Rectangle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95536" y="1340768"/>
            <a:ext cx="7920880" cy="4752528"/>
          </a:xfrm>
          <a:prstGeom prst="rect">
            <a:avLst/>
          </a:prstGeom>
          <a:blipFill rotWithShape="0">
            <a:blip r:embed="rId3"/>
            <a:stretch>
              <a:fillRect l="-1078" r="-154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339160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有界格（续）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27</a:t>
            </a:fld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529533" y="1398296"/>
            <a:ext cx="5914675" cy="3038816"/>
            <a:chOff x="374395" y="1268760"/>
            <a:chExt cx="8446077" cy="4752528"/>
          </a:xfrm>
        </p:grpSpPr>
        <p:sp>
          <p:nvSpPr>
            <p:cNvPr id="5" name="Rectangle 3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 bwMode="auto">
            <a:xfrm>
              <a:off x="395536" y="1268760"/>
              <a:ext cx="8424936" cy="4752528"/>
            </a:xfrm>
            <a:prstGeom prst="rect">
              <a:avLst/>
            </a:prstGeom>
            <a:blipFill rotWithShape="0">
              <a:blip r:embed="rId3"/>
              <a:stretch>
                <a:fillRect l="-1013"/>
              </a:stretch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zh-CN" altLang="en-US">
                  <a:noFill/>
                </a:rPr>
                <a:t> </a:t>
              </a: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395" y="4653136"/>
              <a:ext cx="8100900" cy="1368152"/>
            </a:xfrm>
            <a:prstGeom prst="rect">
              <a:avLst/>
            </a:prstGeom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34" y="3772598"/>
            <a:ext cx="6014404" cy="340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8273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有界格（续）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28</a:t>
            </a:fld>
            <a:endParaRPr lang="zh-CN" altLang="en-US" dirty="0"/>
          </a:p>
        </p:txBody>
      </p:sp>
      <p:sp>
        <p:nvSpPr>
          <p:cNvPr id="6" name="Rectangle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95536" y="1559563"/>
            <a:ext cx="8424936" cy="4461725"/>
          </a:xfrm>
          <a:prstGeom prst="rect">
            <a:avLst/>
          </a:prstGeom>
          <a:blipFill rotWithShape="0">
            <a:blip r:embed="rId2"/>
            <a:stretch>
              <a:fillRect l="-868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699836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补元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29</a:t>
            </a:fld>
            <a:endParaRPr lang="zh-CN" altLang="en-US" dirty="0"/>
          </a:p>
        </p:txBody>
      </p:sp>
      <p:sp>
        <p:nvSpPr>
          <p:cNvPr id="5" name="Rectangle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95536" y="1340768"/>
            <a:ext cx="8424936" cy="4752528"/>
          </a:xfrm>
          <a:prstGeom prst="rect">
            <a:avLst/>
          </a:prstGeom>
          <a:blipFill rotWithShape="0">
            <a:blip r:embed="rId3"/>
            <a:stretch>
              <a:fillRect l="-1881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99997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648" y="1667668"/>
            <a:ext cx="8153400" cy="4751387"/>
          </a:xfrm>
        </p:spPr>
        <p:txBody>
          <a:bodyPr>
            <a:normAutofit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：代数格的定义与性质</a:t>
            </a:r>
            <a:endParaRPr lang="en-US" altLang="zh-CN" sz="3200" b="1" dirty="0"/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：格同态、格同构</a:t>
            </a:r>
            <a:endParaRPr lang="en-US" altLang="zh-CN" sz="3200" b="1" dirty="0"/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3</a:t>
            </a:r>
            <a:r>
              <a:rPr lang="zh-CN" altLang="en-US" sz="3200" b="1" dirty="0"/>
              <a:t>：分配格</a:t>
            </a:r>
            <a:r>
              <a:rPr lang="zh-CN" altLang="en-US" sz="3200" dirty="0"/>
              <a:t>、</a:t>
            </a:r>
            <a:r>
              <a:rPr lang="zh-CN" altLang="en-US" sz="3200" b="1" dirty="0"/>
              <a:t>有补格</a:t>
            </a:r>
            <a:r>
              <a:rPr lang="zh-CN" altLang="en-US" sz="3200" dirty="0"/>
              <a:t>、</a:t>
            </a:r>
            <a:r>
              <a:rPr lang="zh-CN" altLang="en-US" sz="3200" b="1" dirty="0"/>
              <a:t>有补分配格</a:t>
            </a:r>
          </a:p>
        </p:txBody>
      </p:sp>
      <p:sp>
        <p:nvSpPr>
          <p:cNvPr id="6149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A874C96-8749-924A-A8B5-5C10012B2A06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8863082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30</a:t>
            </a:fld>
            <a:endParaRPr lang="zh-CN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34" y="1589314"/>
            <a:ext cx="7524750" cy="472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67917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补元（续）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31</a:t>
            </a:fld>
            <a:endParaRPr lang="zh-CN" altLang="en-US" dirty="0"/>
          </a:p>
        </p:txBody>
      </p:sp>
      <p:sp>
        <p:nvSpPr>
          <p:cNvPr id="5" name="Rectangle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95536" y="1268760"/>
            <a:ext cx="8208912" cy="4464496"/>
          </a:xfrm>
          <a:prstGeom prst="rect">
            <a:avLst/>
          </a:prstGeom>
          <a:blipFill rotWithShape="0">
            <a:blip r:embed="rId2"/>
            <a:stretch>
              <a:fillRect l="-1040" b="-6421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207132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补元（续）</a:t>
            </a:r>
          </a:p>
        </p:txBody>
      </p:sp>
      <p:pic>
        <p:nvPicPr>
          <p:cNvPr id="6" name="内容占位符 5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526182"/>
            <a:ext cx="7711008" cy="4787297"/>
          </a:xfr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32719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有补格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33</a:t>
            </a:fld>
            <a:endParaRPr lang="zh-CN" altLang="en-US" dirty="0"/>
          </a:p>
        </p:txBody>
      </p:sp>
      <p:sp>
        <p:nvSpPr>
          <p:cNvPr id="5" name="Rectangle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95536" y="1340768"/>
            <a:ext cx="8424936" cy="4752528"/>
          </a:xfrm>
          <a:prstGeom prst="rect">
            <a:avLst/>
          </a:prstGeom>
          <a:blipFill rotWithShape="0">
            <a:blip r:embed="rId2"/>
            <a:stretch>
              <a:fillRect l="-1013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2663201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有补分配格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34</a:t>
            </a:fld>
            <a:endParaRPr lang="zh-CN" alt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11188" y="1773238"/>
            <a:ext cx="8353425" cy="374332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800" dirty="0">
                <a:latin typeface="Times New Roman" charset="0"/>
              </a:rPr>
              <a:t>代数格：</a:t>
            </a:r>
            <a:r>
              <a:rPr lang="zh-CN" altLang="en-US" sz="2800" dirty="0">
                <a:solidFill>
                  <a:srgbClr val="0000CC"/>
                </a:solidFill>
                <a:latin typeface="Times New Roman" charset="0"/>
              </a:rPr>
              <a:t>结合律、交换律、吸收律、（幂等律）</a:t>
            </a:r>
            <a:endParaRPr lang="en-US" altLang="zh-CN" sz="2800" dirty="0">
              <a:solidFill>
                <a:srgbClr val="0000CC"/>
              </a:solidFill>
              <a:latin typeface="Times New Roman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800" dirty="0">
                <a:latin typeface="Times New Roman" charset="0"/>
              </a:rPr>
              <a:t>分配格：</a:t>
            </a:r>
            <a:r>
              <a:rPr lang="zh-CN" altLang="en-US" sz="2800" dirty="0">
                <a:solidFill>
                  <a:srgbClr val="0000CC"/>
                </a:solidFill>
                <a:latin typeface="Times New Roman" charset="0"/>
              </a:rPr>
              <a:t>分配律</a:t>
            </a:r>
            <a:endParaRPr lang="en-US" altLang="zh-CN" sz="2800" dirty="0">
              <a:solidFill>
                <a:srgbClr val="0000CC"/>
              </a:solidFill>
              <a:latin typeface="Times New Roman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800" dirty="0">
                <a:latin typeface="Times New Roman" charset="0"/>
              </a:rPr>
              <a:t>有    界：</a:t>
            </a:r>
            <a:r>
              <a:rPr lang="zh-CN" altLang="en-US" sz="2800" dirty="0">
                <a:solidFill>
                  <a:srgbClr val="0000CC"/>
                </a:solidFill>
                <a:latin typeface="Times New Roman" charset="0"/>
              </a:rPr>
              <a:t>同一律</a:t>
            </a:r>
            <a:r>
              <a:rPr lang="zh-CN" altLang="en-US" sz="2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、</a:t>
            </a:r>
            <a:r>
              <a:rPr lang="zh-CN" altLang="en-US" sz="2800" dirty="0">
                <a:solidFill>
                  <a:srgbClr val="0000CC"/>
                </a:solidFill>
                <a:latin typeface="Times New Roman" charset="0"/>
              </a:rPr>
              <a:t>（支配律）</a:t>
            </a:r>
            <a:endParaRPr lang="en-US" altLang="zh-CN" sz="2800" dirty="0">
              <a:solidFill>
                <a:srgbClr val="0000CC"/>
              </a:solidFill>
              <a:latin typeface="Times New Roman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800" dirty="0">
                <a:latin typeface="Times New Roman" charset="0"/>
              </a:rPr>
              <a:t>有    补：</a:t>
            </a:r>
            <a:r>
              <a:rPr lang="zh-CN" altLang="en-US" sz="2800" dirty="0">
                <a:solidFill>
                  <a:srgbClr val="0000CC"/>
                </a:solidFill>
                <a:latin typeface="Times New Roman" charset="0"/>
              </a:rPr>
              <a:t>补    律、（双重补律、德摩根律）</a:t>
            </a:r>
            <a:endParaRPr lang="en-US" altLang="zh-CN" sz="2800" dirty="0">
              <a:solidFill>
                <a:srgbClr val="0000CC"/>
              </a:solidFill>
              <a:latin typeface="Times New Roman" charset="0"/>
            </a:endParaRPr>
          </a:p>
          <a:p>
            <a:pPr algn="just">
              <a:lnSpc>
                <a:spcPct val="120000"/>
              </a:lnSpc>
              <a:buFont typeface="Wingdings" charset="2"/>
              <a:buNone/>
            </a:pPr>
            <a:endParaRPr lang="en-US" altLang="zh-CN" sz="2800" dirty="0">
              <a:solidFill>
                <a:srgbClr val="0000CC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9844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3" name="组合 14"/>
          <p:cNvGrpSpPr>
            <a:grpSpLocks/>
          </p:cNvGrpSpPr>
          <p:nvPr/>
        </p:nvGrpSpPr>
        <p:grpSpPr bwMode="auto">
          <a:xfrm>
            <a:off x="1258888" y="2509838"/>
            <a:ext cx="6611937" cy="511175"/>
            <a:chOff x="2339752" y="3645024"/>
            <a:chExt cx="6610685" cy="510779"/>
          </a:xfrm>
        </p:grpSpPr>
        <p:sp>
          <p:nvSpPr>
            <p:cNvPr id="71691" name="圆角矩形标注 6"/>
            <p:cNvSpPr>
              <a:spLocks noChangeArrowheads="1"/>
            </p:cNvSpPr>
            <p:nvPr/>
          </p:nvSpPr>
          <p:spPr bwMode="auto">
            <a:xfrm>
              <a:off x="2339752" y="3645024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0000CC"/>
                  </a:solidFill>
                </a:rPr>
                <a:t>结合律</a:t>
              </a:r>
            </a:p>
          </p:txBody>
        </p:sp>
        <p:sp>
          <p:nvSpPr>
            <p:cNvPr id="71692" name="圆角矩形标注 10"/>
            <p:cNvSpPr>
              <a:spLocks noChangeArrowheads="1"/>
            </p:cNvSpPr>
            <p:nvPr/>
          </p:nvSpPr>
          <p:spPr bwMode="auto">
            <a:xfrm>
              <a:off x="3779912" y="3645024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0000CC"/>
                  </a:solidFill>
                </a:rPr>
                <a:t>交换律</a:t>
              </a:r>
            </a:p>
          </p:txBody>
        </p:sp>
        <p:sp>
          <p:nvSpPr>
            <p:cNvPr id="71693" name="圆角矩形标注 11"/>
            <p:cNvSpPr>
              <a:spLocks noChangeArrowheads="1"/>
            </p:cNvSpPr>
            <p:nvPr/>
          </p:nvSpPr>
          <p:spPr bwMode="auto">
            <a:xfrm>
              <a:off x="5220072" y="3645024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 b="1">
                  <a:solidFill>
                    <a:srgbClr val="0000CC"/>
                  </a:solidFill>
                </a:rPr>
                <a:t>分配律</a:t>
              </a:r>
            </a:p>
          </p:txBody>
        </p:sp>
        <p:sp>
          <p:nvSpPr>
            <p:cNvPr id="71694" name="圆角矩形标注 12"/>
            <p:cNvSpPr>
              <a:spLocks noChangeArrowheads="1"/>
            </p:cNvSpPr>
            <p:nvPr/>
          </p:nvSpPr>
          <p:spPr bwMode="auto">
            <a:xfrm>
              <a:off x="6660232" y="3645025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 b="1">
                  <a:solidFill>
                    <a:srgbClr val="0000CC"/>
                  </a:solidFill>
                </a:rPr>
                <a:t>同一律</a:t>
              </a:r>
            </a:p>
          </p:txBody>
        </p:sp>
        <p:sp>
          <p:nvSpPr>
            <p:cNvPr id="71695" name="圆角矩形标注 13"/>
            <p:cNvSpPr>
              <a:spLocks noChangeArrowheads="1"/>
            </p:cNvSpPr>
            <p:nvPr/>
          </p:nvSpPr>
          <p:spPr bwMode="auto">
            <a:xfrm>
              <a:off x="8100392" y="3645024"/>
              <a:ext cx="850045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 b="1">
                  <a:solidFill>
                    <a:srgbClr val="0000CC"/>
                  </a:solidFill>
                </a:rPr>
                <a:t>补律</a:t>
              </a:r>
            </a:p>
          </p:txBody>
        </p:sp>
      </p:grpSp>
      <p:grpSp>
        <p:nvGrpSpPr>
          <p:cNvPr id="71684" name="组合 15"/>
          <p:cNvGrpSpPr>
            <a:grpSpLocks/>
          </p:cNvGrpSpPr>
          <p:nvPr/>
        </p:nvGrpSpPr>
        <p:grpSpPr bwMode="auto">
          <a:xfrm>
            <a:off x="1023938" y="4060825"/>
            <a:ext cx="7151687" cy="511175"/>
            <a:chOff x="2699792" y="3645024"/>
            <a:chExt cx="7152079" cy="510778"/>
          </a:xfrm>
        </p:grpSpPr>
        <p:sp>
          <p:nvSpPr>
            <p:cNvPr id="71686" name="圆角矩形标注 16"/>
            <p:cNvSpPr>
              <a:spLocks noChangeArrowheads="1"/>
            </p:cNvSpPr>
            <p:nvPr/>
          </p:nvSpPr>
          <p:spPr bwMode="auto">
            <a:xfrm>
              <a:off x="5484576" y="3645024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FF0000"/>
                  </a:solidFill>
                </a:rPr>
                <a:t>支配律</a:t>
              </a:r>
            </a:p>
          </p:txBody>
        </p:sp>
        <p:sp>
          <p:nvSpPr>
            <p:cNvPr id="71687" name="圆角矩形标注 17"/>
            <p:cNvSpPr>
              <a:spLocks noChangeArrowheads="1"/>
            </p:cNvSpPr>
            <p:nvPr/>
          </p:nvSpPr>
          <p:spPr bwMode="auto">
            <a:xfrm>
              <a:off x="2699792" y="3645024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 b="1">
                  <a:solidFill>
                    <a:srgbClr val="FF0000"/>
                  </a:solidFill>
                </a:rPr>
                <a:t>吸收律</a:t>
              </a:r>
            </a:p>
          </p:txBody>
        </p:sp>
        <p:sp>
          <p:nvSpPr>
            <p:cNvPr id="71688" name="圆角矩形标注 18"/>
            <p:cNvSpPr>
              <a:spLocks noChangeArrowheads="1"/>
            </p:cNvSpPr>
            <p:nvPr/>
          </p:nvSpPr>
          <p:spPr bwMode="auto">
            <a:xfrm>
              <a:off x="4116424" y="3645024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FF0000"/>
                  </a:solidFill>
                </a:rPr>
                <a:t>幂等律</a:t>
              </a:r>
            </a:p>
          </p:txBody>
        </p:sp>
        <p:sp>
          <p:nvSpPr>
            <p:cNvPr id="71689" name="圆角矩形标注 19"/>
            <p:cNvSpPr>
              <a:spLocks noChangeArrowheads="1"/>
            </p:cNvSpPr>
            <p:nvPr/>
          </p:nvSpPr>
          <p:spPr bwMode="auto">
            <a:xfrm>
              <a:off x="6804248" y="3645024"/>
              <a:ext cx="1463447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FF0000"/>
                  </a:solidFill>
                </a:rPr>
                <a:t>双重补律</a:t>
              </a:r>
            </a:p>
          </p:txBody>
        </p:sp>
        <p:sp>
          <p:nvSpPr>
            <p:cNvPr id="71690" name="圆角矩形标注 20"/>
            <p:cNvSpPr>
              <a:spLocks noChangeArrowheads="1"/>
            </p:cNvSpPr>
            <p:nvPr/>
          </p:nvSpPr>
          <p:spPr bwMode="auto">
            <a:xfrm>
              <a:off x="8388424" y="3645024"/>
              <a:ext cx="1463447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FF0000"/>
                  </a:solidFill>
                </a:rPr>
                <a:t>德摩根律</a:t>
              </a:r>
            </a:p>
          </p:txBody>
        </p:sp>
      </p:grpSp>
      <p:sp>
        <p:nvSpPr>
          <p:cNvPr id="71685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C47537C-D640-DD4B-B019-0160D2A55711}" type="slidenum">
              <a:rPr lang="en-US" altLang="zh-CN"/>
              <a:pPr/>
              <a:t>35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有补分配格（代数</a:t>
            </a:r>
            <a:r>
              <a:rPr lang="zh-CN" altLang="en-US" dirty="0"/>
              <a:t>性质）</a:t>
            </a:r>
          </a:p>
        </p:txBody>
      </p:sp>
    </p:spTree>
    <p:extLst>
      <p:ext uri="{BB962C8B-B14F-4D97-AF65-F5344CB8AC3E}">
        <p14:creationId xmlns:p14="http://schemas.microsoft.com/office/powerpoint/2010/main" val="267318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648" y="1667668"/>
            <a:ext cx="8153400" cy="4751387"/>
          </a:xfrm>
        </p:spPr>
        <p:txBody>
          <a:bodyPr>
            <a:normAutofit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：代数格的定义与性质</a:t>
            </a:r>
            <a:endParaRPr lang="en-US" altLang="zh-CN" sz="3200" b="1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solidFill>
                  <a:srgbClr val="2E2E99"/>
                </a:solidFill>
              </a:rPr>
              <a:t>满足结合律、交换律、</a:t>
            </a:r>
            <a:r>
              <a:rPr lang="zh-CN" altLang="en-US" sz="2400" dirty="0">
                <a:solidFill>
                  <a:srgbClr val="2E2E99"/>
                </a:solidFill>
              </a:rPr>
              <a:t>吸收律，</a:t>
            </a:r>
            <a:r>
              <a:rPr lang="zh-CN" altLang="en-US" sz="2400" b="1" dirty="0">
                <a:solidFill>
                  <a:srgbClr val="2E2E99"/>
                </a:solidFill>
              </a:rPr>
              <a:t>亦可通过此三性质定义代数格</a:t>
            </a:r>
            <a:endParaRPr lang="en-US" altLang="zh-CN" sz="2400" b="1" dirty="0">
              <a:solidFill>
                <a:srgbClr val="2E2E99"/>
              </a:solidFill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：格同态、格同构</a:t>
            </a:r>
            <a:endParaRPr lang="en-US" altLang="zh-CN" sz="3200" b="1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solidFill>
                  <a:srgbClr val="2E2E99"/>
                </a:solidFill>
              </a:rPr>
              <a:t>格同态具有保序性，格同构的充要条件</a:t>
            </a:r>
            <a:endParaRPr lang="en-US" altLang="zh-CN" sz="2400" b="1" dirty="0">
              <a:solidFill>
                <a:srgbClr val="2E2E99"/>
              </a:solidFill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3</a:t>
            </a:r>
            <a:r>
              <a:rPr lang="zh-CN" altLang="en-US" sz="3200" b="1" dirty="0"/>
              <a:t>：分配格</a:t>
            </a:r>
            <a:r>
              <a:rPr lang="zh-CN" altLang="en-US" sz="3200" dirty="0"/>
              <a:t>、</a:t>
            </a:r>
            <a:r>
              <a:rPr lang="zh-CN" altLang="en-US" sz="3200" b="1" dirty="0"/>
              <a:t>有补格</a:t>
            </a:r>
            <a:r>
              <a:rPr lang="zh-CN" altLang="en-US" sz="3200" dirty="0"/>
              <a:t>、</a:t>
            </a:r>
            <a:r>
              <a:rPr lang="zh-CN" altLang="en-US" sz="3200" b="1" dirty="0"/>
              <a:t>有补分配格</a:t>
            </a:r>
            <a:endParaRPr lang="en-US" altLang="zh-CN" sz="3200" b="1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solidFill>
                  <a:srgbClr val="2E2E99"/>
                </a:solidFill>
              </a:rPr>
              <a:t>分配格满足分配率</a:t>
            </a:r>
            <a:r>
              <a:rPr lang="en-US" altLang="zh-CN" sz="2400" dirty="0">
                <a:solidFill>
                  <a:srgbClr val="2E2E99"/>
                </a:solidFill>
              </a:rPr>
              <a:t>(</a:t>
            </a:r>
            <a:r>
              <a:rPr lang="zh-CN" altLang="en-US" sz="2400" dirty="0">
                <a:solidFill>
                  <a:srgbClr val="2E2E99"/>
                </a:solidFill>
              </a:rPr>
              <a:t>两个判定定理</a:t>
            </a:r>
            <a:r>
              <a:rPr lang="en-US" altLang="zh-CN" sz="2400" dirty="0">
                <a:solidFill>
                  <a:srgbClr val="2E2E99"/>
                </a:solidFill>
              </a:rPr>
              <a:t>)</a:t>
            </a:r>
            <a:r>
              <a:rPr lang="zh-CN" altLang="en-US" sz="2400" dirty="0">
                <a:solidFill>
                  <a:srgbClr val="2E2E99"/>
                </a:solidFill>
              </a:rPr>
              <a:t>，有界格存在全上界和全下届，有补格所有元素存在补元，有补分配格即布尔代数</a:t>
            </a:r>
          </a:p>
        </p:txBody>
      </p:sp>
      <p:sp>
        <p:nvSpPr>
          <p:cNvPr id="6149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A874C96-8749-924A-A8B5-5C10012B2A06}" type="slidenum">
              <a:rPr lang="en-US" altLang="zh-CN"/>
              <a:pPr/>
              <a:t>36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本节小结</a:t>
            </a:r>
          </a:p>
        </p:txBody>
      </p:sp>
    </p:spTree>
    <p:extLst>
      <p:ext uri="{BB962C8B-B14F-4D97-AF65-F5344CB8AC3E}">
        <p14:creationId xmlns:p14="http://schemas.microsoft.com/office/powerpoint/2010/main" val="30676622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作业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见课程主页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6843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362950" cy="4733925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lang="en-US" altLang="zh-CN" b="1" dirty="0">
                <a:latin typeface="Times New Roman" charset="0"/>
              </a:rPr>
              <a:t>(S,</a:t>
            </a:r>
            <a:r>
              <a:rPr lang="en-US" altLang="zh-CN" b="1" dirty="0">
                <a:latin typeface="Times New Roman" charset="0"/>
                <a:ea typeface="MS PMincho" charset="-128"/>
              </a:rPr>
              <a:t>≼</a:t>
            </a:r>
            <a:r>
              <a:rPr lang="en-US" altLang="zh-CN" b="1" dirty="0">
                <a:latin typeface="Times New Roman" charset="0"/>
              </a:rPr>
              <a:t>)</a:t>
            </a:r>
            <a:r>
              <a:rPr lang="zh-CN" altLang="en-US" b="1" dirty="0">
                <a:latin typeface="Times New Roman" charset="0"/>
              </a:rPr>
              <a:t>的一个（偏序）格，如果下列条件成立：</a:t>
            </a:r>
          </a:p>
          <a:p>
            <a:pPr lvl="1" algn="just" eaLnBrk="1" hangingPunct="1">
              <a:lnSpc>
                <a:spcPct val="120000"/>
              </a:lnSpc>
            </a:pPr>
            <a:r>
              <a:rPr lang="zh-CN" altLang="en-US" b="1" dirty="0">
                <a:latin typeface="Times New Roman" charset="0"/>
              </a:rPr>
              <a:t>设</a:t>
            </a:r>
            <a:r>
              <a:rPr lang="en-US" altLang="zh-CN" b="1" dirty="0">
                <a:latin typeface="Times New Roman" charset="0"/>
              </a:rPr>
              <a:t>(S,</a:t>
            </a:r>
            <a:r>
              <a:rPr lang="en-US" altLang="zh-CN" b="1" dirty="0">
                <a:latin typeface="Times New Roman" charset="0"/>
                <a:ea typeface="MS PMincho" charset="-128"/>
              </a:rPr>
              <a:t>≼</a:t>
            </a:r>
            <a:r>
              <a:rPr lang="en-US" altLang="zh-CN" b="1" dirty="0">
                <a:latin typeface="Times New Roman" charset="0"/>
              </a:rPr>
              <a:t>)</a:t>
            </a:r>
            <a:r>
              <a:rPr lang="zh-CN" altLang="en-US" b="1" dirty="0">
                <a:latin typeface="Times New Roman" charset="0"/>
              </a:rPr>
              <a:t>是偏序集</a:t>
            </a:r>
          </a:p>
          <a:p>
            <a:pPr lvl="1" algn="just" eaLnBrk="1" hangingPunct="1">
              <a:lnSpc>
                <a:spcPct val="120000"/>
              </a:lnSpc>
            </a:pPr>
            <a:r>
              <a:rPr lang="zh-CN" altLang="en-US" b="1" dirty="0">
                <a:latin typeface="Times New Roman" charset="0"/>
                <a:sym typeface="Symbol" charset="2"/>
              </a:rPr>
              <a:t></a:t>
            </a:r>
            <a:r>
              <a:rPr lang="en-US" altLang="zh-CN" b="1" i="1" dirty="0">
                <a:latin typeface="Times New Roman" charset="0"/>
              </a:rPr>
              <a:t>x</a:t>
            </a:r>
            <a:r>
              <a:rPr lang="en-US" altLang="zh-CN" b="1" dirty="0">
                <a:latin typeface="Times New Roman" charset="0"/>
              </a:rPr>
              <a:t>, </a:t>
            </a:r>
            <a:r>
              <a:rPr lang="en-US" altLang="zh-CN" b="1" i="1" dirty="0" err="1">
                <a:latin typeface="Times New Roman" charset="0"/>
              </a:rPr>
              <a:t>y</a:t>
            </a:r>
            <a:r>
              <a:rPr lang="en-US" altLang="zh-CN" b="1" dirty="0" err="1">
                <a:latin typeface="Times New Roman" charset="0"/>
                <a:sym typeface="Symbol" charset="2"/>
              </a:rPr>
              <a:t></a:t>
            </a:r>
            <a:r>
              <a:rPr lang="en-US" altLang="zh-CN" b="1" dirty="0" err="1">
                <a:latin typeface="Times New Roman" charset="0"/>
              </a:rPr>
              <a:t>S</a:t>
            </a:r>
            <a:r>
              <a:rPr lang="en-US" altLang="zh-CN" b="1" dirty="0">
                <a:latin typeface="Times New Roman" charset="0"/>
              </a:rPr>
              <a:t>, </a:t>
            </a:r>
            <a:r>
              <a:rPr lang="zh-CN" altLang="en-US" b="1" dirty="0">
                <a:latin typeface="Times New Roman" charset="0"/>
              </a:rPr>
              <a:t>存在</a:t>
            </a:r>
            <a:r>
              <a:rPr lang="en-US" altLang="zh-CN" b="1" dirty="0">
                <a:latin typeface="Times New Roman" charset="0"/>
              </a:rPr>
              <a:t>{</a:t>
            </a:r>
            <a:r>
              <a:rPr lang="en-US" altLang="zh-CN" b="1" i="1" dirty="0" err="1">
                <a:latin typeface="Times New Roman" charset="0"/>
              </a:rPr>
              <a:t>x,y</a:t>
            </a:r>
            <a:r>
              <a:rPr lang="en-US" altLang="zh-CN" b="1" dirty="0">
                <a:latin typeface="Times New Roman" charset="0"/>
              </a:rPr>
              <a:t>}</a:t>
            </a:r>
            <a:r>
              <a:rPr lang="zh-CN" altLang="en-US" b="1" dirty="0">
                <a:latin typeface="Times New Roman" charset="0"/>
              </a:rPr>
              <a:t>的最小上界</a:t>
            </a:r>
            <a:r>
              <a:rPr lang="en-US" altLang="zh-CN" b="1" dirty="0" err="1">
                <a:solidFill>
                  <a:srgbClr val="0000FF"/>
                </a:solidFill>
                <a:latin typeface="Times New Roman" charset="0"/>
              </a:rPr>
              <a:t>lub</a:t>
            </a:r>
            <a:r>
              <a:rPr lang="en-US" altLang="zh-CN" b="1" dirty="0">
                <a:solidFill>
                  <a:srgbClr val="0000FF"/>
                </a:solidFill>
                <a:latin typeface="Times New Roman" charset="0"/>
              </a:rPr>
              <a:t>{</a:t>
            </a:r>
            <a:r>
              <a:rPr lang="en-US" altLang="zh-CN" b="1" i="1" dirty="0" err="1">
                <a:solidFill>
                  <a:srgbClr val="0000FF"/>
                </a:solidFill>
                <a:latin typeface="Times New Roman" charset="0"/>
              </a:rPr>
              <a:t>x</a:t>
            </a:r>
            <a:r>
              <a:rPr lang="en-US" altLang="zh-CN" b="1" dirty="0" err="1">
                <a:solidFill>
                  <a:srgbClr val="0000FF"/>
                </a:solidFill>
                <a:latin typeface="Times New Roman" charset="0"/>
              </a:rPr>
              <a:t>,</a:t>
            </a:r>
            <a:r>
              <a:rPr lang="en-US" altLang="zh-CN" b="1" i="1" dirty="0" err="1">
                <a:solidFill>
                  <a:srgbClr val="0000FF"/>
                </a:solidFill>
                <a:latin typeface="Times New Roman" charset="0"/>
              </a:rPr>
              <a:t>y</a:t>
            </a:r>
            <a:r>
              <a:rPr lang="en-US" altLang="zh-CN" b="1" dirty="0">
                <a:solidFill>
                  <a:srgbClr val="0000FF"/>
                </a:solidFill>
                <a:latin typeface="Times New Roman" charset="0"/>
              </a:rPr>
              <a:t>}</a:t>
            </a:r>
            <a:r>
              <a:rPr lang="en-US" altLang="zh-CN" b="1" dirty="0">
                <a:latin typeface="Times New Roman" charset="0"/>
              </a:rPr>
              <a:t> , </a:t>
            </a:r>
            <a:r>
              <a:rPr lang="zh-CN" altLang="en-US" b="1" dirty="0">
                <a:latin typeface="Times New Roman" charset="0"/>
              </a:rPr>
              <a:t>记为</a:t>
            </a:r>
            <a:r>
              <a:rPr lang="en-US" altLang="zh-CN" b="1" i="1" dirty="0" err="1">
                <a:latin typeface="Times New Roman" charset="0"/>
              </a:rPr>
              <a:t>x</a:t>
            </a:r>
            <a:r>
              <a:rPr lang="en-US" altLang="zh-CN" b="1" dirty="0" err="1">
                <a:latin typeface="Times New Roman" charset="0"/>
                <a:ea typeface="MS PMincho" charset="-128"/>
                <a:sym typeface="Symbol" charset="2"/>
              </a:rPr>
              <a:t></a:t>
            </a:r>
            <a:r>
              <a:rPr lang="en-US" altLang="zh-CN" b="1" i="1" dirty="0" err="1">
                <a:latin typeface="Times New Roman" charset="0"/>
              </a:rPr>
              <a:t>y</a:t>
            </a:r>
            <a:r>
              <a:rPr lang="zh-CN" altLang="en-US" b="1" dirty="0">
                <a:latin typeface="Times New Roman" charset="0"/>
              </a:rPr>
              <a:t>。</a:t>
            </a:r>
            <a:endParaRPr lang="en-US" altLang="zh-CN" b="1" dirty="0">
              <a:latin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lang="en-US" altLang="zh-CN" b="1" dirty="0">
                <a:latin typeface="Times New Roman" charset="0"/>
                <a:sym typeface="Symbol" charset="2"/>
              </a:rPr>
              <a:t></a:t>
            </a:r>
            <a:r>
              <a:rPr lang="en-US" altLang="zh-CN" b="1" i="1" dirty="0">
                <a:latin typeface="Times New Roman" charset="0"/>
              </a:rPr>
              <a:t>x</a:t>
            </a:r>
            <a:r>
              <a:rPr lang="en-US" altLang="zh-CN" b="1" dirty="0">
                <a:latin typeface="Times New Roman" charset="0"/>
              </a:rPr>
              <a:t>, </a:t>
            </a:r>
            <a:r>
              <a:rPr lang="en-US" altLang="zh-CN" b="1" i="1" dirty="0" err="1">
                <a:latin typeface="Times New Roman" charset="0"/>
              </a:rPr>
              <a:t>y</a:t>
            </a:r>
            <a:r>
              <a:rPr lang="en-US" altLang="zh-CN" b="1" dirty="0" err="1">
                <a:latin typeface="Times New Roman" charset="0"/>
                <a:sym typeface="Symbol" charset="2"/>
              </a:rPr>
              <a:t></a:t>
            </a:r>
            <a:r>
              <a:rPr lang="en-US" altLang="zh-CN" b="1" dirty="0" err="1">
                <a:latin typeface="Times New Roman" charset="0"/>
              </a:rPr>
              <a:t>S</a:t>
            </a:r>
            <a:r>
              <a:rPr lang="en-US" altLang="zh-CN" b="1" dirty="0">
                <a:latin typeface="Times New Roman" charset="0"/>
              </a:rPr>
              <a:t>, </a:t>
            </a:r>
            <a:r>
              <a:rPr lang="zh-CN" altLang="en-US" b="1" dirty="0">
                <a:latin typeface="Times New Roman" charset="0"/>
              </a:rPr>
              <a:t>存在</a:t>
            </a:r>
            <a:r>
              <a:rPr lang="en-US" altLang="zh-CN" b="1" dirty="0">
                <a:latin typeface="Times New Roman" charset="0"/>
              </a:rPr>
              <a:t>{</a:t>
            </a:r>
            <a:r>
              <a:rPr lang="en-US" altLang="zh-CN" b="1" i="1" dirty="0" err="1">
                <a:latin typeface="Times New Roman" charset="0"/>
              </a:rPr>
              <a:t>x,y</a:t>
            </a:r>
            <a:r>
              <a:rPr lang="en-US" altLang="zh-CN" b="1" dirty="0">
                <a:latin typeface="Times New Roman" charset="0"/>
              </a:rPr>
              <a:t>}</a:t>
            </a:r>
            <a:r>
              <a:rPr lang="zh-CN" altLang="en-US" b="1" dirty="0">
                <a:latin typeface="Times New Roman" charset="0"/>
              </a:rPr>
              <a:t>的最大下界</a:t>
            </a:r>
            <a:r>
              <a:rPr lang="en-US" altLang="zh-CN" b="1" dirty="0" err="1">
                <a:solidFill>
                  <a:srgbClr val="0000FF"/>
                </a:solidFill>
                <a:latin typeface="Times New Roman" charset="0"/>
              </a:rPr>
              <a:t>glb</a:t>
            </a:r>
            <a:r>
              <a:rPr lang="en-US" altLang="zh-CN" b="1" dirty="0">
                <a:solidFill>
                  <a:srgbClr val="0000FF"/>
                </a:solidFill>
                <a:latin typeface="Times New Roman" charset="0"/>
              </a:rPr>
              <a:t>{</a:t>
            </a:r>
            <a:r>
              <a:rPr lang="en-US" altLang="zh-CN" b="1" i="1" dirty="0" err="1">
                <a:solidFill>
                  <a:srgbClr val="0000FF"/>
                </a:solidFill>
                <a:latin typeface="Times New Roman" charset="0"/>
              </a:rPr>
              <a:t>x</a:t>
            </a:r>
            <a:r>
              <a:rPr lang="en-US" altLang="zh-CN" b="1" dirty="0" err="1">
                <a:solidFill>
                  <a:srgbClr val="0000FF"/>
                </a:solidFill>
                <a:latin typeface="Times New Roman" charset="0"/>
              </a:rPr>
              <a:t>,</a:t>
            </a:r>
            <a:r>
              <a:rPr lang="en-US" altLang="zh-CN" b="1" i="1" dirty="0" err="1">
                <a:solidFill>
                  <a:srgbClr val="0000FF"/>
                </a:solidFill>
                <a:latin typeface="Times New Roman" charset="0"/>
              </a:rPr>
              <a:t>y</a:t>
            </a:r>
            <a:r>
              <a:rPr lang="en-US" altLang="zh-CN" b="1" dirty="0">
                <a:solidFill>
                  <a:srgbClr val="0000FF"/>
                </a:solidFill>
                <a:latin typeface="Times New Roman" charset="0"/>
              </a:rPr>
              <a:t>}</a:t>
            </a:r>
            <a:r>
              <a:rPr lang="en-US" altLang="zh-CN" b="1" dirty="0">
                <a:latin typeface="Times New Roman" charset="0"/>
              </a:rPr>
              <a:t>, </a:t>
            </a:r>
            <a:r>
              <a:rPr lang="zh-CN" altLang="en-US" b="1" dirty="0">
                <a:latin typeface="Times New Roman" charset="0"/>
              </a:rPr>
              <a:t>记为</a:t>
            </a:r>
            <a:r>
              <a:rPr lang="en-US" altLang="zh-CN" b="1" i="1" dirty="0" err="1">
                <a:latin typeface="Times New Roman" charset="0"/>
              </a:rPr>
              <a:t>x</a:t>
            </a:r>
            <a:r>
              <a:rPr lang="en-US" altLang="zh-CN" b="1" dirty="0" err="1">
                <a:latin typeface="Times New Roman" charset="0"/>
                <a:ea typeface="MS PMincho" charset="-128"/>
                <a:sym typeface="Symbol" charset="2"/>
              </a:rPr>
              <a:t></a:t>
            </a:r>
            <a:r>
              <a:rPr lang="en-US" altLang="zh-CN" b="1" i="1" dirty="0" err="1">
                <a:latin typeface="Times New Roman" charset="0"/>
              </a:rPr>
              <a:t>y</a:t>
            </a:r>
            <a:r>
              <a:rPr lang="zh-CN" altLang="en-US" b="1" dirty="0">
                <a:latin typeface="Times New Roman" charset="0"/>
              </a:rPr>
              <a:t>。</a:t>
            </a:r>
            <a:endParaRPr lang="en-US" altLang="zh-CN" b="1" dirty="0">
              <a:latin typeface="Times New Roman" charset="0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800" b="1" dirty="0">
                <a:latin typeface="Times New Roman" charset="0"/>
              </a:rPr>
              <a:t>设</a:t>
            </a:r>
            <a:r>
              <a:rPr lang="en-US" altLang="zh-CN" sz="2800" b="1" dirty="0">
                <a:latin typeface="Times New Roman" charset="0"/>
              </a:rPr>
              <a:t>(S, </a:t>
            </a:r>
            <a:r>
              <a:rPr lang="en-US" altLang="zh-CN" sz="2800" b="1" dirty="0">
                <a:latin typeface="Times New Roman" charset="0"/>
                <a:ea typeface="MS PMincho" charset="-128"/>
              </a:rPr>
              <a:t>≼</a:t>
            </a:r>
            <a:r>
              <a:rPr lang="en-US" altLang="zh-CN" sz="2800" b="1" dirty="0">
                <a:latin typeface="Times New Roman" charset="0"/>
              </a:rPr>
              <a:t>)</a:t>
            </a:r>
            <a:r>
              <a:rPr lang="zh-CN" altLang="en-US" sz="2800" b="1" dirty="0">
                <a:latin typeface="Times New Roman" charset="0"/>
              </a:rPr>
              <a:t>是格，则</a:t>
            </a:r>
            <a:r>
              <a:rPr lang="en-US" altLang="zh-CN" sz="2800" b="1" dirty="0">
                <a:latin typeface="Times New Roman" charset="0"/>
              </a:rPr>
              <a:t>(S,</a:t>
            </a:r>
            <a:r>
              <a:rPr lang="en-US" altLang="zh-CN" sz="2800" b="1" dirty="0">
                <a:latin typeface="Times New Roman" charset="0"/>
                <a:ea typeface="MS PMincho" charset="-128"/>
                <a:sym typeface="Symbol" charset="2"/>
              </a:rPr>
              <a:t> , </a:t>
            </a:r>
            <a:r>
              <a:rPr lang="en-US" altLang="zh-CN" sz="2800" b="1" dirty="0">
                <a:latin typeface="Times New Roman" charset="0"/>
              </a:rPr>
              <a:t> )</a:t>
            </a:r>
            <a:r>
              <a:rPr lang="zh-CN" altLang="en-US" sz="2800" b="1" dirty="0">
                <a:latin typeface="Times New Roman" charset="0"/>
              </a:rPr>
              <a:t>有下列性质</a:t>
            </a:r>
            <a:r>
              <a:rPr lang="en-US" altLang="zh-CN" sz="2800" b="1" dirty="0">
                <a:latin typeface="Times New Roman" charset="0"/>
              </a:rPr>
              <a:t>:</a:t>
            </a: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400" b="1" dirty="0">
                <a:solidFill>
                  <a:srgbClr val="0000CC"/>
                </a:solidFill>
                <a:latin typeface="Times New Roman" charset="0"/>
              </a:rPr>
              <a:t>结合律</a:t>
            </a:r>
            <a:r>
              <a:rPr lang="zh-CN" altLang="en-US" sz="2400" b="1" dirty="0">
                <a:latin typeface="Times New Roman" charset="0"/>
              </a:rPr>
              <a:t>：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 err="1">
                <a:latin typeface="Times New Roman" charset="0"/>
              </a:rPr>
              <a:t>a</a:t>
            </a:r>
            <a:r>
              <a:rPr lang="en-US" altLang="zh-CN" sz="2400" b="1" dirty="0" err="1">
                <a:latin typeface="Times New Roman" charset="0"/>
                <a:ea typeface="MS PMincho" charset="-128"/>
                <a:sym typeface="Symbol" charset="2"/>
              </a:rPr>
              <a:t></a:t>
            </a:r>
            <a:r>
              <a:rPr lang="en-US" altLang="zh-CN" sz="2400" b="1" i="1" dirty="0" err="1">
                <a:latin typeface="Times New Roman" charset="0"/>
              </a:rPr>
              <a:t>b</a:t>
            </a:r>
            <a:r>
              <a:rPr lang="en-US" altLang="zh-CN" sz="2400" b="1" dirty="0">
                <a:latin typeface="Times New Roman" charset="0"/>
              </a:rPr>
              <a:t>) </a:t>
            </a:r>
            <a:r>
              <a:rPr lang="en-US" altLang="zh-CN" sz="2400" b="1" dirty="0">
                <a:latin typeface="Times New Roman" charset="0"/>
                <a:ea typeface="MS PMincho" charset="-128"/>
                <a:sym typeface="Symbol" charset="2"/>
              </a:rPr>
              <a:t> </a:t>
            </a:r>
            <a:r>
              <a:rPr lang="en-US" altLang="zh-CN" sz="2400" b="1" dirty="0">
                <a:latin typeface="Times New Roman" charset="0"/>
              </a:rPr>
              <a:t>c = </a:t>
            </a:r>
            <a:r>
              <a:rPr lang="en-US" altLang="zh-CN" sz="2400" b="1" i="1" dirty="0">
                <a:latin typeface="Times New Roman" charset="0"/>
              </a:rPr>
              <a:t>a </a:t>
            </a:r>
            <a:r>
              <a:rPr lang="en-US" altLang="zh-CN" sz="2400" b="1" dirty="0">
                <a:latin typeface="Times New Roman" charset="0"/>
                <a:ea typeface="MS PMincho" charset="-128"/>
                <a:sym typeface="Symbol" charset="2"/>
              </a:rPr>
              <a:t> 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 err="1">
                <a:latin typeface="Times New Roman" charset="0"/>
              </a:rPr>
              <a:t>b</a:t>
            </a:r>
            <a:r>
              <a:rPr lang="en-US" altLang="zh-CN" sz="2400" b="1" dirty="0" err="1">
                <a:latin typeface="Times New Roman" charset="0"/>
                <a:ea typeface="MS PMincho" charset="-128"/>
                <a:sym typeface="Symbol" charset="2"/>
              </a:rPr>
              <a:t></a:t>
            </a:r>
            <a:r>
              <a:rPr lang="en-US" altLang="zh-CN" sz="2400" b="1" i="1" dirty="0" err="1">
                <a:latin typeface="Times New Roman" charset="0"/>
              </a:rPr>
              <a:t>c</a:t>
            </a:r>
            <a:r>
              <a:rPr lang="en-US" altLang="zh-CN" sz="2400" b="1" dirty="0">
                <a:latin typeface="Times New Roman" charset="0"/>
              </a:rPr>
              <a:t>),  (</a:t>
            </a:r>
            <a:r>
              <a:rPr lang="en-US" altLang="zh-CN" sz="2400" b="1" i="1" dirty="0" err="1">
                <a:latin typeface="Times New Roman" charset="0"/>
              </a:rPr>
              <a:t>a</a:t>
            </a:r>
            <a:r>
              <a:rPr lang="en-US" altLang="zh-CN" sz="2400" b="1" dirty="0" err="1">
                <a:latin typeface="Times New Roman" charset="0"/>
                <a:ea typeface="MS PMincho" charset="-128"/>
                <a:sym typeface="Symbol" charset="2"/>
              </a:rPr>
              <a:t></a:t>
            </a:r>
            <a:r>
              <a:rPr lang="en-US" altLang="zh-CN" sz="2400" b="1" dirty="0" err="1">
                <a:latin typeface="Times New Roman" charset="0"/>
              </a:rPr>
              <a:t>b</a:t>
            </a:r>
            <a:r>
              <a:rPr lang="en-US" altLang="zh-CN" sz="2400" b="1" dirty="0">
                <a:latin typeface="Times New Roman" charset="0"/>
              </a:rPr>
              <a:t>)</a:t>
            </a:r>
            <a:r>
              <a:rPr lang="en-US" altLang="zh-CN" sz="2400" b="1" dirty="0">
                <a:latin typeface="Times New Roman" charset="0"/>
                <a:ea typeface="MS PMincho" charset="-128"/>
                <a:sym typeface="Symbol" charset="2"/>
              </a:rPr>
              <a:t>  </a:t>
            </a:r>
            <a:r>
              <a:rPr lang="en-US" altLang="zh-CN" sz="2400" b="1" dirty="0">
                <a:latin typeface="Times New Roman" charset="0"/>
              </a:rPr>
              <a:t>c = </a:t>
            </a:r>
            <a:r>
              <a:rPr lang="en-US" altLang="zh-CN" sz="2400" b="1" i="1" dirty="0">
                <a:latin typeface="Times New Roman" charset="0"/>
              </a:rPr>
              <a:t>a</a:t>
            </a:r>
            <a:r>
              <a:rPr lang="en-US" altLang="zh-CN" sz="2400" b="1" dirty="0">
                <a:latin typeface="Times New Roman" charset="0"/>
                <a:ea typeface="MS PMincho" charset="-128"/>
                <a:sym typeface="Symbol" charset="2"/>
              </a:rPr>
              <a:t>  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 err="1">
                <a:latin typeface="Times New Roman" charset="0"/>
              </a:rPr>
              <a:t>b</a:t>
            </a:r>
            <a:r>
              <a:rPr lang="en-US" altLang="zh-CN" sz="2400" b="1" dirty="0" err="1">
                <a:latin typeface="Times New Roman" charset="0"/>
                <a:ea typeface="MS PMincho" charset="-128"/>
                <a:sym typeface="Symbol" charset="2"/>
              </a:rPr>
              <a:t></a:t>
            </a:r>
            <a:r>
              <a:rPr lang="en-US" altLang="zh-CN" sz="2400" b="1" i="1" dirty="0" err="1">
                <a:latin typeface="Times New Roman" charset="0"/>
              </a:rPr>
              <a:t>c</a:t>
            </a:r>
            <a:r>
              <a:rPr lang="en-US" altLang="zh-CN" sz="2400" b="1" dirty="0">
                <a:latin typeface="Times New Roman" charset="0"/>
              </a:rPr>
              <a:t>)</a:t>
            </a: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400" b="1" dirty="0">
                <a:solidFill>
                  <a:srgbClr val="0000CC"/>
                </a:solidFill>
                <a:latin typeface="Times New Roman" charset="0"/>
              </a:rPr>
              <a:t>交换律</a:t>
            </a:r>
            <a:r>
              <a:rPr lang="zh-CN" altLang="en-US" sz="2400" b="1" dirty="0">
                <a:latin typeface="Times New Roman" charset="0"/>
              </a:rPr>
              <a:t>：</a:t>
            </a:r>
            <a:r>
              <a:rPr lang="en-US" altLang="zh-CN" sz="2400" b="1" i="1" dirty="0" err="1">
                <a:latin typeface="Times New Roman" charset="0"/>
              </a:rPr>
              <a:t>a</a:t>
            </a:r>
            <a:r>
              <a:rPr lang="en-US" altLang="zh-CN" sz="2400" b="1" dirty="0" err="1">
                <a:latin typeface="Times New Roman" charset="0"/>
                <a:ea typeface="MS PMincho" charset="-128"/>
                <a:sym typeface="Symbol" charset="2"/>
              </a:rPr>
              <a:t></a:t>
            </a:r>
            <a:r>
              <a:rPr lang="en-US" altLang="zh-CN" sz="2400" b="1" i="1" dirty="0" err="1">
                <a:latin typeface="Times New Roman" charset="0"/>
              </a:rPr>
              <a:t>b</a:t>
            </a:r>
            <a:r>
              <a:rPr lang="en-US" altLang="zh-CN" sz="2400" b="1" i="1" dirty="0"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</a:rPr>
              <a:t>= </a:t>
            </a:r>
            <a:r>
              <a:rPr lang="en-US" altLang="zh-CN" sz="2400" b="1" i="1" dirty="0" err="1">
                <a:latin typeface="Times New Roman" charset="0"/>
              </a:rPr>
              <a:t>b</a:t>
            </a:r>
            <a:r>
              <a:rPr lang="en-US" altLang="zh-CN" sz="2400" b="1" dirty="0" err="1">
                <a:latin typeface="Times New Roman" charset="0"/>
                <a:ea typeface="MS PMincho" charset="-128"/>
                <a:sym typeface="Symbol" charset="2"/>
              </a:rPr>
              <a:t></a:t>
            </a:r>
            <a:r>
              <a:rPr lang="en-US" altLang="zh-CN" sz="2400" b="1" i="1" dirty="0" err="1">
                <a:latin typeface="Times New Roman" charset="0"/>
              </a:rPr>
              <a:t>a</a:t>
            </a:r>
            <a:r>
              <a:rPr lang="en-US" altLang="zh-CN" sz="2400" b="1" dirty="0">
                <a:latin typeface="Times New Roman" charset="0"/>
              </a:rPr>
              <a:t>,  </a:t>
            </a:r>
            <a:r>
              <a:rPr lang="en-US" altLang="zh-CN" sz="2400" b="1" i="1" dirty="0" err="1">
                <a:latin typeface="Times New Roman" charset="0"/>
              </a:rPr>
              <a:t>a</a:t>
            </a:r>
            <a:r>
              <a:rPr lang="en-US" altLang="zh-CN" sz="2400" b="1" dirty="0" err="1">
                <a:latin typeface="Times New Roman" charset="0"/>
                <a:ea typeface="MS PMincho" charset="-128"/>
                <a:sym typeface="Symbol" charset="2"/>
              </a:rPr>
              <a:t></a:t>
            </a:r>
            <a:r>
              <a:rPr lang="en-US" altLang="zh-CN" sz="2400" b="1" i="1" dirty="0" err="1">
                <a:latin typeface="Times New Roman" charset="0"/>
              </a:rPr>
              <a:t>b</a:t>
            </a:r>
            <a:r>
              <a:rPr lang="en-US" altLang="zh-CN" sz="2400" b="1" i="1" dirty="0">
                <a:latin typeface="Times New Roman" charset="0"/>
              </a:rPr>
              <a:t> = </a:t>
            </a:r>
            <a:r>
              <a:rPr lang="en-US" altLang="zh-CN" sz="2400" b="1" i="1" dirty="0" err="1">
                <a:latin typeface="Times New Roman" charset="0"/>
              </a:rPr>
              <a:t>b</a:t>
            </a:r>
            <a:r>
              <a:rPr lang="en-US" altLang="zh-CN" sz="2400" b="1" dirty="0" err="1">
                <a:latin typeface="Times New Roman" charset="0"/>
                <a:ea typeface="MS PMincho" charset="-128"/>
                <a:sym typeface="Symbol" charset="2"/>
              </a:rPr>
              <a:t></a:t>
            </a:r>
            <a:r>
              <a:rPr lang="en-US" altLang="zh-CN" sz="2400" b="1" i="1" dirty="0" err="1">
                <a:latin typeface="Times New Roman" charset="0"/>
              </a:rPr>
              <a:t>a</a:t>
            </a:r>
            <a:endParaRPr lang="en-US" altLang="zh-CN" sz="2400" b="1" dirty="0">
              <a:latin typeface="Times New Roman" charset="0"/>
            </a:endParaRP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400" b="1" dirty="0">
                <a:solidFill>
                  <a:srgbClr val="0000CC"/>
                </a:solidFill>
                <a:latin typeface="Times New Roman" charset="0"/>
              </a:rPr>
              <a:t>吸收律</a:t>
            </a:r>
            <a:r>
              <a:rPr lang="zh-CN" altLang="en-US" sz="2400" b="1" dirty="0">
                <a:latin typeface="Times New Roman" charset="0"/>
              </a:rPr>
              <a:t>：</a:t>
            </a:r>
            <a:r>
              <a:rPr lang="en-US" altLang="zh-CN" sz="2400" b="1" i="1" dirty="0">
                <a:latin typeface="Times New Roman" charset="0"/>
              </a:rPr>
              <a:t> a </a:t>
            </a:r>
            <a:r>
              <a:rPr lang="en-US" altLang="zh-CN" sz="2400" b="1" dirty="0">
                <a:latin typeface="Times New Roman" charset="0"/>
                <a:ea typeface="MS PMincho" charset="-128"/>
                <a:sym typeface="Symbol" charset="2"/>
              </a:rPr>
              <a:t> 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 err="1">
                <a:latin typeface="Times New Roman" charset="0"/>
              </a:rPr>
              <a:t>a</a:t>
            </a:r>
            <a:r>
              <a:rPr lang="en-US" altLang="zh-CN" sz="2400" b="1" dirty="0" err="1">
                <a:latin typeface="Times New Roman" charset="0"/>
                <a:ea typeface="MS PMincho" charset="-128"/>
                <a:sym typeface="Symbol" charset="2"/>
              </a:rPr>
              <a:t></a:t>
            </a:r>
            <a:r>
              <a:rPr lang="en-US" altLang="zh-CN" sz="2400" b="1" i="1" dirty="0" err="1">
                <a:latin typeface="Times New Roman" charset="0"/>
              </a:rPr>
              <a:t>b</a:t>
            </a:r>
            <a:r>
              <a:rPr lang="en-US" altLang="zh-CN" sz="2400" b="1" dirty="0">
                <a:latin typeface="Times New Roman" charset="0"/>
              </a:rPr>
              <a:t>) = </a:t>
            </a:r>
            <a:r>
              <a:rPr lang="en-US" altLang="zh-CN" sz="2400" b="1" i="1" dirty="0">
                <a:latin typeface="Times New Roman" charset="0"/>
              </a:rPr>
              <a:t>a</a:t>
            </a:r>
            <a:r>
              <a:rPr lang="en-US" altLang="zh-CN" sz="2400" b="1" dirty="0">
                <a:latin typeface="Times New Roman" charset="0"/>
              </a:rPr>
              <a:t>,  </a:t>
            </a:r>
            <a:r>
              <a:rPr lang="en-US" altLang="zh-CN" sz="2400" b="1" i="1" dirty="0">
                <a:latin typeface="Times New Roman" charset="0"/>
              </a:rPr>
              <a:t>a </a:t>
            </a:r>
            <a:r>
              <a:rPr lang="en-US" altLang="zh-CN" sz="2400" b="1" dirty="0">
                <a:latin typeface="Times New Roman" charset="0"/>
                <a:ea typeface="MS PMincho" charset="-128"/>
                <a:sym typeface="Symbol" charset="2"/>
              </a:rPr>
              <a:t> 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 err="1">
                <a:latin typeface="Times New Roman" charset="0"/>
              </a:rPr>
              <a:t>a</a:t>
            </a:r>
            <a:r>
              <a:rPr lang="en-US" altLang="zh-CN" sz="2400" b="1" dirty="0" err="1">
                <a:latin typeface="Times New Roman" charset="0"/>
                <a:ea typeface="MS PMincho" charset="-128"/>
                <a:sym typeface="Symbol" charset="2"/>
              </a:rPr>
              <a:t></a:t>
            </a:r>
            <a:r>
              <a:rPr lang="en-US" altLang="zh-CN" sz="2400" b="1" i="1" dirty="0" err="1">
                <a:latin typeface="Times New Roman" charset="0"/>
              </a:rPr>
              <a:t>b</a:t>
            </a:r>
            <a:r>
              <a:rPr lang="en-US" altLang="zh-CN" sz="2400" b="1" dirty="0">
                <a:latin typeface="Times New Roman" charset="0"/>
              </a:rPr>
              <a:t>)=</a:t>
            </a:r>
            <a:r>
              <a:rPr lang="en-US" altLang="zh-CN" sz="2400" b="1" i="1" dirty="0">
                <a:latin typeface="Times New Roman" charset="0"/>
              </a:rPr>
              <a:t>a</a:t>
            </a:r>
            <a:endParaRPr lang="en-US" altLang="zh-CN" dirty="0">
              <a:latin typeface="Times New Roman" charset="0"/>
            </a:endParaRPr>
          </a:p>
        </p:txBody>
      </p:sp>
      <p:sp>
        <p:nvSpPr>
          <p:cNvPr id="8196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BDF54577-9191-A141-8555-A95418DB91F8}" type="slidenum">
              <a:rPr lang="en-US" altLang="zh-CN"/>
              <a:pPr/>
              <a:t>4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格</a:t>
            </a:r>
            <a:r>
              <a:rPr lang="en-US" altLang="zh-CN" dirty="0"/>
              <a:t>(</a:t>
            </a:r>
            <a:r>
              <a:rPr lang="zh-CN" altLang="en-US" dirty="0"/>
              <a:t>回顾</a:t>
            </a:r>
            <a:r>
              <a:rPr lang="en-US" altLang="zh-CN" dirty="0"/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5136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147050" cy="10795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charset="0"/>
              </a:rPr>
              <a:t>设</a:t>
            </a:r>
            <a:r>
              <a:rPr lang="en-US" altLang="zh-CN" sz="2400" b="1" dirty="0">
                <a:latin typeface="Times New Roman" charset="0"/>
              </a:rPr>
              <a:t>L</a:t>
            </a:r>
            <a:r>
              <a:rPr lang="zh-CN" altLang="en-US" sz="2400" b="1" dirty="0">
                <a:latin typeface="Times New Roman" charset="0"/>
              </a:rPr>
              <a:t>是一个集合，</a:t>
            </a:r>
            <a:r>
              <a:rPr lang="en-US" altLang="zh-CN" sz="2400" b="1" dirty="0"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  <a:ea typeface="MS PMincho" charset="-128"/>
                <a:sym typeface="Symbol" charset="2"/>
              </a:rPr>
              <a:t></a:t>
            </a:r>
            <a:r>
              <a:rPr lang="zh-CN" altLang="en-US" sz="2400" b="0" dirty="0">
                <a:latin typeface="Times New Roman" charset="0"/>
                <a:ea typeface="MS PMincho" charset="-128"/>
                <a:sym typeface="Symbol" charset="2"/>
              </a:rPr>
              <a:t>和</a:t>
            </a:r>
            <a:r>
              <a:rPr lang="en-US" altLang="zh-CN" sz="2400" b="1" dirty="0">
                <a:latin typeface="Times New Roman" charset="0"/>
                <a:ea typeface="MS PMincho" charset="-128"/>
                <a:sym typeface="Symbol" charset="2"/>
              </a:rPr>
              <a:t></a:t>
            </a:r>
            <a:r>
              <a:rPr lang="zh-CN" altLang="en-US" sz="2400" b="1" dirty="0">
                <a:latin typeface="Times New Roman" charset="0"/>
              </a:rPr>
              <a:t>是</a:t>
            </a:r>
            <a:r>
              <a:rPr lang="en-US" altLang="zh-CN" sz="2400" b="1" dirty="0">
                <a:latin typeface="Times New Roman" charset="0"/>
              </a:rPr>
              <a:t>L</a:t>
            </a:r>
            <a:r>
              <a:rPr lang="zh-CN" altLang="en-US" sz="2400" b="1" dirty="0">
                <a:latin typeface="Times New Roman" charset="0"/>
              </a:rPr>
              <a:t>上的二元运算，且满足</a:t>
            </a:r>
            <a:r>
              <a:rPr lang="zh-CN" altLang="en-US" sz="2400" b="1" dirty="0">
                <a:solidFill>
                  <a:srgbClr val="0000CC"/>
                </a:solidFill>
                <a:latin typeface="Times New Roman" charset="0"/>
              </a:rPr>
              <a:t>结合律、交换律、吸收律</a:t>
            </a:r>
            <a:r>
              <a:rPr lang="zh-CN" altLang="en-US" sz="2400" b="1" dirty="0">
                <a:latin typeface="Times New Roman" charset="0"/>
              </a:rPr>
              <a:t>，则称</a:t>
            </a:r>
            <a:r>
              <a:rPr lang="en-US" altLang="zh-CN" sz="2400" b="1" dirty="0">
                <a:latin typeface="Times New Roman" charset="0"/>
              </a:rPr>
              <a:t>(L, </a:t>
            </a:r>
            <a:r>
              <a:rPr lang="en-US" altLang="zh-CN" sz="2400" b="1" dirty="0">
                <a:latin typeface="Times New Roman" charset="0"/>
                <a:ea typeface="MS PMincho" charset="-128"/>
                <a:sym typeface="Symbol" charset="2"/>
              </a:rPr>
              <a:t>, )</a:t>
            </a:r>
            <a:r>
              <a:rPr lang="zh-CN" altLang="en-US" sz="2400" b="1" dirty="0">
                <a:latin typeface="Times New Roman" charset="0"/>
              </a:rPr>
              <a:t>是代数格。</a:t>
            </a:r>
            <a:endParaRPr lang="en-US" altLang="zh-CN" sz="2400" b="1" dirty="0">
              <a:latin typeface="Times New Roman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619250" y="3044825"/>
          <a:ext cx="5329238" cy="2846388"/>
        </p:xfrm>
        <a:graphic>
          <a:graphicData uri="http://schemas.openxmlformats.org/drawingml/2006/table">
            <a:tbl>
              <a:tblPr/>
              <a:tblGrid>
                <a:gridCol w="3598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03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等   式</a:t>
                      </a:r>
                      <a:endParaRPr kumimoji="0" lang="en-US" altLang="zh-CN" sz="2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charset="0"/>
                        <a:ea typeface="宋体" charset="0"/>
                      </a:endParaRPr>
                    </a:p>
                  </a:txBody>
                  <a:tcPr marL="91451" marR="9145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名  称</a:t>
                      </a:r>
                    </a:p>
                  </a:txBody>
                  <a:tcPr marL="91451" marR="9145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</a:t>
                      </a: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(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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z</a:t>
                      </a: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)=(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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)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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z</a:t>
                      </a:r>
                      <a:endParaRPr kumimoji="0" lang="en-US" altLang="zh-CN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宋体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</a:t>
                      </a: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(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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z</a:t>
                      </a: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)=(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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)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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z</a:t>
                      </a:r>
                      <a:endParaRPr kumimoji="0" lang="en-US" altLang="zh-CN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宋体" charset="0"/>
                      </a:endParaRPr>
                    </a:p>
                  </a:txBody>
                  <a:tcPr marL="91451" marR="9145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结合律</a:t>
                      </a:r>
                    </a:p>
                  </a:txBody>
                  <a:tcPr marL="91451" marR="9145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2"/>
                        <a:buNone/>
                        <a:tabLst/>
                      </a:pP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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=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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endParaRPr kumimoji="0" lang="en-US" altLang="zh-CN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宋体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2"/>
                        <a:buNone/>
                        <a:tabLst/>
                      </a:pP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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= 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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endParaRPr kumimoji="0" lang="zh-CN" alt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宋体" charset="0"/>
                      </a:endParaRPr>
                    </a:p>
                  </a:txBody>
                  <a:tcPr marL="91451" marR="9145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交换律</a:t>
                      </a:r>
                    </a:p>
                  </a:txBody>
                  <a:tcPr marL="91451" marR="9145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</a:t>
                      </a: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(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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) =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</a:t>
                      </a: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(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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)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</a:t>
                      </a: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=</a:t>
                      </a:r>
                      <a:r>
                        <a:rPr kumimoji="0" lang="en-US" altLang="zh-CN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x</a:t>
                      </a:r>
                      <a:endParaRPr kumimoji="0" lang="zh-CN" altLang="en-US" sz="2200" b="1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宋体" charset="0"/>
                      </a:endParaRPr>
                    </a:p>
                  </a:txBody>
                  <a:tcPr marL="91451" marR="9145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吸收律</a:t>
                      </a:r>
                    </a:p>
                  </a:txBody>
                  <a:tcPr marL="91451" marR="9145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261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18421FB-6A1D-714C-B63C-73B54E96707D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代数格</a:t>
            </a:r>
          </a:p>
        </p:txBody>
      </p:sp>
    </p:spTree>
    <p:extLst>
      <p:ext uri="{BB962C8B-B14F-4D97-AF65-F5344CB8AC3E}">
        <p14:creationId xmlns:p14="http://schemas.microsoft.com/office/powerpoint/2010/main" val="947762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00213"/>
            <a:ext cx="8353425" cy="4681537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2800" b="1" dirty="0">
                <a:latin typeface="Times New Roman" charset="0"/>
                <a:sym typeface="Symbol" charset="2"/>
              </a:rPr>
              <a:t></a:t>
            </a:r>
            <a:r>
              <a:rPr lang="en-US" altLang="zh-CN" sz="2800" b="1" i="1" dirty="0">
                <a:latin typeface="Times New Roman" charset="0"/>
              </a:rPr>
              <a:t> x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, </a:t>
            </a:r>
            <a:r>
              <a:rPr lang="en-US" altLang="zh-CN" sz="2800" b="1" i="1" dirty="0" err="1">
                <a:latin typeface="Times New Roman" charset="0"/>
              </a:rPr>
              <a:t>y</a:t>
            </a:r>
            <a:r>
              <a:rPr lang="en-US" altLang="zh-CN" sz="2800" b="1" dirty="0" err="1">
                <a:latin typeface="Times New Roman" charset="0"/>
                <a:sym typeface="Symbol" charset="2"/>
              </a:rPr>
              <a:t></a:t>
            </a:r>
            <a:r>
              <a:rPr lang="en-US" altLang="zh-CN" sz="2800" b="1" dirty="0" err="1">
                <a:latin typeface="Times New Roman" charset="0"/>
              </a:rPr>
              <a:t>B</a:t>
            </a:r>
            <a:r>
              <a:rPr lang="en-US" altLang="zh-CN" sz="2800" b="1" dirty="0">
                <a:latin typeface="Times New Roman" charset="0"/>
              </a:rPr>
              <a:t>, </a:t>
            </a:r>
            <a:r>
              <a:rPr lang="en-US" altLang="zh-CN" sz="2800" b="1" i="1" dirty="0" err="1">
                <a:latin typeface="Times New Roman" charset="0"/>
              </a:rPr>
              <a:t>x</a:t>
            </a:r>
            <a:r>
              <a:rPr lang="en-US" altLang="zh-CN" sz="2800" b="1" dirty="0" err="1">
                <a:latin typeface="Times New Roman" charset="0"/>
                <a:sym typeface="Symbol" charset="2"/>
              </a:rPr>
              <a:t></a:t>
            </a:r>
            <a:r>
              <a:rPr lang="en-US" altLang="zh-CN" sz="2800" b="1" i="1" dirty="0" err="1">
                <a:latin typeface="Times New Roman" charset="0"/>
              </a:rPr>
              <a:t>y</a:t>
            </a:r>
            <a:r>
              <a:rPr lang="en-US" altLang="zh-CN" sz="2800" b="1" i="1" dirty="0">
                <a:latin typeface="Times New Roman" charset="0"/>
              </a:rPr>
              <a:t> </a:t>
            </a:r>
            <a:r>
              <a:rPr lang="en-US" altLang="zh-CN" sz="2800" b="1" dirty="0">
                <a:latin typeface="Times New Roman" charset="0"/>
              </a:rPr>
              <a:t>=</a:t>
            </a:r>
            <a:r>
              <a:rPr lang="en-US" altLang="zh-CN" sz="2800" b="1" i="1" dirty="0">
                <a:latin typeface="Times New Roman" charset="0"/>
              </a:rPr>
              <a:t>x </a:t>
            </a:r>
            <a:r>
              <a:rPr lang="en-US" altLang="zh-CN" sz="2800" b="1" i="1" dirty="0" err="1">
                <a:latin typeface="Times New Roman" charset="0"/>
              </a:rPr>
              <a:t>iff</a:t>
            </a:r>
            <a:r>
              <a:rPr lang="en-US" altLang="zh-CN" sz="2800" b="1" dirty="0">
                <a:latin typeface="Times New Roman" charset="0"/>
              </a:rPr>
              <a:t> </a:t>
            </a:r>
            <a:r>
              <a:rPr lang="en-US" altLang="zh-CN" sz="2800" b="1" i="1" dirty="0" err="1">
                <a:latin typeface="Times New Roman" charset="0"/>
              </a:rPr>
              <a:t>x</a:t>
            </a:r>
            <a:r>
              <a:rPr lang="en-US" altLang="zh-CN" sz="2800" b="1" dirty="0" err="1">
                <a:latin typeface="Times New Roman" charset="0"/>
                <a:sym typeface="Symbol" charset="2"/>
              </a:rPr>
              <a:t></a:t>
            </a:r>
            <a:r>
              <a:rPr lang="en-US" altLang="zh-CN" sz="2800" b="1" i="1" dirty="0" err="1">
                <a:latin typeface="Times New Roman" charset="0"/>
              </a:rPr>
              <a:t>y</a:t>
            </a:r>
            <a:r>
              <a:rPr lang="en-US" altLang="zh-CN" sz="2800" b="1" i="1" dirty="0">
                <a:latin typeface="Times New Roman" charset="0"/>
              </a:rPr>
              <a:t> =y</a:t>
            </a:r>
            <a:endParaRPr lang="en-US" altLang="zh-CN" sz="2800" b="1" dirty="0">
              <a:latin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</a:rPr>
              <a:t>若 </a:t>
            </a:r>
            <a:r>
              <a:rPr lang="en-US" altLang="zh-CN" sz="2400" b="1" i="1" dirty="0" err="1">
                <a:latin typeface="Times New Roman" charset="0"/>
              </a:rPr>
              <a:t>x</a:t>
            </a:r>
            <a:r>
              <a:rPr lang="en-US" altLang="zh-CN" sz="2400" b="1" dirty="0" err="1">
                <a:latin typeface="Times New Roman" charset="0"/>
                <a:sym typeface="Symbol" charset="2"/>
              </a:rPr>
              <a:t></a:t>
            </a:r>
            <a:r>
              <a:rPr lang="en-US" altLang="zh-CN" sz="2400" b="1" i="1" dirty="0" err="1">
                <a:latin typeface="Times New Roman" charset="0"/>
              </a:rPr>
              <a:t>y</a:t>
            </a:r>
            <a:r>
              <a:rPr lang="en-US" altLang="zh-CN" sz="2400" b="1" i="1" dirty="0"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</a:rPr>
              <a:t>=</a:t>
            </a:r>
            <a:r>
              <a:rPr lang="en-US" altLang="zh-CN" sz="2400" b="1" i="1" dirty="0">
                <a:latin typeface="Times New Roman" charset="0"/>
              </a:rPr>
              <a:t>x</a:t>
            </a:r>
            <a:r>
              <a:rPr lang="zh-CN" altLang="en-US" sz="2400" b="1" dirty="0">
                <a:latin typeface="Times New Roman" charset="0"/>
              </a:rPr>
              <a:t>，则 </a:t>
            </a:r>
            <a:r>
              <a:rPr lang="en-US" altLang="zh-CN" sz="2400" b="1" i="1" dirty="0" err="1">
                <a:latin typeface="Times New Roman" charset="0"/>
              </a:rPr>
              <a:t>x</a:t>
            </a:r>
            <a:r>
              <a:rPr lang="en-US" altLang="zh-CN" sz="2400" b="1" dirty="0" err="1">
                <a:latin typeface="Times New Roman" charset="0"/>
                <a:sym typeface="Symbol" charset="2"/>
              </a:rPr>
              <a:t></a:t>
            </a:r>
            <a:r>
              <a:rPr lang="en-US" altLang="zh-CN" sz="2400" b="1" i="1" dirty="0" err="1">
                <a:latin typeface="Times New Roman" charset="0"/>
              </a:rPr>
              <a:t>y</a:t>
            </a:r>
            <a:r>
              <a:rPr lang="en-US" altLang="zh-CN" sz="2400" b="1" i="1" dirty="0">
                <a:latin typeface="Times New Roman" charset="0"/>
              </a:rPr>
              <a:t> = 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 err="1">
                <a:latin typeface="Times New Roman" charset="0"/>
              </a:rPr>
              <a:t>x</a:t>
            </a:r>
            <a:r>
              <a:rPr lang="en-US" altLang="zh-CN" sz="2400" b="1" dirty="0" err="1">
                <a:latin typeface="Times New Roman" charset="0"/>
                <a:sym typeface="Symbol" charset="2"/>
              </a:rPr>
              <a:t></a:t>
            </a:r>
            <a:r>
              <a:rPr lang="en-US" altLang="zh-CN" sz="2400" b="1" i="1" dirty="0" err="1">
                <a:latin typeface="Times New Roman" charset="0"/>
              </a:rPr>
              <a:t>y</a:t>
            </a:r>
            <a:r>
              <a:rPr lang="en-US" altLang="zh-CN" sz="2400" b="1" dirty="0">
                <a:latin typeface="Times New Roman" charset="0"/>
              </a:rPr>
              <a:t>)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 </a:t>
            </a:r>
            <a:r>
              <a:rPr lang="en-US" altLang="zh-CN" sz="2400" b="1" i="1" dirty="0">
                <a:latin typeface="Times New Roman" charset="0"/>
              </a:rPr>
              <a:t>y = y </a:t>
            </a:r>
            <a:r>
              <a:rPr lang="en-US" altLang="zh-CN" sz="2400" b="1" dirty="0">
                <a:latin typeface="Times New Roman" charset="0"/>
              </a:rPr>
              <a:t> //</a:t>
            </a:r>
            <a:r>
              <a:rPr lang="zh-CN" altLang="en-US" sz="2400" b="1" dirty="0">
                <a:latin typeface="Times New Roman" charset="0"/>
              </a:rPr>
              <a:t>吸收律</a:t>
            </a:r>
            <a:endParaRPr lang="en-US" altLang="zh-CN" sz="2400" b="1" dirty="0">
              <a:latin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</a:rPr>
              <a:t>若 </a:t>
            </a:r>
            <a:r>
              <a:rPr lang="en-US" altLang="zh-CN" sz="2400" b="1" i="1" dirty="0" err="1">
                <a:latin typeface="Times New Roman" charset="0"/>
              </a:rPr>
              <a:t>x</a:t>
            </a:r>
            <a:r>
              <a:rPr lang="en-US" altLang="zh-CN" sz="2400" b="1" dirty="0" err="1">
                <a:latin typeface="Times New Roman" charset="0"/>
                <a:sym typeface="Symbol" charset="2"/>
              </a:rPr>
              <a:t></a:t>
            </a:r>
            <a:r>
              <a:rPr lang="en-US" altLang="zh-CN" sz="2400" b="1" i="1" dirty="0" err="1">
                <a:latin typeface="Times New Roman" charset="0"/>
              </a:rPr>
              <a:t>y</a:t>
            </a:r>
            <a:r>
              <a:rPr lang="en-US" altLang="zh-CN" sz="2400" b="1" i="1" dirty="0">
                <a:latin typeface="Times New Roman" charset="0"/>
              </a:rPr>
              <a:t> =y</a:t>
            </a:r>
            <a:r>
              <a:rPr lang="zh-CN" altLang="en-US" sz="2400" b="1" dirty="0">
                <a:latin typeface="Times New Roman" charset="0"/>
              </a:rPr>
              <a:t>，则 </a:t>
            </a:r>
            <a:r>
              <a:rPr lang="en-US" altLang="zh-CN" sz="2400" b="1" i="1" dirty="0">
                <a:latin typeface="Times New Roman" charset="0"/>
              </a:rPr>
              <a:t>x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 </a:t>
            </a:r>
            <a:r>
              <a:rPr lang="en-US" altLang="zh-CN" sz="2400" b="1" i="1" dirty="0">
                <a:latin typeface="Times New Roman" charset="0"/>
              </a:rPr>
              <a:t>y = x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 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 err="1">
                <a:latin typeface="Times New Roman" charset="0"/>
              </a:rPr>
              <a:t>x</a:t>
            </a:r>
            <a:r>
              <a:rPr lang="en-US" altLang="zh-CN" sz="2400" b="1" dirty="0" err="1">
                <a:latin typeface="Times New Roman" charset="0"/>
                <a:sym typeface="Symbol" charset="2"/>
              </a:rPr>
              <a:t></a:t>
            </a:r>
            <a:r>
              <a:rPr lang="en-US" altLang="zh-CN" sz="2400" b="1" i="1" dirty="0" err="1">
                <a:latin typeface="Times New Roman" charset="0"/>
              </a:rPr>
              <a:t>y</a:t>
            </a:r>
            <a:r>
              <a:rPr lang="en-US" altLang="zh-CN" sz="2400" b="1" dirty="0">
                <a:latin typeface="Times New Roman" charset="0"/>
              </a:rPr>
              <a:t>) =</a:t>
            </a:r>
            <a:r>
              <a:rPr lang="en-US" altLang="zh-CN" sz="2400" b="1" i="1" dirty="0">
                <a:latin typeface="Times New Roman" charset="0"/>
              </a:rPr>
              <a:t> x</a:t>
            </a:r>
            <a:r>
              <a:rPr lang="en-US" altLang="zh-CN" sz="2400" b="1" dirty="0">
                <a:latin typeface="Times New Roman" charset="0"/>
              </a:rPr>
              <a:t>  //</a:t>
            </a:r>
            <a:r>
              <a:rPr lang="zh-CN" altLang="en-US" sz="2400" b="1" dirty="0">
                <a:latin typeface="Times New Roman" charset="0"/>
              </a:rPr>
              <a:t>吸收律</a:t>
            </a:r>
            <a:endParaRPr lang="en-US" altLang="zh-CN" sz="2400" b="1" dirty="0">
              <a:latin typeface="Times New Roman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2800" b="1" dirty="0">
                <a:latin typeface="Times New Roman" charset="0"/>
                <a:sym typeface="Symbol" charset="2"/>
              </a:rPr>
              <a:t></a:t>
            </a:r>
            <a:r>
              <a:rPr lang="en-US" altLang="zh-CN" sz="2800" b="1" i="1" dirty="0">
                <a:latin typeface="Times New Roman" charset="0"/>
              </a:rPr>
              <a:t> x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, </a:t>
            </a:r>
            <a:r>
              <a:rPr lang="en-US" altLang="zh-CN" sz="2800" b="1" i="1" dirty="0" err="1">
                <a:latin typeface="Times New Roman" charset="0"/>
              </a:rPr>
              <a:t>y</a:t>
            </a:r>
            <a:r>
              <a:rPr lang="en-US" altLang="zh-CN" sz="2800" b="1" dirty="0" err="1">
                <a:latin typeface="Times New Roman" charset="0"/>
                <a:sym typeface="Symbol" charset="2"/>
              </a:rPr>
              <a:t></a:t>
            </a:r>
            <a:r>
              <a:rPr lang="en-US" altLang="zh-CN" sz="2800" b="1" dirty="0" err="1">
                <a:latin typeface="Times New Roman" charset="0"/>
              </a:rPr>
              <a:t>B</a:t>
            </a:r>
            <a:r>
              <a:rPr lang="en-US" altLang="zh-CN" sz="2800" b="1" dirty="0">
                <a:latin typeface="Times New Roman" charset="0"/>
              </a:rPr>
              <a:t>,  </a:t>
            </a:r>
            <a:r>
              <a:rPr lang="zh-CN" altLang="en-US" sz="2800" b="1" dirty="0">
                <a:latin typeface="Times New Roman" charset="0"/>
              </a:rPr>
              <a:t>定义 </a:t>
            </a:r>
            <a:r>
              <a:rPr lang="en-US" altLang="zh-CN" sz="2800" b="1" i="1" dirty="0">
                <a:latin typeface="Times New Roman" charset="0"/>
              </a:rPr>
              <a:t>x </a:t>
            </a:r>
            <a:r>
              <a:rPr lang="en-US" altLang="zh-CN" sz="2800" b="1" dirty="0">
                <a:latin typeface="Times New Roman" charset="0"/>
              </a:rPr>
              <a:t>≼</a:t>
            </a:r>
            <a:r>
              <a:rPr lang="en-US" altLang="zh-CN" sz="2800" b="1" i="1" dirty="0">
                <a:latin typeface="Times New Roman" charset="0"/>
              </a:rPr>
              <a:t> y</a:t>
            </a:r>
            <a:r>
              <a:rPr lang="en-US" altLang="zh-CN" sz="2800" b="1" dirty="0">
                <a:latin typeface="Times New Roman" charset="0"/>
              </a:rPr>
              <a:t> </a:t>
            </a:r>
            <a:r>
              <a:rPr lang="en-US" altLang="zh-CN" sz="2800" b="1" i="1" dirty="0" err="1">
                <a:latin typeface="Times New Roman" charset="0"/>
              </a:rPr>
              <a:t>iff</a:t>
            </a:r>
            <a:r>
              <a:rPr lang="zh-CN" altLang="en-US" sz="2800" b="1" dirty="0">
                <a:latin typeface="Times New Roman" charset="0"/>
              </a:rPr>
              <a:t> </a:t>
            </a:r>
            <a:r>
              <a:rPr lang="en-US" altLang="zh-CN" sz="2800" b="1" i="1" dirty="0" err="1">
                <a:latin typeface="Times New Roman" charset="0"/>
              </a:rPr>
              <a:t>x</a:t>
            </a:r>
            <a:r>
              <a:rPr lang="en-US" altLang="zh-CN" sz="2800" b="1" dirty="0" err="1">
                <a:latin typeface="Times New Roman" charset="0"/>
                <a:sym typeface="Symbol" charset="2"/>
              </a:rPr>
              <a:t></a:t>
            </a:r>
            <a:r>
              <a:rPr lang="en-US" altLang="zh-CN" sz="2800" b="1" i="1" dirty="0" err="1">
                <a:latin typeface="Times New Roman" charset="0"/>
              </a:rPr>
              <a:t>y</a:t>
            </a:r>
            <a:r>
              <a:rPr lang="en-US" altLang="zh-CN" sz="2800" b="1" i="1" dirty="0">
                <a:latin typeface="Times New Roman" charset="0"/>
              </a:rPr>
              <a:t> </a:t>
            </a:r>
            <a:r>
              <a:rPr lang="en-US" altLang="zh-CN" sz="2800" b="1" dirty="0">
                <a:latin typeface="Times New Roman" charset="0"/>
              </a:rPr>
              <a:t>=</a:t>
            </a:r>
            <a:r>
              <a:rPr lang="en-US" altLang="zh-CN" sz="2800" b="1" i="1" dirty="0">
                <a:latin typeface="Times New Roman" charset="0"/>
              </a:rPr>
              <a:t>x 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(</a:t>
            </a:r>
            <a:r>
              <a:rPr lang="zh-CN" altLang="en-US" sz="2800" b="1" dirty="0">
                <a:latin typeface="Times New Roman" charset="0"/>
                <a:sym typeface="Symbol" charset="2"/>
              </a:rPr>
              <a:t>即</a:t>
            </a:r>
            <a:r>
              <a:rPr lang="en-US" altLang="zh-CN" sz="2800" b="1" dirty="0">
                <a:latin typeface="Times New Roman" charset="0"/>
              </a:rPr>
              <a:t> </a:t>
            </a:r>
            <a:r>
              <a:rPr lang="en-US" altLang="zh-CN" sz="2800" b="1" i="1" dirty="0" err="1">
                <a:latin typeface="Times New Roman" charset="0"/>
              </a:rPr>
              <a:t>x</a:t>
            </a:r>
            <a:r>
              <a:rPr lang="en-US" altLang="zh-CN" sz="2800" b="1" dirty="0" err="1">
                <a:latin typeface="Times New Roman" charset="0"/>
                <a:sym typeface="Symbol" charset="2"/>
              </a:rPr>
              <a:t></a:t>
            </a:r>
            <a:r>
              <a:rPr lang="en-US" altLang="zh-CN" sz="2800" b="1" i="1" dirty="0" err="1">
                <a:latin typeface="Times New Roman" charset="0"/>
              </a:rPr>
              <a:t>y</a:t>
            </a:r>
            <a:r>
              <a:rPr lang="en-US" altLang="zh-CN" sz="2800" b="1" i="1" dirty="0">
                <a:latin typeface="Times New Roman" charset="0"/>
              </a:rPr>
              <a:t> =y</a:t>
            </a:r>
            <a:r>
              <a:rPr lang="en-US" altLang="zh-CN" sz="2800" b="1" dirty="0">
                <a:latin typeface="Times New Roman" charset="0"/>
              </a:rPr>
              <a:t>)</a:t>
            </a:r>
          </a:p>
          <a:p>
            <a:pPr lvl="1" algn="just" eaLnBrk="1" hangingPunct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</a:rPr>
              <a:t>证明这个关系满足自反性、反对称性、传递性。</a:t>
            </a:r>
            <a:endParaRPr lang="en-US" altLang="zh-CN" sz="2400" b="1" dirty="0">
              <a:latin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</a:rPr>
              <a:t>这个偏序构成一个格。</a:t>
            </a:r>
            <a:endParaRPr lang="en-US" altLang="zh-CN" sz="2400" b="1" dirty="0">
              <a:latin typeface="Times New Roman" charset="0"/>
            </a:endParaRPr>
          </a:p>
          <a:p>
            <a:pPr lvl="2" algn="just" eaLnBrk="1" hangingPunct="1">
              <a:lnSpc>
                <a:spcPct val="120000"/>
              </a:lnSpc>
            </a:pPr>
            <a:r>
              <a:rPr lang="en-US" altLang="zh-CN" sz="2100" b="1" dirty="0" err="1">
                <a:solidFill>
                  <a:srgbClr val="0000FF"/>
                </a:solidFill>
                <a:latin typeface="Times New Roman" charset="0"/>
              </a:rPr>
              <a:t>lub</a:t>
            </a:r>
            <a:r>
              <a:rPr lang="en-US" altLang="zh-CN" sz="2100" b="1" dirty="0">
                <a:solidFill>
                  <a:srgbClr val="0000FF"/>
                </a:solidFill>
                <a:latin typeface="Times New Roman" charset="0"/>
              </a:rPr>
              <a:t>{</a:t>
            </a:r>
            <a:r>
              <a:rPr lang="en-US" altLang="zh-CN" sz="2100" b="1" dirty="0" err="1">
                <a:solidFill>
                  <a:srgbClr val="0000FF"/>
                </a:solidFill>
                <a:latin typeface="Times New Roman" charset="0"/>
              </a:rPr>
              <a:t>x,y</a:t>
            </a:r>
            <a:r>
              <a:rPr lang="en-US" altLang="zh-CN" sz="2100" b="1" dirty="0">
                <a:solidFill>
                  <a:srgbClr val="0000FF"/>
                </a:solidFill>
                <a:latin typeface="Times New Roman" charset="0"/>
              </a:rPr>
              <a:t>}</a:t>
            </a:r>
            <a:r>
              <a:rPr lang="en-US" altLang="zh-CN" sz="2100" b="1" dirty="0">
                <a:latin typeface="Times New Roman" charset="0"/>
              </a:rPr>
              <a:t> </a:t>
            </a:r>
            <a:r>
              <a:rPr lang="zh-CN" altLang="en-US" sz="2100" b="1" dirty="0">
                <a:latin typeface="Times New Roman" charset="0"/>
              </a:rPr>
              <a:t>即为</a:t>
            </a:r>
            <a:r>
              <a:rPr lang="en-US" altLang="zh-CN" sz="2100" b="1" dirty="0">
                <a:latin typeface="Times New Roman" charset="0"/>
              </a:rPr>
              <a:t> </a:t>
            </a:r>
            <a:r>
              <a:rPr lang="en-US" altLang="zh-CN" sz="2100" b="1" i="1" dirty="0" err="1">
                <a:latin typeface="Times New Roman" charset="0"/>
              </a:rPr>
              <a:t>x</a:t>
            </a:r>
            <a:r>
              <a:rPr lang="en-US" altLang="zh-CN" sz="2100" b="1" dirty="0" err="1">
                <a:latin typeface="Times New Roman" charset="0"/>
                <a:ea typeface="MS PMincho" charset="-128"/>
                <a:sym typeface="Symbol" charset="2"/>
              </a:rPr>
              <a:t></a:t>
            </a:r>
            <a:r>
              <a:rPr lang="en-US" altLang="zh-CN" sz="2100" b="1" i="1" dirty="0" err="1">
                <a:latin typeface="Times New Roman" charset="0"/>
              </a:rPr>
              <a:t>y</a:t>
            </a:r>
            <a:r>
              <a:rPr lang="zh-CN" altLang="en-US" sz="2100" b="1" dirty="0">
                <a:latin typeface="Times New Roman" charset="0"/>
              </a:rPr>
              <a:t>。</a:t>
            </a:r>
            <a:endParaRPr lang="en-US" altLang="zh-CN" sz="2100" b="1" dirty="0">
              <a:latin typeface="Times New Roman" charset="0"/>
            </a:endParaRPr>
          </a:p>
          <a:p>
            <a:pPr lvl="2" algn="just" eaLnBrk="1" hangingPunct="1">
              <a:lnSpc>
                <a:spcPct val="120000"/>
              </a:lnSpc>
            </a:pPr>
            <a:r>
              <a:rPr lang="en-US" altLang="zh-CN" sz="2100" b="1" dirty="0" err="1">
                <a:solidFill>
                  <a:srgbClr val="0000FF"/>
                </a:solidFill>
                <a:latin typeface="Times New Roman" charset="0"/>
              </a:rPr>
              <a:t>glb</a:t>
            </a:r>
            <a:r>
              <a:rPr lang="en-US" altLang="zh-CN" sz="2100" b="1" dirty="0">
                <a:solidFill>
                  <a:srgbClr val="0000FF"/>
                </a:solidFill>
                <a:latin typeface="Times New Roman" charset="0"/>
              </a:rPr>
              <a:t>{</a:t>
            </a:r>
            <a:r>
              <a:rPr lang="en-US" altLang="zh-CN" sz="2100" b="1" dirty="0" err="1">
                <a:solidFill>
                  <a:srgbClr val="0000FF"/>
                </a:solidFill>
                <a:latin typeface="Times New Roman" charset="0"/>
              </a:rPr>
              <a:t>x,y</a:t>
            </a:r>
            <a:r>
              <a:rPr lang="en-US" altLang="zh-CN" sz="2100" b="1" dirty="0">
                <a:solidFill>
                  <a:srgbClr val="0000FF"/>
                </a:solidFill>
                <a:latin typeface="Times New Roman" charset="0"/>
              </a:rPr>
              <a:t>}</a:t>
            </a:r>
            <a:r>
              <a:rPr lang="en-US" altLang="zh-CN" sz="2100" b="1" dirty="0">
                <a:latin typeface="Times New Roman" charset="0"/>
              </a:rPr>
              <a:t> </a:t>
            </a:r>
            <a:r>
              <a:rPr lang="zh-CN" altLang="en-US" sz="2100" b="1" dirty="0">
                <a:latin typeface="Times New Roman" charset="0"/>
              </a:rPr>
              <a:t>即为 </a:t>
            </a:r>
            <a:r>
              <a:rPr lang="en-US" altLang="zh-CN" sz="2100" b="1" i="1" dirty="0" err="1">
                <a:latin typeface="Times New Roman" charset="0"/>
              </a:rPr>
              <a:t>x</a:t>
            </a:r>
            <a:r>
              <a:rPr lang="en-US" altLang="zh-CN" sz="2100" b="1" dirty="0" err="1">
                <a:latin typeface="Times New Roman" charset="0"/>
                <a:ea typeface="MS PMincho" charset="-128"/>
                <a:sym typeface="Symbol" charset="2"/>
              </a:rPr>
              <a:t></a:t>
            </a:r>
            <a:r>
              <a:rPr lang="en-US" altLang="zh-CN" sz="2100" b="1" i="1" dirty="0" err="1">
                <a:latin typeface="Times New Roman" charset="0"/>
              </a:rPr>
              <a:t>y</a:t>
            </a:r>
            <a:r>
              <a:rPr lang="zh-CN" altLang="en-US" sz="2100" b="1" dirty="0">
                <a:latin typeface="Times New Roman" charset="0"/>
              </a:rPr>
              <a:t>。</a:t>
            </a:r>
            <a:endParaRPr lang="en-US" altLang="zh-CN" sz="2100" b="1" dirty="0">
              <a:latin typeface="Times New Roman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0000CC"/>
                </a:solidFill>
                <a:latin typeface="Times New Roman" charset="0"/>
              </a:rPr>
              <a:t>代数格</a:t>
            </a:r>
            <a:r>
              <a:rPr lang="zh-CN" altLang="en-US" sz="2800" b="1" dirty="0">
                <a:latin typeface="Times New Roman" charset="0"/>
              </a:rPr>
              <a:t>等同于</a:t>
            </a:r>
            <a:r>
              <a:rPr lang="zh-CN" altLang="en-US" sz="2800" b="1" u="sng" dirty="0">
                <a:latin typeface="Times New Roman" charset="0"/>
              </a:rPr>
              <a:t>（偏序）格</a:t>
            </a:r>
          </a:p>
          <a:p>
            <a:pPr algn="just" eaLnBrk="1" hangingPunct="1">
              <a:lnSpc>
                <a:spcPct val="120000"/>
              </a:lnSpc>
              <a:buFont typeface="Wingdings" charset="2"/>
              <a:buNone/>
            </a:pPr>
            <a:endParaRPr lang="en-US" altLang="zh-CN" sz="2800" b="1" dirty="0">
              <a:latin typeface="Times New Roman" charset="0"/>
            </a:endParaRPr>
          </a:p>
        </p:txBody>
      </p:sp>
      <p:sp>
        <p:nvSpPr>
          <p:cNvPr id="12292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AA8F27B-C5EF-AF4E-89AC-54694915886E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代数格中的偏序关系</a:t>
            </a:r>
          </a:p>
        </p:txBody>
      </p:sp>
    </p:spTree>
    <p:extLst>
      <p:ext uri="{BB962C8B-B14F-4D97-AF65-F5344CB8AC3E}">
        <p14:creationId xmlns:p14="http://schemas.microsoft.com/office/powerpoint/2010/main" val="1068386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9" name="组合 14"/>
          <p:cNvGrpSpPr>
            <a:grpSpLocks/>
          </p:cNvGrpSpPr>
          <p:nvPr/>
        </p:nvGrpSpPr>
        <p:grpSpPr bwMode="auto">
          <a:xfrm>
            <a:off x="1258888" y="1965325"/>
            <a:ext cx="5476875" cy="511175"/>
            <a:chOff x="2339752" y="3645024"/>
            <a:chExt cx="5476115" cy="510778"/>
          </a:xfrm>
        </p:grpSpPr>
        <p:sp>
          <p:nvSpPr>
            <p:cNvPr id="14346" name="圆角矩形标注 6"/>
            <p:cNvSpPr>
              <a:spLocks noChangeArrowheads="1"/>
            </p:cNvSpPr>
            <p:nvPr/>
          </p:nvSpPr>
          <p:spPr bwMode="auto">
            <a:xfrm>
              <a:off x="2339752" y="3645024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zh-CN" altLang="en-US" sz="2400" b="1" dirty="0">
                  <a:solidFill>
                    <a:srgbClr val="0000CC"/>
                  </a:solidFill>
                </a:rPr>
                <a:t>结合律</a:t>
              </a:r>
            </a:p>
          </p:txBody>
        </p:sp>
        <p:sp>
          <p:nvSpPr>
            <p:cNvPr id="14347" name="圆角矩形标注 10"/>
            <p:cNvSpPr>
              <a:spLocks noChangeArrowheads="1"/>
            </p:cNvSpPr>
            <p:nvPr/>
          </p:nvSpPr>
          <p:spPr bwMode="auto">
            <a:xfrm>
              <a:off x="3779912" y="3645024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zh-CN" altLang="en-US" sz="2400" b="1" dirty="0">
                  <a:solidFill>
                    <a:srgbClr val="0000CC"/>
                  </a:solidFill>
                </a:rPr>
                <a:t>交换律</a:t>
              </a:r>
            </a:p>
          </p:txBody>
        </p:sp>
        <p:sp>
          <p:nvSpPr>
            <p:cNvPr id="14348" name="圆角矩形标注 11"/>
            <p:cNvSpPr>
              <a:spLocks noChangeArrowheads="1"/>
            </p:cNvSpPr>
            <p:nvPr/>
          </p:nvSpPr>
          <p:spPr bwMode="auto">
            <a:xfrm>
              <a:off x="5220072" y="3645024"/>
              <a:ext cx="1155635" cy="510382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 b="1" dirty="0">
                  <a:solidFill>
                    <a:srgbClr val="0000CC"/>
                  </a:solidFill>
                </a:rPr>
                <a:t>吸收律</a:t>
              </a:r>
            </a:p>
          </p:txBody>
        </p:sp>
        <p:sp>
          <p:nvSpPr>
            <p:cNvPr id="14349" name="圆角矩形标注 12"/>
            <p:cNvSpPr>
              <a:spLocks noChangeArrowheads="1"/>
            </p:cNvSpPr>
            <p:nvPr/>
          </p:nvSpPr>
          <p:spPr bwMode="auto">
            <a:xfrm>
              <a:off x="6660232" y="3645025"/>
              <a:ext cx="1155635" cy="510382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 b="1" dirty="0">
                  <a:solidFill>
                    <a:srgbClr val="0000CC"/>
                  </a:solidFill>
                </a:rPr>
                <a:t>幂等律</a:t>
              </a:r>
            </a:p>
          </p:txBody>
        </p:sp>
      </p:grpSp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1258888" y="3286125"/>
            <a:ext cx="3603625" cy="511175"/>
            <a:chOff x="3923928" y="4797152"/>
            <a:chExt cx="3604126" cy="510778"/>
          </a:xfrm>
        </p:grpSpPr>
        <p:sp>
          <p:nvSpPr>
            <p:cNvPr id="14343" name="圆角矩形标注 24"/>
            <p:cNvSpPr>
              <a:spLocks noChangeArrowheads="1"/>
            </p:cNvSpPr>
            <p:nvPr/>
          </p:nvSpPr>
          <p:spPr bwMode="auto">
            <a:xfrm>
              <a:off x="3923928" y="4797152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zh-CN" altLang="en-US" sz="2400" b="1" dirty="0">
                  <a:solidFill>
                    <a:srgbClr val="0000CC"/>
                  </a:solidFill>
                </a:rPr>
                <a:t>吸收律</a:t>
              </a:r>
            </a:p>
          </p:txBody>
        </p:sp>
        <p:sp>
          <p:nvSpPr>
            <p:cNvPr id="14344" name="下箭头 28"/>
            <p:cNvSpPr>
              <a:spLocks noChangeArrowheads="1"/>
            </p:cNvSpPr>
            <p:nvPr/>
          </p:nvSpPr>
          <p:spPr bwMode="auto">
            <a:xfrm rot="-5400000">
              <a:off x="5576795" y="4809665"/>
              <a:ext cx="366675" cy="551039"/>
            </a:xfrm>
            <a:prstGeom prst="downArrow">
              <a:avLst>
                <a:gd name="adj1" fmla="val 50000"/>
                <a:gd name="adj2" fmla="val 50003"/>
              </a:avLst>
            </a:prstGeom>
            <a:noFill/>
            <a:ln w="1905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sz="2400" b="1">
                <a:solidFill>
                  <a:srgbClr val="0000CC"/>
                </a:solidFill>
              </a:endParaRPr>
            </a:p>
          </p:txBody>
        </p:sp>
        <p:sp>
          <p:nvSpPr>
            <p:cNvPr id="14345" name="圆角矩形标注 29"/>
            <p:cNvSpPr>
              <a:spLocks noChangeArrowheads="1"/>
            </p:cNvSpPr>
            <p:nvPr/>
          </p:nvSpPr>
          <p:spPr bwMode="auto">
            <a:xfrm>
              <a:off x="6372200" y="4797152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zh-CN" altLang="en-US" sz="2400" b="1" dirty="0">
                  <a:solidFill>
                    <a:srgbClr val="0000CC"/>
                  </a:solidFill>
                </a:rPr>
                <a:t>幂等律</a:t>
              </a:r>
            </a:p>
          </p:txBody>
        </p:sp>
      </p:grp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788988" y="4337050"/>
            <a:ext cx="814705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lvl="1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i="1">
                <a:latin typeface="Times New Roman" charset="0"/>
              </a:rPr>
              <a:t>x </a:t>
            </a:r>
            <a:r>
              <a:rPr lang="en-US" altLang="zh-CN" sz="2400" b="1">
                <a:latin typeface="Times New Roman" charset="0"/>
                <a:sym typeface="Symbol" charset="2"/>
              </a:rPr>
              <a:t> </a:t>
            </a:r>
            <a:r>
              <a:rPr lang="en-US" altLang="zh-CN" sz="2400" b="1" i="1" u="sng">
                <a:solidFill>
                  <a:srgbClr val="0000CC"/>
                </a:solidFill>
                <a:latin typeface="Times New Roman" charset="0"/>
              </a:rPr>
              <a:t>x</a:t>
            </a:r>
            <a:r>
              <a:rPr lang="en-US" altLang="zh-CN" sz="2400" b="1" i="1">
                <a:latin typeface="Times New Roman" charset="0"/>
              </a:rPr>
              <a:t> = x </a:t>
            </a:r>
            <a:r>
              <a:rPr lang="en-US" altLang="zh-CN" sz="2400" b="1">
                <a:latin typeface="Times New Roman" charset="0"/>
                <a:sym typeface="Symbol" charset="2"/>
              </a:rPr>
              <a:t> </a:t>
            </a:r>
            <a:r>
              <a:rPr lang="en-US" altLang="zh-CN" sz="2400" b="1">
                <a:latin typeface="Times New Roman" charset="0"/>
              </a:rPr>
              <a:t>( </a:t>
            </a:r>
            <a:r>
              <a:rPr lang="en-US" altLang="zh-CN" sz="2400" b="1" i="1" u="sng">
                <a:solidFill>
                  <a:srgbClr val="0000CC"/>
                </a:solidFill>
                <a:latin typeface="Times New Roman" charset="0"/>
              </a:rPr>
              <a:t>x </a:t>
            </a:r>
            <a:r>
              <a:rPr lang="en-US" altLang="zh-CN" sz="2400" b="1" u="sng">
                <a:solidFill>
                  <a:srgbClr val="0000CC"/>
                </a:solidFill>
                <a:latin typeface="Times New Roman" charset="0"/>
                <a:sym typeface="Symbol" charset="2"/>
              </a:rPr>
              <a:t> </a:t>
            </a:r>
            <a:r>
              <a:rPr lang="en-US" altLang="zh-CN" sz="2400" b="1" u="sng">
                <a:solidFill>
                  <a:srgbClr val="0000CC"/>
                </a:solidFill>
                <a:latin typeface="Times New Roman" charset="0"/>
              </a:rPr>
              <a:t>(</a:t>
            </a:r>
            <a:r>
              <a:rPr lang="en-US" altLang="zh-CN" sz="2400" b="1" i="1" u="sng">
                <a:solidFill>
                  <a:srgbClr val="0000CC"/>
                </a:solidFill>
                <a:latin typeface="Times New Roman" charset="0"/>
              </a:rPr>
              <a:t>x</a:t>
            </a:r>
            <a:r>
              <a:rPr lang="en-US" altLang="zh-CN" sz="2400" b="1" u="sng">
                <a:solidFill>
                  <a:srgbClr val="0000CC"/>
                </a:solidFill>
                <a:latin typeface="Times New Roman" charset="0"/>
                <a:sym typeface="Symbol" charset="2"/>
              </a:rPr>
              <a:t></a:t>
            </a:r>
            <a:r>
              <a:rPr lang="en-US" altLang="zh-CN" sz="2400" b="1" i="1" u="sng">
                <a:solidFill>
                  <a:srgbClr val="0000CC"/>
                </a:solidFill>
                <a:latin typeface="Times New Roman" charset="0"/>
              </a:rPr>
              <a:t>x</a:t>
            </a:r>
            <a:r>
              <a:rPr lang="en-US" altLang="zh-CN" sz="2400" b="1" u="sng">
                <a:solidFill>
                  <a:srgbClr val="0000CC"/>
                </a:solidFill>
                <a:latin typeface="Times New Roman" charset="0"/>
              </a:rPr>
              <a:t>)</a:t>
            </a:r>
            <a:r>
              <a:rPr lang="en-US" altLang="zh-CN" sz="2400" b="1">
                <a:solidFill>
                  <a:srgbClr val="0000CC"/>
                </a:solidFill>
                <a:latin typeface="Times New Roman" charset="0"/>
              </a:rPr>
              <a:t> </a:t>
            </a:r>
            <a:r>
              <a:rPr lang="en-US" altLang="zh-CN" sz="2400" b="1">
                <a:latin typeface="Times New Roman" charset="0"/>
              </a:rPr>
              <a:t>) = </a:t>
            </a:r>
            <a:r>
              <a:rPr lang="en-US" altLang="zh-CN" sz="2400" b="1" i="1">
                <a:latin typeface="Times New Roman" charset="0"/>
              </a:rPr>
              <a:t>x </a:t>
            </a:r>
            <a:r>
              <a:rPr lang="zh-CN" altLang="en-US" sz="2400" b="1">
                <a:latin typeface="Times New Roman" charset="0"/>
              </a:rPr>
              <a:t>（两次应用吸收律）</a:t>
            </a:r>
            <a:endParaRPr lang="en-US" altLang="zh-CN" sz="2400" b="1">
              <a:latin typeface="Times New Roman" charset="0"/>
            </a:endParaRPr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>
                <a:latin typeface="Times New Roman" charset="0"/>
              </a:rPr>
              <a:t>同理可证：</a:t>
            </a:r>
            <a:r>
              <a:rPr lang="en-US" altLang="zh-CN" sz="2400" b="1" i="1">
                <a:latin typeface="Times New Roman" charset="0"/>
              </a:rPr>
              <a:t>x </a:t>
            </a:r>
            <a:r>
              <a:rPr lang="en-US" altLang="zh-CN" sz="2400" b="1">
                <a:latin typeface="Times New Roman" charset="0"/>
                <a:sym typeface="Symbol" charset="2"/>
              </a:rPr>
              <a:t> </a:t>
            </a:r>
            <a:r>
              <a:rPr lang="en-US" altLang="zh-CN" sz="2400" b="1" i="1">
                <a:latin typeface="Times New Roman" charset="0"/>
              </a:rPr>
              <a:t>x</a:t>
            </a:r>
            <a:r>
              <a:rPr lang="en-US" altLang="zh-CN" sz="2400" b="1">
                <a:latin typeface="Times New Roman" charset="0"/>
                <a:sym typeface="Symbol" charset="2"/>
              </a:rPr>
              <a:t> </a:t>
            </a:r>
            <a:r>
              <a:rPr lang="en-US" altLang="zh-CN" sz="2400" b="1">
                <a:latin typeface="Times New Roman" charset="0"/>
              </a:rPr>
              <a:t>= </a:t>
            </a:r>
            <a:r>
              <a:rPr lang="en-US" altLang="zh-CN" sz="2400" b="1" i="1">
                <a:latin typeface="Times New Roman" charset="0"/>
              </a:rPr>
              <a:t>x </a:t>
            </a:r>
          </a:p>
        </p:txBody>
      </p:sp>
      <p:sp>
        <p:nvSpPr>
          <p:cNvPr id="14342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B9AAC8D-56CF-4C4E-9C09-DF83220C4798}" type="slidenum">
              <a:rPr lang="en-US" altLang="zh-CN"/>
              <a:pPr/>
              <a:t>7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格的代数性质</a:t>
            </a:r>
          </a:p>
        </p:txBody>
      </p:sp>
    </p:spTree>
    <p:extLst>
      <p:ext uri="{BB962C8B-B14F-4D97-AF65-F5344CB8AC3E}">
        <p14:creationId xmlns:p14="http://schemas.microsoft.com/office/powerpoint/2010/main" val="85290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648" y="1667668"/>
            <a:ext cx="8153400" cy="4751387"/>
          </a:xfrm>
        </p:spPr>
        <p:txBody>
          <a:bodyPr>
            <a:normAutofit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：代数格的定义与性质</a:t>
            </a:r>
            <a:endParaRPr lang="en-US" altLang="zh-CN" sz="3200" b="1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solidFill>
                  <a:srgbClr val="2E2E99"/>
                </a:solidFill>
              </a:rPr>
              <a:t>满足结合律、交换律、</a:t>
            </a:r>
            <a:r>
              <a:rPr lang="zh-CN" altLang="en-US" sz="2400" dirty="0">
                <a:solidFill>
                  <a:srgbClr val="2E2E99"/>
                </a:solidFill>
              </a:rPr>
              <a:t>吸收律，</a:t>
            </a:r>
            <a:r>
              <a:rPr lang="zh-CN" altLang="en-US" sz="2400" b="1" dirty="0">
                <a:solidFill>
                  <a:srgbClr val="2E2E99"/>
                </a:solidFill>
              </a:rPr>
              <a:t>亦可通过此三性质定义代数格</a:t>
            </a:r>
            <a:endParaRPr lang="en-US" altLang="zh-CN" sz="2400" b="1" dirty="0">
              <a:solidFill>
                <a:srgbClr val="2E2E99"/>
              </a:solidFill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：格同态、格同构</a:t>
            </a:r>
            <a:endParaRPr lang="en-US" altLang="zh-CN" sz="3200" b="1" dirty="0"/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3</a:t>
            </a:r>
            <a:r>
              <a:rPr lang="zh-CN" altLang="en-US" sz="3200" b="1" dirty="0"/>
              <a:t>：分配格</a:t>
            </a:r>
            <a:r>
              <a:rPr lang="zh-CN" altLang="en-US" sz="3200" dirty="0"/>
              <a:t>、</a:t>
            </a:r>
            <a:r>
              <a:rPr lang="zh-CN" altLang="en-US" sz="3200" b="1" dirty="0"/>
              <a:t>有补格</a:t>
            </a:r>
            <a:r>
              <a:rPr lang="zh-CN" altLang="en-US" sz="3200" dirty="0"/>
              <a:t>、</a:t>
            </a:r>
            <a:r>
              <a:rPr lang="zh-CN" altLang="en-US" sz="3200" b="1" dirty="0"/>
              <a:t>有补分配格</a:t>
            </a:r>
          </a:p>
        </p:txBody>
      </p:sp>
      <p:sp>
        <p:nvSpPr>
          <p:cNvPr id="6149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A874C96-8749-924A-A8B5-5C10012B2A06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1331045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格同态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682527"/>
            <a:ext cx="8834438" cy="412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61840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2056</TotalTime>
  <Words>1396</Words>
  <Application>Microsoft Office PowerPoint</Application>
  <PresentationFormat>全屏显示(4:3)</PresentationFormat>
  <Paragraphs>205</Paragraphs>
  <Slides>37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51" baseType="lpstr">
      <vt:lpstr>MS PMincho</vt:lpstr>
      <vt:lpstr>黑体</vt:lpstr>
      <vt:lpstr>华文仿宋</vt:lpstr>
      <vt:lpstr>华文楷体</vt:lpstr>
      <vt:lpstr>宋体</vt:lpstr>
      <vt:lpstr>Arial</vt:lpstr>
      <vt:lpstr>Book Antiqua</vt:lpstr>
      <vt:lpstr>Calibri</vt:lpstr>
      <vt:lpstr>Symbol</vt:lpstr>
      <vt:lpstr>Times New Roman</vt:lpstr>
      <vt:lpstr>Tw Cen MT</vt:lpstr>
      <vt:lpstr>Wingdings</vt:lpstr>
      <vt:lpstr>Wingdings 2</vt:lpstr>
      <vt:lpstr>中性</vt:lpstr>
      <vt:lpstr>代数格</vt:lpstr>
      <vt:lpstr>回顾</vt:lpstr>
      <vt:lpstr>本节提要</vt:lpstr>
      <vt:lpstr>格(回顾)</vt:lpstr>
      <vt:lpstr>代数格</vt:lpstr>
      <vt:lpstr>代数格中的偏序关系</vt:lpstr>
      <vt:lpstr>格的代数性质</vt:lpstr>
      <vt:lpstr>本节提要</vt:lpstr>
      <vt:lpstr>格同态</vt:lpstr>
      <vt:lpstr>格同态与格同构</vt:lpstr>
      <vt:lpstr>例</vt:lpstr>
      <vt:lpstr>格同构的直观特征</vt:lpstr>
      <vt:lpstr>格同构的直观特征（续）</vt:lpstr>
      <vt:lpstr>格同构的直观特征（续）</vt:lpstr>
      <vt:lpstr>本节提要</vt:lpstr>
      <vt:lpstr>几种典型的格</vt:lpstr>
      <vt:lpstr>分配格</vt:lpstr>
      <vt:lpstr>例</vt:lpstr>
      <vt:lpstr>子格</vt:lpstr>
      <vt:lpstr>分配格的判定定理(一)</vt:lpstr>
      <vt:lpstr>例</vt:lpstr>
      <vt:lpstr>分配格的判定定理(二)</vt:lpstr>
      <vt:lpstr>分配格的判定定理(二)</vt:lpstr>
      <vt:lpstr>分配格的判定定理(二)</vt:lpstr>
      <vt:lpstr>例</vt:lpstr>
      <vt:lpstr>有界格</vt:lpstr>
      <vt:lpstr>有界格（续）</vt:lpstr>
      <vt:lpstr>有界格（续）</vt:lpstr>
      <vt:lpstr>补元</vt:lpstr>
      <vt:lpstr>例</vt:lpstr>
      <vt:lpstr>补元（续）</vt:lpstr>
      <vt:lpstr>补元（续）</vt:lpstr>
      <vt:lpstr>有补格</vt:lpstr>
      <vt:lpstr>有补分配格</vt:lpstr>
      <vt:lpstr>有补分配格（代数性质）</vt:lpstr>
      <vt:lpstr>本节小结</vt:lpstr>
      <vt:lpstr>作业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233</cp:revision>
  <dcterms:created xsi:type="dcterms:W3CDTF">2016-02-22T01:45:17Z</dcterms:created>
  <dcterms:modified xsi:type="dcterms:W3CDTF">2025-10-30T10:24:15Z</dcterms:modified>
</cp:coreProperties>
</file>