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48"/>
  </p:notesMasterIdLst>
  <p:sldIdLst>
    <p:sldId id="275" r:id="rId2"/>
    <p:sldId id="326" r:id="rId3"/>
    <p:sldId id="327" r:id="rId4"/>
    <p:sldId id="280" r:id="rId5"/>
    <p:sldId id="333" r:id="rId6"/>
    <p:sldId id="281" r:id="rId7"/>
    <p:sldId id="282" r:id="rId8"/>
    <p:sldId id="283" r:id="rId9"/>
    <p:sldId id="284" r:id="rId10"/>
    <p:sldId id="335" r:id="rId11"/>
    <p:sldId id="334" r:id="rId12"/>
    <p:sldId id="285" r:id="rId13"/>
    <p:sldId id="289" r:id="rId14"/>
    <p:sldId id="290" r:id="rId15"/>
    <p:sldId id="292" r:id="rId16"/>
    <p:sldId id="294" r:id="rId17"/>
    <p:sldId id="321" r:id="rId18"/>
    <p:sldId id="295" r:id="rId19"/>
    <p:sldId id="310" r:id="rId20"/>
    <p:sldId id="316" r:id="rId21"/>
    <p:sldId id="336" r:id="rId22"/>
    <p:sldId id="296" r:id="rId23"/>
    <p:sldId id="297" r:id="rId24"/>
    <p:sldId id="304" r:id="rId25"/>
    <p:sldId id="324" r:id="rId26"/>
    <p:sldId id="338" r:id="rId27"/>
    <p:sldId id="312" r:id="rId28"/>
    <p:sldId id="313" r:id="rId29"/>
    <p:sldId id="298" r:id="rId30"/>
    <p:sldId id="339" r:id="rId31"/>
    <p:sldId id="305" r:id="rId32"/>
    <p:sldId id="299" r:id="rId33"/>
    <p:sldId id="300" r:id="rId34"/>
    <p:sldId id="301" r:id="rId35"/>
    <p:sldId id="302" r:id="rId36"/>
    <p:sldId id="303" r:id="rId37"/>
    <p:sldId id="337" r:id="rId38"/>
    <p:sldId id="320" r:id="rId39"/>
    <p:sldId id="286" r:id="rId40"/>
    <p:sldId id="309" r:id="rId41"/>
    <p:sldId id="306" r:id="rId42"/>
    <p:sldId id="307" r:id="rId43"/>
    <p:sldId id="308" r:id="rId44"/>
    <p:sldId id="287" r:id="rId45"/>
    <p:sldId id="314" r:id="rId46"/>
    <p:sldId id="315" r:id="rId4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1ED2"/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33" autoAdjust="0"/>
    <p:restoredTop sz="79910" autoAdjust="0"/>
  </p:normalViewPr>
  <p:slideViewPr>
    <p:cSldViewPr>
      <p:cViewPr varScale="1">
        <p:scale>
          <a:sx n="90" d="100"/>
          <a:sy n="90" d="100"/>
        </p:scale>
        <p:origin x="18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93859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</a:rPr>
              <a:t>空集公理可由</a:t>
            </a:r>
            <a:r>
              <a:rPr lang="en-US" altLang="zh-CN" dirty="0">
                <a:solidFill>
                  <a:srgbClr val="FF0000"/>
                </a:solidFill>
              </a:rPr>
              <a:t>ZF3</a:t>
            </a:r>
            <a:r>
              <a:rPr lang="zh-CN" altLang="en-US" dirty="0">
                <a:solidFill>
                  <a:srgbClr val="FF0000"/>
                </a:solidFill>
              </a:rPr>
              <a:t>的</a:t>
            </a:r>
            <a:r>
              <a:rPr lang="zh-CN" altLang="en-US" sz="1200" dirty="0"/>
              <a:t>分类公理推出</a:t>
            </a:r>
            <a:endParaRPr lang="en-US" altLang="zh-CN" sz="1200" dirty="0"/>
          </a:p>
          <a:p>
            <a:r>
              <a:rPr lang="zh-CN" altLang="en-US" dirty="0">
                <a:solidFill>
                  <a:srgbClr val="FF0000"/>
                </a:solidFill>
              </a:rPr>
              <a:t>集</a:t>
            </a:r>
            <a:r>
              <a:rPr lang="zh-CN" altLang="en-US" dirty="0"/>
              <a:t>合论系统有二种：</a:t>
            </a:r>
            <a:endParaRPr lang="en-US" altLang="zh-CN" dirty="0"/>
          </a:p>
          <a:p>
            <a:r>
              <a:rPr lang="zh-CN" altLang="en-US" dirty="0"/>
              <a:t>一种承认有原子（即本身不含元素但能作为别的集合的元素），另一种不承认有原子，认为一切皆为集合。</a:t>
            </a:r>
            <a:endParaRPr lang="en-US" altLang="zh-CN" dirty="0"/>
          </a:p>
          <a:p>
            <a:r>
              <a:rPr lang="zh-CN" altLang="en-US" dirty="0"/>
              <a:t>本课程采用后者，这样便导致最初之元素为没有任何元素的集合，从这种集合出发构成集合世界，因此它是任何集合的子集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7059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2727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zh-CN" altLang="en-US" sz="1200" dirty="0">
                <a:latin typeface="Times New Roman" charset="0"/>
                <a:ea typeface="黑体" charset="0"/>
                <a:cs typeface="Times New Roman" charset="0"/>
              </a:rPr>
              <a:t>事实上，我们从空集开始构造整个集合世界</a:t>
            </a:r>
            <a:endParaRPr kumimoji="0" lang="en-US" altLang="zh-CN" sz="1200" dirty="0">
              <a:latin typeface="Times New Roman" charset="0"/>
              <a:ea typeface="黑体" charset="0"/>
              <a:cs typeface="Times New Roman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归纳集是否存在：</a:t>
            </a:r>
            <a:endParaRPr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若存在归纳集𝐴，则∅∈𝐴</a:t>
            </a:r>
            <a:r>
              <a:rPr lang="en-US" altLang="zh-CN" dirty="0"/>
              <a:t>,∅+∈</a:t>
            </a:r>
            <a:r>
              <a:rPr lang="zh-CN" altLang="en-US" dirty="0"/>
              <a:t>𝐴</a:t>
            </a:r>
            <a:r>
              <a:rPr lang="en-US" altLang="zh-CN" dirty="0"/>
              <a:t>,∅++⋯+∈</a:t>
            </a:r>
            <a:r>
              <a:rPr lang="zh-CN" altLang="en-US" dirty="0"/>
              <a:t>𝐴，从而𝐴是无穷集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Russell</a:t>
            </a:r>
            <a:r>
              <a:rPr lang="zh-CN" altLang="en-US" dirty="0"/>
              <a:t>说：“事实上，在这个世界中是否有无穷集合，我们还不能确定。”</a:t>
            </a:r>
            <a:endParaRPr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据此，还不能确定归纳集是否存在。大多数人认为宇宙是无穷的（</a:t>
            </a:r>
            <a:r>
              <a:rPr lang="en-US" altLang="zh-CN" dirty="0"/>
              <a:t>Hilbert</a:t>
            </a:r>
            <a:r>
              <a:rPr lang="zh-CN" altLang="en-US" dirty="0"/>
              <a:t>则否），为了保证归纳集的存在，引入无穷公理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4498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归纳集的定义只说了空集及其后继必须在里面，但不排除里面有其它东西。</a:t>
            </a:r>
            <a:endParaRPr lang="en-US" altLang="zh-CN" dirty="0"/>
          </a:p>
          <a:p>
            <a:r>
              <a:rPr lang="zh-CN" altLang="en-US" dirty="0"/>
              <a:t>自然数定义成它们的广义交，就保证了自然数里只有那些元素。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0017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同构但不相等</a:t>
                </a:r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dirty="0" smtClean="0"/>
                  <a:t>(</a:t>
                </a:r>
                <a:r>
                  <a:rPr lang="en-US" altLang="zh-CN" dirty="0"/>
                  <a:t>A</a:t>
                </a:r>
                <a:r>
                  <a:rPr lang="en-US" altLang="zh-CN" i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×</a:t>
                </a:r>
                <a:r>
                  <a:rPr lang="en-US" altLang="zh-CN" dirty="0"/>
                  <a:t>B</a:t>
                </a:r>
                <a:r>
                  <a:rPr lang="en-US" altLang="zh-CN" dirty="0" smtClean="0"/>
                  <a:t>)</a:t>
                </a:r>
                <a:r>
                  <a:rPr lang="zh-CN" altLang="en-US" dirty="0" smtClean="0"/>
                  <a:t>不是集合了</a:t>
                </a:r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3590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861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A</a:t>
            </a:r>
            <a:r>
              <a:rPr lang="zh-CN" altLang="en-US" dirty="0"/>
              <a:t>⊕空集</a:t>
            </a:r>
            <a:r>
              <a:rPr lang="en-US" altLang="zh-CN" dirty="0"/>
              <a:t>=A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A</a:t>
            </a:r>
            <a:r>
              <a:rPr lang="zh-CN" altLang="en-US" dirty="0"/>
              <a:t>⊕</a:t>
            </a:r>
            <a:r>
              <a:rPr lang="en-US" altLang="zh-CN" dirty="0"/>
              <a:t>A=</a:t>
            </a:r>
            <a:r>
              <a:rPr lang="zh-CN" altLang="en-US" dirty="0"/>
              <a:t>空集</a:t>
            </a:r>
            <a:endParaRPr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(A</a:t>
            </a:r>
            <a:r>
              <a:rPr lang="zh-CN" altLang="en-US" dirty="0"/>
              <a:t>⊕</a:t>
            </a:r>
            <a:r>
              <a:rPr lang="en-US" altLang="zh-CN" dirty="0"/>
              <a:t>B)</a:t>
            </a:r>
            <a:r>
              <a:rPr lang="zh-CN" altLang="en-US" dirty="0"/>
              <a:t>⊕</a:t>
            </a:r>
            <a:r>
              <a:rPr lang="en-US" altLang="zh-CN" dirty="0"/>
              <a:t>C=A</a:t>
            </a:r>
            <a:r>
              <a:rPr lang="zh-CN" altLang="en-US" dirty="0"/>
              <a:t>⊕</a:t>
            </a:r>
            <a:r>
              <a:rPr lang="en-US" altLang="zh-CN" dirty="0"/>
              <a:t>(B</a:t>
            </a:r>
            <a:r>
              <a:rPr lang="zh-CN" altLang="en-US" dirty="0"/>
              <a:t>⊕</a:t>
            </a:r>
            <a:r>
              <a:rPr lang="en-US" altLang="zh-CN" dirty="0"/>
              <a:t>C)</a:t>
            </a:r>
            <a:r>
              <a:rPr lang="zh-CN" altLang="en-US" dirty="0"/>
              <a:t>，可借助文氏图理解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6588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5632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  <a:r>
              <a:rPr lang="en-US" altLang="zh-CN" dirty="0"/>
              <a:t>2</a:t>
            </a:r>
            <a:r>
              <a:rPr lang="zh-CN" altLang="en-US" dirty="0"/>
              <a:t>与吸收率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3287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124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3331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必要性：</a:t>
            </a:r>
            <a:r>
              <a:rPr lang="en-US" altLang="zh-CN" dirty="0"/>
              <a:t>(</a:t>
            </a:r>
            <a:r>
              <a:rPr lang="zh-CN" altLang="en-US" dirty="0"/>
              <a:t>𝐴−𝐵</a:t>
            </a:r>
            <a:r>
              <a:rPr lang="en-US" altLang="zh-CN" dirty="0"/>
              <a:t>)</a:t>
            </a:r>
            <a:r>
              <a:rPr lang="zh-CN" altLang="en-US" dirty="0"/>
              <a:t>∪</a:t>
            </a:r>
            <a:r>
              <a:rPr lang="en-US" altLang="zh-CN" dirty="0"/>
              <a:t>(</a:t>
            </a:r>
            <a:r>
              <a:rPr lang="zh-CN" altLang="en-US" dirty="0"/>
              <a:t>𝐴−𝐶</a:t>
            </a:r>
            <a:r>
              <a:rPr lang="en-US" altLang="zh-CN" dirty="0"/>
              <a:t>) = (</a:t>
            </a:r>
            <a:r>
              <a:rPr lang="zh-CN" altLang="en-US" b="0" dirty="0"/>
              <a:t>𝑨</a:t>
            </a:r>
            <a:r>
              <a:rPr lang="zh-CN" altLang="en-US" dirty="0"/>
              <a:t>∩</a:t>
            </a:r>
            <a:r>
              <a:rPr lang="en-US" altLang="zh-CN" dirty="0"/>
              <a:t>~B)</a:t>
            </a:r>
            <a:r>
              <a:rPr lang="zh-CN" altLang="en-US" dirty="0"/>
              <a:t> </a:t>
            </a:r>
            <a:r>
              <a:rPr lang="zh-CN" altLang="en-US" b="0" dirty="0"/>
              <a:t>∪</a:t>
            </a:r>
            <a:r>
              <a:rPr lang="zh-CN" altLang="en-US" b="0" baseline="0" dirty="0"/>
              <a:t> </a:t>
            </a:r>
            <a:r>
              <a:rPr lang="en-US" altLang="zh-CN" dirty="0"/>
              <a:t>(</a:t>
            </a:r>
            <a:r>
              <a:rPr lang="zh-CN" altLang="en-US" b="0" dirty="0"/>
              <a:t>𝑨</a:t>
            </a:r>
            <a:r>
              <a:rPr lang="zh-CN" altLang="en-US" dirty="0"/>
              <a:t>∩</a:t>
            </a:r>
            <a:r>
              <a:rPr lang="en-US" altLang="zh-CN" dirty="0"/>
              <a:t>~C)</a:t>
            </a:r>
            <a:r>
              <a:rPr lang="zh-CN" altLang="en-US" dirty="0"/>
              <a:t> </a:t>
            </a:r>
            <a:r>
              <a:rPr lang="en-US" altLang="zh-CN" dirty="0"/>
              <a:t>= A</a:t>
            </a:r>
            <a:r>
              <a:rPr lang="zh-CN" altLang="en-US" dirty="0"/>
              <a:t>∩</a:t>
            </a:r>
            <a:r>
              <a:rPr lang="en-US" altLang="zh-CN" dirty="0"/>
              <a:t>~(B</a:t>
            </a:r>
            <a:r>
              <a:rPr lang="zh-CN" altLang="en-US" dirty="0"/>
              <a:t>∩</a:t>
            </a:r>
            <a:r>
              <a:rPr lang="en-US" altLang="zh-CN" dirty="0"/>
              <a:t>C)</a:t>
            </a:r>
            <a:r>
              <a:rPr lang="en-US" altLang="zh-CN" b="0" dirty="0"/>
              <a:t> = A</a:t>
            </a:r>
          </a:p>
          <a:p>
            <a:r>
              <a:rPr lang="zh-CN" altLang="en-US" b="0" dirty="0"/>
              <a:t>即：</a:t>
            </a:r>
            <a:r>
              <a:rPr lang="en-US" altLang="zh-CN" b="0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是</a:t>
            </a:r>
            <a:r>
              <a:rPr lang="en-US" altLang="zh-CN" dirty="0"/>
              <a:t>~(B</a:t>
            </a:r>
            <a:r>
              <a:rPr lang="zh-CN" altLang="en-US" dirty="0"/>
              <a:t>∩</a:t>
            </a:r>
            <a:r>
              <a:rPr lang="en-US" altLang="zh-CN" dirty="0"/>
              <a:t>C)</a:t>
            </a:r>
            <a:r>
              <a:rPr lang="zh-CN" altLang="en-US" dirty="0"/>
              <a:t>的子集，即</a:t>
            </a:r>
            <a:r>
              <a:rPr lang="en-US" altLang="zh-CN" dirty="0"/>
              <a:t>A-</a:t>
            </a:r>
            <a:r>
              <a:rPr lang="en-US" altLang="zh-CN" b="0" dirty="0"/>
              <a:t>  </a:t>
            </a:r>
            <a:r>
              <a:rPr lang="en-US" altLang="zh-CN" dirty="0"/>
              <a:t>~(B</a:t>
            </a:r>
            <a:r>
              <a:rPr lang="zh-CN" altLang="en-US" dirty="0"/>
              <a:t>∩</a:t>
            </a:r>
            <a:r>
              <a:rPr lang="en-US" altLang="zh-CN" dirty="0"/>
              <a:t>C)=</a:t>
            </a:r>
            <a:r>
              <a:rPr lang="en-US" altLang="zh-CN" dirty="0">
                <a:solidFill>
                  <a:srgbClr val="00B050"/>
                </a:solidFill>
              </a:rPr>
              <a:t>∅,</a:t>
            </a:r>
            <a:r>
              <a:rPr lang="en-US" altLang="zh-CN" baseline="0" dirty="0">
                <a:solidFill>
                  <a:srgbClr val="00B050"/>
                </a:solidFill>
              </a:rPr>
              <a:t> </a:t>
            </a:r>
            <a:r>
              <a:rPr lang="zh-CN" altLang="en-US" baseline="0" dirty="0">
                <a:solidFill>
                  <a:srgbClr val="00B050"/>
                </a:solidFill>
              </a:rPr>
              <a:t>即</a:t>
            </a:r>
            <a:r>
              <a:rPr lang="en-US" altLang="zh-CN" dirty="0"/>
              <a:t>A</a:t>
            </a:r>
            <a:r>
              <a:rPr lang="zh-CN" altLang="en-US" dirty="0"/>
              <a:t>∩ </a:t>
            </a:r>
            <a:r>
              <a:rPr lang="en-US" altLang="zh-CN" dirty="0"/>
              <a:t>(B</a:t>
            </a:r>
            <a:r>
              <a:rPr lang="zh-CN" altLang="en-US" dirty="0"/>
              <a:t>∩</a:t>
            </a:r>
            <a:r>
              <a:rPr lang="en-US" altLang="zh-CN" dirty="0"/>
              <a:t>C)=</a:t>
            </a:r>
            <a:r>
              <a:rPr lang="en-US" altLang="zh-CN" dirty="0">
                <a:solidFill>
                  <a:srgbClr val="00B050"/>
                </a:solidFill>
              </a:rPr>
              <a:t>∅</a:t>
            </a:r>
            <a:endParaRPr lang="en-US" altLang="zh-CN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0" dirty="0"/>
              <a:t>充分性：</a:t>
            </a:r>
            <a:r>
              <a:rPr lang="en-US" altLang="zh-CN" dirty="0"/>
              <a:t>A</a:t>
            </a:r>
            <a:r>
              <a:rPr lang="zh-CN" altLang="en-US" dirty="0"/>
              <a:t>∩ </a:t>
            </a:r>
            <a:r>
              <a:rPr lang="en-US" altLang="zh-CN" dirty="0"/>
              <a:t>(B</a:t>
            </a:r>
            <a:r>
              <a:rPr lang="zh-CN" altLang="en-US" dirty="0"/>
              <a:t>∩</a:t>
            </a:r>
            <a:r>
              <a:rPr lang="en-US" altLang="zh-CN" dirty="0"/>
              <a:t>C)=</a:t>
            </a:r>
            <a:r>
              <a:rPr lang="en-US" altLang="zh-CN" dirty="0">
                <a:solidFill>
                  <a:srgbClr val="00B050"/>
                </a:solidFill>
              </a:rPr>
              <a:t>∅</a:t>
            </a:r>
            <a:r>
              <a:rPr lang="zh-CN" altLang="en-US" dirty="0">
                <a:solidFill>
                  <a:srgbClr val="00B050"/>
                </a:solidFill>
              </a:rPr>
              <a:t>，即</a:t>
            </a:r>
            <a:r>
              <a:rPr lang="en-US" altLang="zh-CN" dirty="0"/>
              <a:t>A</a:t>
            </a:r>
            <a:r>
              <a:rPr lang="zh-CN" altLang="en-US" dirty="0"/>
              <a:t>∩ </a:t>
            </a:r>
            <a:r>
              <a:rPr lang="en-US" altLang="zh-CN" dirty="0"/>
              <a:t>~(B</a:t>
            </a:r>
            <a:r>
              <a:rPr lang="zh-CN" altLang="en-US" dirty="0"/>
              <a:t>∩</a:t>
            </a:r>
            <a:r>
              <a:rPr lang="en-US" altLang="zh-CN" dirty="0"/>
              <a:t>C)=A</a:t>
            </a:r>
            <a:r>
              <a:rPr lang="zh-CN" altLang="en-US" dirty="0"/>
              <a:t>，即</a:t>
            </a:r>
            <a:r>
              <a:rPr lang="en-US" altLang="zh-CN" dirty="0"/>
              <a:t>(A</a:t>
            </a:r>
            <a:r>
              <a:rPr lang="zh-CN" altLang="en-US" dirty="0"/>
              <a:t>∩ </a:t>
            </a:r>
            <a:r>
              <a:rPr lang="en-US" altLang="zh-CN" dirty="0"/>
              <a:t>~B)</a:t>
            </a:r>
            <a:r>
              <a:rPr lang="zh-CN" altLang="en-US" dirty="0"/>
              <a:t> ∪</a:t>
            </a:r>
            <a:r>
              <a:rPr lang="en-US" altLang="zh-CN" dirty="0"/>
              <a:t>(A</a:t>
            </a:r>
            <a:r>
              <a:rPr lang="zh-CN" altLang="en-US" dirty="0"/>
              <a:t>∩</a:t>
            </a:r>
            <a:r>
              <a:rPr lang="en-US" altLang="zh-CN" dirty="0"/>
              <a:t>~C)=A</a:t>
            </a:r>
            <a:endParaRPr lang="en-US" altLang="zh-CN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8434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向 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ZF 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增加选择公理产生了 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ZFC</a:t>
            </a:r>
          </a:p>
          <a:p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ZFC 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有无穷多个公理，因为替代公理实际上是公理模式。</a:t>
            </a:r>
            <a:endParaRPr lang="en-US" altLang="zh-CN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ZFC 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免除了朴素集合论的三大悖论，罗素悖论、布拉利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福尔蒂悖论和康托尔悖论</a:t>
            </a:r>
            <a:endParaRPr lang="en-US" altLang="zh-CN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子集公理是对概括原则的一个限制：它们之间的区别在于一个是不加任何限制地将所有具有性质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ψ(x)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的对象汇集为一个集合，一个是将一个已经存在的集合中具有性质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ψ(x)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的对象汇集为一个集合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8586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第一次危机：无理数（毕达哥拉斯学派）</a:t>
            </a:r>
            <a:endParaRPr lang="en-US" altLang="zh-CN" dirty="0"/>
          </a:p>
          <a:p>
            <a:r>
              <a:rPr lang="az-Cyrl-AZ" altLang="zh-CN" dirty="0"/>
              <a:t>Н.И.Лобаче́вский</a:t>
            </a:r>
            <a:r>
              <a:rPr lang="en-US" altLang="zh-CN" dirty="0"/>
              <a:t> 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罗巴切夫斯基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0375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前文定义的自然数集满足这五个公理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7065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现在的问题是</a:t>
            </a:r>
            <a:r>
              <a:rPr lang="zh-CN" alt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谁为该理发师理发：若理发师给自己理发，那他就是一个“自己理发的人”，依其誓言“他不给自己理发”；其次，若“他不给自己理发”，依其誓言，他就必须“给自己理发”。</a:t>
            </a:r>
            <a:endParaRPr lang="en-US" altLang="zh-CN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047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根据（朴素）集合论里的概括原则，可以定义这样的集合</a:t>
            </a:r>
            <a:r>
              <a:rPr lang="en-US" altLang="zh-CN" dirty="0"/>
              <a:t>R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61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罗素悖论是集合论迄今为止最著名的悖论，因其形式简单而意义深远。由罗素悖论人们重新审视集合论，修改概括原理，用形式化方法讨论集合论，最终导致公理集合论的诞生。</a:t>
            </a:r>
            <a:endParaRPr lang="en-US" altLang="zh-CN" dirty="0"/>
          </a:p>
          <a:p>
            <a:r>
              <a:rPr lang="zh-CN" altLang="en-US" dirty="0"/>
              <a:t>与朴素集合论相对；本课程只要求掌握康托的朴素集合论</a:t>
            </a:r>
            <a:endParaRPr lang="en-US" altLang="zh-CN" dirty="0"/>
          </a:p>
          <a:p>
            <a:r>
              <a:rPr lang="zh-CN" altLang="en-US" dirty="0"/>
              <a:t>除了公理化集合论，还有其他方式避免悖论：类型论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1159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无序 相异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402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2241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集合描述方法：外延法、概括法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4586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001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集合及其运算 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48108" y="1988840"/>
            <a:ext cx="784778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：什么是集合？</a:t>
            </a:r>
            <a:endParaRPr lang="en-US" altLang="zh-CN" sz="3200" b="1" dirty="0"/>
          </a:p>
          <a:p>
            <a:pPr marL="457200" indent="-457200">
              <a:buFontTx/>
              <a:buChar char="-"/>
            </a:pPr>
            <a:r>
              <a:rPr lang="zh-CN" altLang="en-US" sz="2800" b="1" dirty="0">
                <a:solidFill>
                  <a:srgbClr val="1E1ED2"/>
                </a:solidFill>
              </a:rPr>
              <a:t>集合无定义，通过外延法、概括法描述</a:t>
            </a:r>
            <a:endParaRPr lang="en-US" altLang="zh-CN" sz="2800" b="1" dirty="0">
              <a:solidFill>
                <a:srgbClr val="1E1ED2"/>
              </a:solidFill>
            </a:endParaRPr>
          </a:p>
          <a:p>
            <a:r>
              <a:rPr lang="zh-CN" altLang="en-US" sz="3200" b="1" dirty="0">
                <a:solidFill>
                  <a:srgbClr val="FF0000"/>
                </a:solidFill>
              </a:rPr>
              <a:t>问题</a:t>
            </a:r>
            <a:r>
              <a:rPr lang="en-US" altLang="zh-CN" sz="3200" b="1" dirty="0">
                <a:solidFill>
                  <a:srgbClr val="FF0000"/>
                </a:solidFill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</a:rPr>
              <a:t>：集合的基本概念有哪些？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3</a:t>
            </a:r>
            <a:r>
              <a:rPr lang="zh-CN" altLang="en-US" sz="3200" b="1" dirty="0"/>
              <a:t>：如何进行集合运算与集合公式证明？</a:t>
            </a:r>
            <a:endParaRPr lang="en-US" altLang="zh-CN" sz="3200" b="1" dirty="0"/>
          </a:p>
        </p:txBody>
      </p:sp>
    </p:spTree>
    <p:extLst>
      <p:ext uri="{BB962C8B-B14F-4D97-AF65-F5344CB8AC3E}">
        <p14:creationId xmlns:p14="http://schemas.microsoft.com/office/powerpoint/2010/main" val="369351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集合的大小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sz="2800" dirty="0"/>
              <a:t>有限集合及其基数</a:t>
            </a:r>
            <a:endParaRPr lang="en-US" altLang="zh-CN" sz="2800" dirty="0"/>
          </a:p>
          <a:p>
            <a:pPr lvl="1"/>
            <a:r>
              <a:rPr lang="zh-CN" altLang="en-US" sz="2400" dirty="0">
                <a:latin typeface="+mn-ea"/>
                <a:cs typeface="宋体" charset="0"/>
                <a:sym typeface="Symbol" charset="0"/>
              </a:rPr>
              <a:t>若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S</a:t>
            </a:r>
            <a:r>
              <a:rPr lang="zh-CN" altLang="en-US" sz="24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恰有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n</a:t>
            </a:r>
            <a:r>
              <a:rPr lang="zh-CN" altLang="en-US" sz="2400" dirty="0">
                <a:latin typeface="+mn-ea"/>
                <a:cs typeface="宋体" charset="0"/>
                <a:sym typeface="Symbol" charset="0"/>
              </a:rPr>
              <a:t>个不同的元素，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n</a:t>
            </a:r>
            <a:r>
              <a:rPr lang="zh-CN" altLang="en-US" sz="2400" dirty="0">
                <a:latin typeface="+mn-ea"/>
                <a:cs typeface="宋体" charset="0"/>
                <a:sym typeface="Symbol" charset="0"/>
              </a:rPr>
              <a:t>是自然数，就说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S</a:t>
            </a:r>
            <a:r>
              <a:rPr lang="zh-CN" altLang="en-US" sz="2400" dirty="0">
                <a:latin typeface="+mn-ea"/>
                <a:cs typeface="宋体" charset="0"/>
                <a:sym typeface="Symbol" charset="0"/>
              </a:rPr>
              <a:t>是有限集合，而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n</a:t>
            </a:r>
            <a:r>
              <a:rPr lang="zh-CN" altLang="en-US" sz="2400" dirty="0">
                <a:latin typeface="+mn-ea"/>
                <a:cs typeface="宋体" charset="0"/>
                <a:sym typeface="Symbol" charset="0"/>
              </a:rPr>
              <a:t>是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S</a:t>
            </a:r>
            <a:r>
              <a:rPr lang="zh-CN" altLang="en-US" sz="2400" dirty="0">
                <a:latin typeface="+mn-ea"/>
                <a:cs typeface="宋体" charset="0"/>
                <a:sym typeface="Symbol" charset="0"/>
              </a:rPr>
              <a:t>的基数，记作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|S|=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n</a:t>
            </a:r>
            <a:endParaRPr lang="en-US" altLang="zh-CN" sz="2400" dirty="0">
              <a:latin typeface="+mn-ea"/>
              <a:cs typeface="Times New Roman" charset="0"/>
              <a:sym typeface="Symbol" charset="0"/>
            </a:endParaRPr>
          </a:p>
          <a:p>
            <a:endParaRPr lang="en-US" altLang="zh-CN" sz="2800" dirty="0">
              <a:latin typeface="+mn-ea"/>
              <a:cs typeface="Times New Roman" charset="0"/>
              <a:sym typeface="Symbol" charset="0"/>
            </a:endParaRPr>
          </a:p>
          <a:p>
            <a:r>
              <a:rPr lang="zh-CN" altLang="en-US" sz="2800" dirty="0">
                <a:latin typeface="+mn-ea"/>
                <a:cs typeface="Times New Roman" charset="0"/>
                <a:sym typeface="Symbol" charset="0"/>
              </a:rPr>
              <a:t>无限集合</a:t>
            </a:r>
            <a:endParaRPr lang="en-US" altLang="zh-CN" sz="2800" dirty="0">
              <a:latin typeface="+mn-ea"/>
              <a:cs typeface="Times New Roman" charset="0"/>
              <a:sym typeface="Symbol" charset="0"/>
            </a:endParaRPr>
          </a:p>
          <a:p>
            <a:pPr lvl="1"/>
            <a:r>
              <a:rPr lang="zh-CN" altLang="en-US" sz="2400" dirty="0">
                <a:latin typeface="+mn-ea"/>
                <a:cs typeface="宋体" charset="0"/>
                <a:sym typeface="Symbol" charset="0"/>
              </a:rPr>
              <a:t>如果一个集合不是有限的，就说它是无限的。 </a:t>
            </a:r>
            <a:endParaRPr lang="en-US" altLang="zh-CN" sz="2400" dirty="0">
              <a:latin typeface="+mn-ea"/>
              <a:cs typeface="Times New Roman" charset="0"/>
              <a:sym typeface="Symbol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8789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子集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𝐴为𝐵之</a:t>
            </a:r>
            <a:r>
              <a:rPr lang="zh-CN" altLang="en-US" dirty="0">
                <a:solidFill>
                  <a:srgbClr val="FF0000"/>
                </a:solidFill>
              </a:rPr>
              <a:t>子集</a:t>
            </a:r>
            <a:r>
              <a:rPr lang="zh-CN" altLang="en-US" dirty="0"/>
              <a:t>（记为𝐴⊆𝐵）指∀𝑥</a:t>
            </a:r>
            <a:r>
              <a:rPr lang="en-US" altLang="zh-CN" dirty="0"/>
              <a:t>(</a:t>
            </a:r>
            <a:r>
              <a:rPr lang="zh-CN" altLang="en-US" dirty="0"/>
              <a:t>𝑥∈𝐴→𝑥∈𝐵</a:t>
            </a:r>
            <a:r>
              <a:rPr lang="en-US" altLang="zh-CN" dirty="0"/>
              <a:t>)</a:t>
            </a:r>
            <a:r>
              <a:rPr lang="zh-CN" altLang="en-US" dirty="0"/>
              <a:t>，</a:t>
            </a:r>
            <a:endParaRPr lang="en-US" altLang="zh-CN" dirty="0"/>
          </a:p>
          <a:p>
            <a:r>
              <a:rPr lang="zh-CN" altLang="en-US" dirty="0"/>
              <a:t>𝐴为𝐵之</a:t>
            </a:r>
            <a:r>
              <a:rPr lang="zh-CN" altLang="en-US" dirty="0">
                <a:solidFill>
                  <a:srgbClr val="FF0000"/>
                </a:solidFill>
              </a:rPr>
              <a:t>真子集</a:t>
            </a:r>
            <a:r>
              <a:rPr lang="zh-CN" altLang="en-US" dirty="0"/>
              <a:t>（记为𝐴⊂𝐵）指𝐴⊆𝐵且𝐴≠𝐵。</a:t>
            </a:r>
            <a:endParaRPr lang="en-US" altLang="zh-CN" dirty="0"/>
          </a:p>
          <a:p>
            <a:r>
              <a:rPr lang="zh-CN" altLang="en-US" dirty="0"/>
              <a:t>𝐴⊄𝐵是指∃𝑥</a:t>
            </a:r>
            <a:r>
              <a:rPr lang="en-US" altLang="zh-CN" dirty="0"/>
              <a:t>(</a:t>
            </a:r>
            <a:r>
              <a:rPr lang="zh-CN" altLang="en-US" dirty="0"/>
              <a:t>𝑥∈𝐴∧𝑥∉𝐵</a:t>
            </a:r>
            <a:r>
              <a:rPr lang="en-US" altLang="zh-CN" dirty="0"/>
              <a:t>)</a:t>
            </a:r>
          </a:p>
          <a:p>
            <a:endParaRPr lang="en-US" altLang="zh-CN" dirty="0"/>
          </a:p>
          <a:p>
            <a:r>
              <a:rPr lang="zh-CN" altLang="en-US" dirty="0"/>
              <a:t>例：</a:t>
            </a:r>
            <a:r>
              <a:rPr lang="en-US" altLang="zh-CN" dirty="0"/>
              <a:t>{1,2}⊆{1,2,3}</a:t>
            </a:r>
            <a:r>
              <a:rPr lang="zh-CN" altLang="en-US" dirty="0"/>
              <a:t>，𝐴⊆𝐴，</a:t>
            </a:r>
            <a:r>
              <a:rPr lang="en-US" altLang="zh-CN" dirty="0"/>
              <a:t>N⊆R</a:t>
            </a:r>
          </a:p>
          <a:p>
            <a:endParaRPr lang="en-US" altLang="zh-CN" dirty="0"/>
          </a:p>
          <a:p>
            <a:r>
              <a:rPr lang="zh-CN" altLang="en-US" dirty="0"/>
              <a:t>命题：𝑨</a:t>
            </a:r>
            <a:r>
              <a:rPr lang="en-US" altLang="zh-CN" dirty="0"/>
              <a:t>=</a:t>
            </a:r>
            <a:r>
              <a:rPr lang="zh-CN" altLang="en-US" dirty="0"/>
              <a:t>𝑩↔</a:t>
            </a:r>
            <a:r>
              <a:rPr lang="en-US" altLang="zh-CN" dirty="0"/>
              <a:t>(</a:t>
            </a:r>
            <a:r>
              <a:rPr lang="zh-CN" altLang="en-US" dirty="0"/>
              <a:t>𝑨⊆𝑩∧𝑩⊆𝑨</a:t>
            </a:r>
            <a:r>
              <a:rPr lang="en-US" altLang="zh-CN" dirty="0"/>
              <a:t>)</a:t>
            </a:r>
          </a:p>
          <a:p>
            <a:pPr lvl="1"/>
            <a:r>
              <a:rPr lang="zh-CN" altLang="en-US" dirty="0"/>
              <a:t>该命题也常被用来证明集合相等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22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空集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53136"/>
          </a:xfrm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rgbClr val="0070C0"/>
                </a:solidFill>
              </a:rPr>
              <a:t>(ZF.3</a:t>
            </a:r>
            <a:r>
              <a:rPr lang="zh-CN" altLang="en-US" dirty="0">
                <a:solidFill>
                  <a:srgbClr val="0070C0"/>
                </a:solidFill>
              </a:rPr>
              <a:t>*</a:t>
            </a:r>
            <a:r>
              <a:rPr lang="en-US" altLang="zh-CN" dirty="0">
                <a:solidFill>
                  <a:srgbClr val="0070C0"/>
                </a:solidFill>
              </a:rPr>
              <a:t>)</a:t>
            </a:r>
            <a:r>
              <a:rPr lang="zh-CN" altLang="en-US" dirty="0">
                <a:solidFill>
                  <a:srgbClr val="FF0000"/>
                </a:solidFill>
              </a:rPr>
              <a:t>空集公理</a:t>
            </a:r>
            <a:r>
              <a:rPr lang="zh-CN" altLang="en-US" dirty="0"/>
              <a:t>：存在一个集合其没有任何元素，称这种集合为空集（</a:t>
            </a:r>
            <a:r>
              <a:rPr lang="en-US" altLang="zh-CN" dirty="0"/>
              <a:t>null set</a:t>
            </a:r>
            <a:r>
              <a:rPr lang="zh-CN" altLang="en-US" dirty="0"/>
              <a:t>），记作∅，其为任何集合（包含空集本身）之子集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命题：</a:t>
            </a:r>
            <a:r>
              <a:rPr lang="zh-CN" altLang="en-US" dirty="0">
                <a:solidFill>
                  <a:srgbClr val="FF0000"/>
                </a:solidFill>
              </a:rPr>
              <a:t>空集是唯一的</a:t>
            </a:r>
            <a:endParaRPr lang="en-US" altLang="zh-CN" dirty="0">
              <a:solidFill>
                <a:srgbClr val="FF0000"/>
              </a:solidFill>
            </a:endParaRPr>
          </a:p>
          <a:p>
            <a:pPr lvl="1"/>
            <a:r>
              <a:rPr lang="zh-CN" altLang="en-US" dirty="0"/>
              <a:t>证明：设∅</a:t>
            </a:r>
            <a:r>
              <a:rPr lang="zh-CN" altLang="en-US" baseline="-25000" dirty="0"/>
              <a:t>𝟏</a:t>
            </a:r>
            <a:r>
              <a:rPr lang="en-US" altLang="zh-CN" dirty="0"/>
              <a:t>,∅</a:t>
            </a:r>
            <a:r>
              <a:rPr lang="en-US" altLang="zh-CN" baseline="-25000" dirty="0"/>
              <a:t>2</a:t>
            </a:r>
            <a:r>
              <a:rPr lang="zh-CN" altLang="en-US" dirty="0"/>
              <a:t>皆为空集，则根据空集的定义，有∅</a:t>
            </a:r>
            <a:r>
              <a:rPr lang="zh-CN" altLang="en-US" baseline="-25000" dirty="0"/>
              <a:t>𝟏</a:t>
            </a:r>
            <a:r>
              <a:rPr lang="zh-CN" altLang="en-US" dirty="0"/>
              <a:t>⊆</a:t>
            </a:r>
            <a:r>
              <a:rPr lang="en-US" altLang="zh-CN" dirty="0"/>
              <a:t>∅</a:t>
            </a:r>
            <a:r>
              <a:rPr lang="en-US" altLang="zh-CN" baseline="-25000" dirty="0"/>
              <a:t>2</a:t>
            </a:r>
            <a:r>
              <a:rPr lang="zh-CN" altLang="en-US"/>
              <a:t>∧∅</a:t>
            </a:r>
            <a:r>
              <a:rPr lang="en-US" altLang="zh-CN" baseline="-25000"/>
              <a:t>2</a:t>
            </a:r>
            <a:r>
              <a:rPr lang="zh-CN" altLang="en-US" dirty="0"/>
              <a:t>⊆</a:t>
            </a:r>
            <a:r>
              <a:rPr lang="en-US" altLang="zh-CN" dirty="0"/>
              <a:t>∅</a:t>
            </a:r>
            <a:r>
              <a:rPr lang="en-US" altLang="zh-CN" baseline="-25000" dirty="0"/>
              <a:t>1</a:t>
            </a:r>
            <a:r>
              <a:rPr lang="zh-CN" altLang="en-US" dirty="0"/>
              <a:t>，根据集合相等的定义有∅</a:t>
            </a:r>
            <a:r>
              <a:rPr lang="zh-CN" altLang="en-US" baseline="-25000" dirty="0"/>
              <a:t>𝟏</a:t>
            </a:r>
            <a:r>
              <a:rPr lang="en-US" altLang="zh-CN" dirty="0"/>
              <a:t>=∅</a:t>
            </a:r>
            <a:r>
              <a:rPr lang="en-US" altLang="zh-CN" baseline="-25000" dirty="0"/>
              <a:t>2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9952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空集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空集本身是一个集合，也可以做为另一个集合的元素或子集，故：∅∈</a:t>
            </a:r>
            <a:r>
              <a:rPr lang="en-US" altLang="zh-CN" dirty="0"/>
              <a:t>{∅}</a:t>
            </a:r>
            <a:r>
              <a:rPr lang="zh-CN" altLang="en-US" dirty="0"/>
              <a:t>，∅⊆</a:t>
            </a:r>
            <a:r>
              <a:rPr lang="en-US" altLang="zh-CN" dirty="0"/>
              <a:t>{∅}</a:t>
            </a:r>
            <a:r>
              <a:rPr lang="zh-CN" altLang="en-US" dirty="0"/>
              <a:t>；但因为空集不含任何元素，故∅∉∅，∅≠</a:t>
            </a:r>
            <a:r>
              <a:rPr lang="en-US" altLang="zh-CN" dirty="0"/>
              <a:t>{∅}</a:t>
            </a:r>
          </a:p>
          <a:p>
            <a:endParaRPr lang="en-US" altLang="zh-CN" dirty="0"/>
          </a:p>
          <a:p>
            <a:r>
              <a:rPr lang="zh-CN" altLang="en-US" dirty="0"/>
              <a:t>定义：若集合𝐴含有𝑛个元素，则称𝐴为𝑛元集，记为</a:t>
            </a:r>
            <a:r>
              <a:rPr lang="en-US" altLang="zh-CN" dirty="0"/>
              <a:t>|</a:t>
            </a:r>
            <a:r>
              <a:rPr lang="zh-CN" altLang="en-US" dirty="0"/>
              <a:t>𝐴</a:t>
            </a:r>
            <a:r>
              <a:rPr lang="en-US" altLang="zh-CN" dirty="0"/>
              <a:t>|=</a:t>
            </a:r>
            <a:r>
              <a:rPr lang="zh-CN" altLang="en-US" dirty="0"/>
              <a:t>𝑛；易见，∅是</a:t>
            </a:r>
            <a:r>
              <a:rPr lang="en-US" altLang="zh-CN" dirty="0"/>
              <a:t>0</a:t>
            </a:r>
            <a:r>
              <a:rPr lang="zh-CN" altLang="en-US" dirty="0"/>
              <a:t>元集，</a:t>
            </a:r>
            <a:r>
              <a:rPr lang="en-US" altLang="zh-CN" dirty="0"/>
              <a:t>{∅}</a:t>
            </a:r>
            <a:r>
              <a:rPr lang="zh-CN" altLang="en-US" dirty="0"/>
              <a:t>是</a:t>
            </a:r>
            <a:r>
              <a:rPr lang="en-US" altLang="zh-CN" dirty="0"/>
              <a:t>1</a:t>
            </a:r>
            <a:r>
              <a:rPr lang="zh-CN" altLang="en-US" dirty="0"/>
              <a:t>元集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0937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由集合定义自然数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在公理集合论中，集合是自然数的基础</a:t>
            </a:r>
            <a:endParaRPr lang="en-US" altLang="zh-CN" dirty="0"/>
          </a:p>
          <a:p>
            <a:pPr lvl="1"/>
            <a:r>
              <a:rPr lang="zh-CN" altLang="en-US" dirty="0"/>
              <a:t>定义：设𝒂为集合，称𝒂∪</a:t>
            </a:r>
            <a:r>
              <a:rPr lang="en-US" altLang="zh-CN" dirty="0"/>
              <a:t>{</a:t>
            </a:r>
            <a:r>
              <a:rPr lang="zh-CN" altLang="en-US" dirty="0"/>
              <a:t>𝒂</a:t>
            </a:r>
            <a:r>
              <a:rPr lang="en-US" altLang="zh-CN" dirty="0"/>
              <a:t>}</a:t>
            </a:r>
            <a:r>
              <a:rPr lang="zh-CN" altLang="en-US" dirty="0"/>
              <a:t>为𝒂的</a:t>
            </a:r>
            <a:r>
              <a:rPr lang="zh-CN" altLang="en-US" dirty="0">
                <a:solidFill>
                  <a:srgbClr val="FF0000"/>
                </a:solidFill>
              </a:rPr>
              <a:t>后继</a:t>
            </a:r>
            <a:r>
              <a:rPr lang="zh-CN" altLang="en-US" dirty="0"/>
              <a:t>，记作𝒂</a:t>
            </a:r>
            <a:r>
              <a:rPr lang="en-US" altLang="zh-CN" dirty="0"/>
              <a:t>+</a:t>
            </a:r>
          </a:p>
          <a:p>
            <a:pPr lvl="1"/>
            <a:endParaRPr lang="en-US" altLang="zh-CN" dirty="0"/>
          </a:p>
          <a:p>
            <a:pPr lvl="1"/>
            <a:r>
              <a:rPr lang="zh-CN" altLang="en-US" dirty="0"/>
              <a:t>定义</a:t>
            </a:r>
            <a:r>
              <a:rPr lang="en-US" altLang="zh-CN" dirty="0"/>
              <a:t>(von Neumann)</a:t>
            </a:r>
            <a:r>
              <a:rPr lang="zh-CN" altLang="en-US" dirty="0"/>
              <a:t>：</a:t>
            </a:r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r>
              <a:rPr lang="zh-CN" altLang="en-US" dirty="0"/>
              <a:t>定义：设𝑨是集合，称𝑨为</a:t>
            </a:r>
            <a:r>
              <a:rPr lang="zh-CN" altLang="en-US" dirty="0">
                <a:solidFill>
                  <a:srgbClr val="FF0000"/>
                </a:solidFill>
              </a:rPr>
              <a:t>归纳集</a:t>
            </a:r>
            <a:r>
              <a:rPr lang="en-US" altLang="zh-CN" dirty="0"/>
              <a:t>(inductive set)</a:t>
            </a:r>
            <a:r>
              <a:rPr lang="zh-CN" altLang="en-US" dirty="0"/>
              <a:t>指：∅∈𝑨∧</a:t>
            </a:r>
            <a:r>
              <a:rPr lang="en-US" altLang="zh-CN" dirty="0"/>
              <a:t>(∀</a:t>
            </a:r>
            <a:r>
              <a:rPr lang="zh-CN" altLang="en-US" dirty="0"/>
              <a:t>𝒙∈𝑨</a:t>
            </a:r>
            <a:r>
              <a:rPr lang="en-US" altLang="zh-CN" dirty="0"/>
              <a:t>)(</a:t>
            </a:r>
            <a:r>
              <a:rPr lang="zh-CN" altLang="en-US" dirty="0"/>
              <a:t>𝒙</a:t>
            </a:r>
            <a:r>
              <a:rPr lang="en-US" altLang="zh-CN" dirty="0"/>
              <a:t>+∈</a:t>
            </a:r>
            <a:r>
              <a:rPr lang="zh-CN" altLang="en-US" dirty="0"/>
              <a:t>𝑨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3513452"/>
            <a:ext cx="5617614" cy="669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346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无穷公理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0070C0"/>
                </a:solidFill>
              </a:rPr>
              <a:t>(ZF.7)</a:t>
            </a:r>
            <a:r>
              <a:rPr lang="zh-CN" altLang="en-US" dirty="0">
                <a:solidFill>
                  <a:srgbClr val="FF0000"/>
                </a:solidFill>
              </a:rPr>
              <a:t>无穷公理</a:t>
            </a:r>
            <a:r>
              <a:rPr lang="zh-CN" altLang="en-US" dirty="0"/>
              <a:t>：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按照</a:t>
            </a:r>
            <a:r>
              <a:rPr lang="en-US" altLang="zh-CN" dirty="0"/>
              <a:t>von Neumann</a:t>
            </a:r>
            <a:r>
              <a:rPr lang="zh-CN" altLang="en-US" dirty="0"/>
              <a:t>的定义，</a:t>
            </a:r>
            <a:r>
              <a:rPr lang="en-US" altLang="zh-CN" dirty="0"/>
              <a:t>0=∅</a:t>
            </a:r>
            <a:r>
              <a:rPr lang="zh-CN" altLang="en-US" dirty="0"/>
              <a:t>，𝑛</a:t>
            </a:r>
            <a:r>
              <a:rPr lang="en-US" altLang="zh-CN" dirty="0"/>
              <a:t>+1=</a:t>
            </a:r>
            <a:r>
              <a:rPr lang="zh-CN" altLang="en-US" dirty="0"/>
              <a:t>𝑛</a:t>
            </a:r>
            <a:r>
              <a:rPr lang="en-US" altLang="zh-CN" dirty="0"/>
              <a:t>+</a:t>
            </a:r>
            <a:r>
              <a:rPr lang="zh-CN" altLang="en-US" dirty="0"/>
              <a:t>，从而可以定义出单个的自然数，但不能说明全体自然数集合</a:t>
            </a:r>
            <a:r>
              <a:rPr lang="en-US" altLang="zh-CN" dirty="0"/>
              <a:t>N</a:t>
            </a:r>
            <a:r>
              <a:rPr lang="zh-CN" altLang="en-US" dirty="0"/>
              <a:t>的存在性，而由无穷公理可以定义</a:t>
            </a:r>
            <a:r>
              <a:rPr lang="en-US" altLang="zh-CN" dirty="0"/>
              <a:t>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1700808"/>
            <a:ext cx="4536504" cy="4722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4437112"/>
            <a:ext cx="5978295" cy="1108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2646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有关自然数的若干命题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32" y="1772816"/>
            <a:ext cx="8104918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49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幂集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0070C0"/>
                </a:solidFill>
              </a:rPr>
              <a:t>(ZF.8)</a:t>
            </a:r>
            <a:r>
              <a:rPr lang="zh-CN" altLang="en-US" dirty="0">
                <a:solidFill>
                  <a:srgbClr val="FF0000"/>
                </a:solidFill>
              </a:rPr>
              <a:t>幂集公理</a:t>
            </a:r>
            <a:r>
              <a:rPr lang="zh-CN" altLang="en-US" dirty="0"/>
              <a:t>：集合𝐴的幂集𝑃</a:t>
            </a:r>
            <a:r>
              <a:rPr lang="en-US" altLang="zh-CN" dirty="0"/>
              <a:t>(</a:t>
            </a:r>
            <a:r>
              <a:rPr lang="zh-CN" altLang="en-US" dirty="0"/>
              <a:t>𝐴</a:t>
            </a:r>
            <a:r>
              <a:rPr lang="en-US" altLang="zh-CN" dirty="0"/>
              <a:t>)={</a:t>
            </a:r>
            <a:r>
              <a:rPr lang="zh-CN" altLang="en-US" dirty="0"/>
              <a:t>𝑥</a:t>
            </a:r>
            <a:r>
              <a:rPr lang="en-US" altLang="zh-CN" dirty="0"/>
              <a:t>|</a:t>
            </a:r>
            <a:r>
              <a:rPr lang="zh-CN" altLang="en-US" dirty="0"/>
              <a:t>𝑥⊆𝐴</a:t>
            </a:r>
            <a:r>
              <a:rPr lang="en-US" altLang="zh-CN" dirty="0"/>
              <a:t>},</a:t>
            </a:r>
            <a:r>
              <a:rPr lang="zh-CN" altLang="en-US" dirty="0"/>
              <a:t>即由集合𝐴的全体子集构成的集合</a:t>
            </a:r>
            <a:endParaRPr lang="en-US" altLang="zh-CN" dirty="0"/>
          </a:p>
          <a:p>
            <a:pPr lvl="1"/>
            <a:r>
              <a:rPr lang="zh-CN" altLang="en-US" dirty="0"/>
              <a:t>例：𝑃</a:t>
            </a:r>
            <a:r>
              <a:rPr lang="en-US" altLang="zh-CN" dirty="0"/>
              <a:t>(</a:t>
            </a:r>
            <a:r>
              <a:rPr lang="zh-CN" altLang="en-US" dirty="0"/>
              <a:t>∅</a:t>
            </a:r>
            <a:r>
              <a:rPr lang="en-US" altLang="zh-CN" dirty="0"/>
              <a:t>)={∅}</a:t>
            </a:r>
            <a:r>
              <a:rPr lang="zh-CN" altLang="en-US" dirty="0"/>
              <a:t>，𝑃𝑃</a:t>
            </a:r>
            <a:r>
              <a:rPr lang="en-US" altLang="zh-CN" dirty="0"/>
              <a:t>(</a:t>
            </a:r>
            <a:r>
              <a:rPr lang="zh-CN" altLang="en-US" dirty="0"/>
              <a:t>∅</a:t>
            </a:r>
            <a:r>
              <a:rPr lang="en-US" altLang="zh-CN" dirty="0"/>
              <a:t>)={∅,{∅}}</a:t>
            </a:r>
            <a:r>
              <a:rPr lang="zh-CN" altLang="en-US" dirty="0"/>
              <a:t>，𝑃𝑃𝑃</a:t>
            </a:r>
            <a:r>
              <a:rPr lang="en-US" altLang="zh-CN" dirty="0"/>
              <a:t>(∅)={∅,{∅},{{∅}},{∅,{∅}}}</a:t>
            </a:r>
            <a:r>
              <a:rPr lang="zh-CN" altLang="en-US" dirty="0"/>
              <a:t>，𝑃</a:t>
            </a:r>
            <a:r>
              <a:rPr lang="en-US" altLang="zh-CN" dirty="0"/>
              <a:t>({</a:t>
            </a:r>
            <a:r>
              <a:rPr lang="zh-CN" altLang="en-US" dirty="0"/>
              <a:t>𝑎</a:t>
            </a:r>
            <a:r>
              <a:rPr lang="en-US" altLang="zh-CN" dirty="0"/>
              <a:t>,</a:t>
            </a:r>
            <a:r>
              <a:rPr lang="zh-CN" altLang="en-US" dirty="0"/>
              <a:t>𝑏</a:t>
            </a:r>
            <a:r>
              <a:rPr lang="en-US" altLang="zh-CN" dirty="0"/>
              <a:t>})={∅,{</a:t>
            </a:r>
            <a:r>
              <a:rPr lang="zh-CN" altLang="en-US" dirty="0"/>
              <a:t>𝑎</a:t>
            </a:r>
            <a:r>
              <a:rPr lang="en-US" altLang="zh-CN" dirty="0"/>
              <a:t>},{</a:t>
            </a:r>
            <a:r>
              <a:rPr lang="zh-CN" altLang="en-US" dirty="0"/>
              <a:t>𝑏</a:t>
            </a:r>
            <a:r>
              <a:rPr lang="en-US" altLang="zh-CN" dirty="0"/>
              <a:t>},{</a:t>
            </a:r>
            <a:r>
              <a:rPr lang="zh-CN" altLang="en-US" dirty="0"/>
              <a:t>𝑎</a:t>
            </a:r>
            <a:r>
              <a:rPr lang="en-US" altLang="zh-CN" dirty="0"/>
              <a:t>,</a:t>
            </a:r>
            <a:r>
              <a:rPr lang="zh-CN" altLang="en-US" dirty="0"/>
              <a:t>𝑏</a:t>
            </a:r>
            <a:r>
              <a:rPr lang="en-US" altLang="zh-CN" dirty="0"/>
              <a:t>}}</a:t>
            </a:r>
          </a:p>
          <a:p>
            <a:pPr lvl="1"/>
            <a:endParaRPr lang="en-US" altLang="zh-CN" dirty="0"/>
          </a:p>
          <a:p>
            <a:r>
              <a:rPr lang="zh-CN" altLang="en-US" dirty="0"/>
              <a:t>若</a:t>
            </a:r>
            <a:r>
              <a:rPr lang="en-US" altLang="zh-CN" dirty="0"/>
              <a:t>|</a:t>
            </a:r>
            <a:r>
              <a:rPr lang="zh-CN" altLang="en-US" dirty="0"/>
              <a:t>𝐴</a:t>
            </a:r>
            <a:r>
              <a:rPr lang="en-US" altLang="zh-CN" dirty="0"/>
              <a:t>|=</a:t>
            </a:r>
            <a:r>
              <a:rPr lang="zh-CN" altLang="en-US" dirty="0"/>
              <a:t>𝑛，则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  故集合𝐴的幂集的另一种记法为𝟐</a:t>
            </a:r>
            <a:r>
              <a:rPr lang="zh-CN" altLang="en-US" baseline="30000" dirty="0"/>
              <a:t>𝑨</a:t>
            </a:r>
            <a:endParaRPr lang="en-US" altLang="zh-CN" baseline="30000" dirty="0"/>
          </a:p>
          <a:p>
            <a:pPr>
              <a:buFont typeface="Wingdings" panose="05000000000000000000" pitchFamily="2" charset="2"/>
              <a:buChar char="p"/>
            </a:pPr>
            <a:r>
              <a:rPr lang="zh-CN" altLang="en-US" dirty="0"/>
              <a:t>若𝑃</a:t>
            </a:r>
            <a:r>
              <a:rPr lang="en-US" altLang="zh-CN" dirty="0"/>
              <a:t>(</a:t>
            </a:r>
            <a:r>
              <a:rPr lang="zh-CN" altLang="en-US" dirty="0"/>
              <a:t>𝐴</a:t>
            </a:r>
            <a:r>
              <a:rPr lang="en-US" altLang="zh-CN" dirty="0"/>
              <a:t>)</a:t>
            </a:r>
            <a:r>
              <a:rPr lang="en-US" altLang="zh-CN" sz="2800" dirty="0">
                <a:ea typeface="Times New Roman" charset="0"/>
                <a:cs typeface="Times New Roman" charset="0"/>
                <a:sym typeface="Symbol" charset="0"/>
              </a:rPr>
              <a:t></a:t>
            </a:r>
            <a:r>
              <a:rPr lang="zh-CN" altLang="en-US" dirty="0"/>
              <a:t>𝑃</a:t>
            </a:r>
            <a:r>
              <a:rPr lang="en-US" altLang="zh-CN" dirty="0"/>
              <a:t>(</a:t>
            </a:r>
            <a:r>
              <a:rPr lang="zh-CN" altLang="en-US" dirty="0"/>
              <a:t>𝐵</a:t>
            </a:r>
            <a:r>
              <a:rPr lang="en-US" altLang="zh-CN" dirty="0"/>
              <a:t>)</a:t>
            </a:r>
            <a:r>
              <a:rPr lang="zh-CN" altLang="en-US" dirty="0"/>
              <a:t>，则𝐴</a:t>
            </a:r>
            <a:r>
              <a:rPr lang="en-US" altLang="zh-CN" sz="2800" dirty="0">
                <a:ea typeface="Times New Roman" charset="0"/>
                <a:cs typeface="Times New Roman" charset="0"/>
                <a:sym typeface="Symbol" charset="0"/>
              </a:rPr>
              <a:t></a:t>
            </a:r>
            <a:r>
              <a:rPr lang="zh-CN" altLang="en-US" dirty="0"/>
              <a:t>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4365104"/>
            <a:ext cx="3527865" cy="488901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/>
          </p:cNvPicPr>
          <p:nvPr/>
        </p:nvPicPr>
        <p:blipFill rotWithShape="1">
          <a:blip r:embed="rId3"/>
          <a:srcRect b="47457"/>
          <a:stretch/>
        </p:blipFill>
        <p:spPr>
          <a:xfrm>
            <a:off x="7046112" y="2492152"/>
            <a:ext cx="1614221" cy="2232248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4546600"/>
            <a:ext cx="864096" cy="404703"/>
          </a:xfrm>
          <a:prstGeom prst="rect">
            <a:avLst/>
          </a:prstGeom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9336" y="5080000"/>
            <a:ext cx="875966" cy="42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2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笛卡尔积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99715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zh-CN" altLang="en-US" dirty="0"/>
                  <a:t>集合元素是无序的，如何表达有序的聚集？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有序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元组</a:t>
                </a:r>
                <a:r>
                  <a:rPr lang="en-US" altLang="zh-CN" dirty="0"/>
                  <a:t>(a</a:t>
                </a:r>
                <a:r>
                  <a:rPr lang="en-US" altLang="zh-CN" baseline="-25000" dirty="0"/>
                  <a:t>1</a:t>
                </a:r>
                <a:r>
                  <a:rPr lang="en-US" altLang="zh-CN" dirty="0"/>
                  <a:t>,a</a:t>
                </a:r>
                <a:r>
                  <a:rPr lang="en-US" altLang="zh-CN" baseline="-25000" dirty="0"/>
                  <a:t>2</a:t>
                </a:r>
                <a:r>
                  <a:rPr lang="en-US" altLang="zh-CN" dirty="0"/>
                  <a:t>,…,a</a:t>
                </a:r>
                <a:r>
                  <a:rPr lang="en-US" altLang="zh-CN" baseline="-25000" dirty="0"/>
                  <a:t>n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，下标代表元素位置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两个有序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元组相等当且仅当每一对对应的元素都相等</a:t>
                </a:r>
                <a:endParaRPr lang="en-US" altLang="zh-CN" dirty="0"/>
              </a:p>
              <a:p>
                <a:r>
                  <a:rPr lang="zh-CN" altLang="en-US" dirty="0"/>
                  <a:t>定义：集合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B</a:t>
                </a:r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笛卡尔积</a:t>
                </a:r>
                <a:r>
                  <a:rPr lang="zh-CN" altLang="en-US" dirty="0"/>
                  <a:t>用</a:t>
                </a:r>
                <a:r>
                  <a:rPr lang="en-US" altLang="zh-CN" dirty="0"/>
                  <a:t>A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dirty="0"/>
                  <a:t>B</a:t>
                </a:r>
                <a:r>
                  <a:rPr lang="zh-CN" altLang="en-US" dirty="0"/>
                  <a:t>表示：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en-US" altLang="zh-CN" dirty="0"/>
                  <a:t>  		A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dirty="0"/>
                  <a:t>B = {(</a:t>
                </a:r>
                <a:r>
                  <a:rPr lang="en-US" altLang="zh-CN" dirty="0" err="1"/>
                  <a:t>a,b</a:t>
                </a:r>
                <a:r>
                  <a:rPr lang="en-US" altLang="zh-CN" dirty="0"/>
                  <a:t>)|a</a:t>
                </a:r>
                <a:r>
                  <a:rPr lang="zh-CN" altLang="en-US" dirty="0"/>
                  <a:t>∈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∧</a:t>
                </a:r>
                <a:r>
                  <a:rPr lang="en-US" altLang="zh-CN" dirty="0"/>
                  <a:t>b</a:t>
                </a:r>
                <a:r>
                  <a:rPr lang="zh-CN" altLang="en-US" dirty="0"/>
                  <a:t>∈</a:t>
                </a:r>
                <a:r>
                  <a:rPr lang="en-US" altLang="zh-CN" dirty="0"/>
                  <a:t>B)}</a:t>
                </a:r>
              </a:p>
              <a:p>
                <a:pPr lvl="1"/>
                <a:r>
                  <a:rPr lang="zh-CN" altLang="en-US" sz="2400" dirty="0"/>
                  <a:t>注：笛卡尔积</a:t>
                </a:r>
                <a:r>
                  <a:rPr lang="en-US" altLang="zh-CN" sz="2400" dirty="0"/>
                  <a:t>A</a:t>
                </a:r>
                <a14:m>
                  <m:oMath xmlns:m="http://schemas.openxmlformats.org/officeDocument/2006/math">
                    <m:r>
                      <a:rPr lang="en-US" altLang="zh-CN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sz="2400" dirty="0"/>
                  <a:t>B</a:t>
                </a:r>
                <a:r>
                  <a:rPr lang="zh-CN" altLang="en-US" sz="2400" dirty="0"/>
                  <a:t>的子集</a:t>
                </a:r>
                <a:r>
                  <a:rPr lang="en-US" altLang="zh-CN" sz="2400" dirty="0"/>
                  <a:t>R</a:t>
                </a:r>
                <a:r>
                  <a:rPr lang="zh-CN" altLang="en-US" sz="2400" dirty="0"/>
                  <a:t>是集合</a:t>
                </a:r>
                <a:r>
                  <a:rPr lang="en-US" altLang="zh-CN" sz="2400" dirty="0"/>
                  <a:t>A</a:t>
                </a:r>
                <a:r>
                  <a:rPr lang="zh-CN" altLang="en-US" sz="2400" dirty="0"/>
                  <a:t>到集合</a:t>
                </a:r>
                <a:r>
                  <a:rPr lang="en-US" altLang="zh-CN" sz="2400" dirty="0"/>
                  <a:t>B</a:t>
                </a:r>
                <a:r>
                  <a:rPr lang="zh-CN" altLang="en-US" sz="2400" dirty="0"/>
                  <a:t>的</a:t>
                </a:r>
                <a:r>
                  <a:rPr lang="zh-CN" altLang="en-US" sz="2400" dirty="0">
                    <a:solidFill>
                      <a:srgbClr val="FF0000"/>
                    </a:solidFill>
                  </a:rPr>
                  <a:t>关系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zh-CN" altLang="en-US" sz="2400" dirty="0"/>
                  <a:t>注：笛卡尔积可以扩展到多个集合：</a:t>
                </a:r>
                <a:endParaRPr lang="en-US" altLang="zh-CN" sz="2400" dirty="0"/>
              </a:p>
              <a:p>
                <a:pPr marL="365760" lvl="1" indent="0">
                  <a:buNone/>
                </a:pPr>
                <a:r>
                  <a:rPr lang="en-US" altLang="zh-CN" sz="2400" dirty="0">
                    <a:latin typeface="Times New Roman" charset="0"/>
                    <a:ea typeface="宋体" charset="0"/>
                    <a:cs typeface="Times New Roman" charset="0"/>
                  </a:rPr>
                  <a:t>     A</a:t>
                </a:r>
                <a:r>
                  <a:rPr lang="en-US" altLang="zh-CN" sz="2400" baseline="-25000" dirty="0">
                    <a:latin typeface="Times New Roman" charset="0"/>
                    <a:ea typeface="宋体" charset="0"/>
                    <a:cs typeface="Times New Roman" charset="0"/>
                  </a:rPr>
                  <a:t>1</a:t>
                </a:r>
                <a:r>
                  <a:rPr lang="en-US" altLang="zh-CN" sz="2400" dirty="0">
                    <a:latin typeface="Times New Roman" charset="0"/>
                    <a:ea typeface="宋体" charset="0"/>
                    <a:cs typeface="Times New Roman" charset="0"/>
                    <a:sym typeface="Symbol" charset="0"/>
                  </a:rPr>
                  <a:t></a:t>
                </a:r>
                <a:r>
                  <a:rPr lang="en-US" altLang="zh-CN" sz="2400" dirty="0">
                    <a:latin typeface="Times New Roman" charset="0"/>
                    <a:ea typeface="宋体" charset="0"/>
                    <a:cs typeface="Times New Roman" charset="0"/>
                  </a:rPr>
                  <a:t>A</a:t>
                </a:r>
                <a:r>
                  <a:rPr lang="en-US" altLang="zh-CN" sz="2400" baseline="-25000" dirty="0">
                    <a:latin typeface="Times New Roman" charset="0"/>
                    <a:ea typeface="宋体" charset="0"/>
                    <a:cs typeface="Times New Roman" charset="0"/>
                  </a:rPr>
                  <a:t>2</a:t>
                </a:r>
                <a:r>
                  <a:rPr lang="en-US" altLang="zh-CN" sz="2400" dirty="0">
                    <a:latin typeface="Times New Roman" charset="0"/>
                    <a:ea typeface="宋体" charset="0"/>
                    <a:cs typeface="Times New Roman" charset="0"/>
                    <a:sym typeface="Symbol" charset="0"/>
                  </a:rPr>
                  <a:t></a:t>
                </a:r>
                <a:r>
                  <a:rPr lang="en-US" altLang="zh-CN" sz="2400" dirty="0">
                    <a:latin typeface="Times New Roman" charset="0"/>
                    <a:ea typeface="宋体" charset="0"/>
                    <a:cs typeface="Times New Roman" charset="0"/>
                  </a:rPr>
                  <a:t>…</a:t>
                </a:r>
                <a:r>
                  <a:rPr lang="en-US" altLang="zh-CN" sz="2400" dirty="0">
                    <a:latin typeface="Times New Roman" charset="0"/>
                    <a:ea typeface="宋体" charset="0"/>
                    <a:cs typeface="Times New Roman" charset="0"/>
                    <a:sym typeface="Symbol" charset="0"/>
                  </a:rPr>
                  <a:t> </a:t>
                </a:r>
                <a:r>
                  <a:rPr lang="en-US" altLang="zh-CN" sz="2400" dirty="0">
                    <a:latin typeface="Times New Roman" charset="0"/>
                    <a:ea typeface="宋体" charset="0"/>
                    <a:cs typeface="Times New Roman" charset="0"/>
                  </a:rPr>
                  <a:t> A</a:t>
                </a:r>
                <a:r>
                  <a:rPr lang="en-US" altLang="zh-CN" sz="2400" baseline="-25000" dirty="0">
                    <a:latin typeface="Times New Roman" charset="0"/>
                    <a:ea typeface="宋体" charset="0"/>
                    <a:cs typeface="Times New Roman" charset="0"/>
                  </a:rPr>
                  <a:t>n </a:t>
                </a:r>
                <a:r>
                  <a:rPr lang="en-US" altLang="zh-CN" sz="2400" dirty="0">
                    <a:latin typeface="Times New Roman" charset="0"/>
                    <a:ea typeface="宋体" charset="0"/>
                    <a:cs typeface="Times New Roman" charset="0"/>
                  </a:rPr>
                  <a:t>={(</a:t>
                </a:r>
                <a:r>
                  <a:rPr lang="en-US" altLang="zh-CN" sz="2400" i="1" dirty="0">
                    <a:latin typeface="Times New Roman" charset="0"/>
                    <a:ea typeface="宋体" charset="0"/>
                    <a:cs typeface="Times New Roman" charset="0"/>
                  </a:rPr>
                  <a:t>a</a:t>
                </a:r>
                <a:r>
                  <a:rPr lang="en-US" altLang="zh-CN" sz="2400" baseline="-25000" dirty="0">
                    <a:latin typeface="Times New Roman" charset="0"/>
                    <a:ea typeface="宋体" charset="0"/>
                    <a:cs typeface="Times New Roman" charset="0"/>
                  </a:rPr>
                  <a:t>1</a:t>
                </a:r>
                <a:r>
                  <a:rPr lang="en-US" altLang="zh-CN" sz="2400" dirty="0">
                    <a:latin typeface="Times New Roman" charset="0"/>
                    <a:ea typeface="宋体" charset="0"/>
                    <a:cs typeface="Times New Roman" charset="0"/>
                  </a:rPr>
                  <a:t>, </a:t>
                </a:r>
                <a:r>
                  <a:rPr lang="en-US" altLang="zh-CN" sz="2400" i="1" dirty="0">
                    <a:latin typeface="Times New Roman" charset="0"/>
                    <a:ea typeface="宋体" charset="0"/>
                    <a:cs typeface="Times New Roman" charset="0"/>
                  </a:rPr>
                  <a:t>a</a:t>
                </a:r>
                <a:r>
                  <a:rPr lang="en-US" altLang="zh-CN" sz="2400" baseline="-25000" dirty="0">
                    <a:latin typeface="Times New Roman" charset="0"/>
                    <a:ea typeface="宋体" charset="0"/>
                    <a:cs typeface="Times New Roman" charset="0"/>
                  </a:rPr>
                  <a:t>2</a:t>
                </a:r>
                <a:r>
                  <a:rPr lang="en-US" altLang="zh-CN" sz="2400" dirty="0">
                    <a:latin typeface="Times New Roman" charset="0"/>
                    <a:ea typeface="宋体" charset="0"/>
                    <a:cs typeface="Times New Roman" charset="0"/>
                  </a:rPr>
                  <a:t>,…,</a:t>
                </a:r>
                <a:r>
                  <a:rPr lang="en-US" altLang="zh-CN" sz="2400" i="1" dirty="0">
                    <a:latin typeface="Times New Roman" charset="0"/>
                    <a:ea typeface="宋体" charset="0"/>
                    <a:cs typeface="Times New Roman" charset="0"/>
                  </a:rPr>
                  <a:t> a</a:t>
                </a:r>
                <a:r>
                  <a:rPr lang="en-US" altLang="zh-CN" sz="2400" baseline="-25000" dirty="0">
                    <a:latin typeface="Times New Roman" charset="0"/>
                    <a:ea typeface="宋体" charset="0"/>
                    <a:cs typeface="Times New Roman" charset="0"/>
                  </a:rPr>
                  <a:t>n</a:t>
                </a:r>
                <a:r>
                  <a:rPr lang="en-US" altLang="zh-CN" sz="2400" dirty="0">
                    <a:latin typeface="Times New Roman" charset="0"/>
                    <a:ea typeface="宋体" charset="0"/>
                    <a:cs typeface="Times New Roman" charset="0"/>
                  </a:rPr>
                  <a:t>)|</a:t>
                </a:r>
                <a:r>
                  <a:rPr lang="en-US" altLang="zh-CN" sz="2400" i="1" dirty="0">
                    <a:latin typeface="Times New Roman" charset="0"/>
                    <a:ea typeface="宋体" charset="0"/>
                    <a:cs typeface="Times New Roman" charset="0"/>
                  </a:rPr>
                  <a:t> </a:t>
                </a:r>
                <a:r>
                  <a:rPr lang="en-US" altLang="zh-CN" sz="2400" i="1" dirty="0" err="1">
                    <a:latin typeface="Times New Roman" charset="0"/>
                    <a:ea typeface="宋体" charset="0"/>
                    <a:cs typeface="Times New Roman" charset="0"/>
                  </a:rPr>
                  <a:t>a</a:t>
                </a:r>
                <a:r>
                  <a:rPr lang="en-US" altLang="zh-CN" sz="2400" i="1" baseline="-25000" dirty="0" err="1">
                    <a:latin typeface="Times New Roman" charset="0"/>
                    <a:ea typeface="宋体" charset="0"/>
                    <a:cs typeface="Times New Roman" charset="0"/>
                  </a:rPr>
                  <a:t>i</a:t>
                </a:r>
                <a:r>
                  <a:rPr lang="en-US" altLang="zh-CN" sz="2400" dirty="0" err="1">
                    <a:latin typeface="Times New Roman" charset="0"/>
                    <a:ea typeface="宋体" charset="0"/>
                    <a:cs typeface="Times New Roman" charset="0"/>
                    <a:sym typeface="Symbol" charset="0"/>
                  </a:rPr>
                  <a:t>A</a:t>
                </a:r>
                <a:r>
                  <a:rPr lang="en-US" altLang="zh-CN" sz="2400" i="1" baseline="-25000" dirty="0" err="1">
                    <a:latin typeface="Times New Roman" charset="0"/>
                    <a:ea typeface="宋体" charset="0"/>
                    <a:cs typeface="Times New Roman" charset="0"/>
                  </a:rPr>
                  <a:t>i</a:t>
                </a:r>
                <a:r>
                  <a:rPr lang="en-US" altLang="zh-CN" sz="2400" baseline="-25000" dirty="0">
                    <a:latin typeface="Times New Roman" charset="0"/>
                    <a:ea typeface="宋体" charset="0"/>
                    <a:cs typeface="Times New Roman" charset="0"/>
                  </a:rPr>
                  <a:t> </a:t>
                </a:r>
                <a:r>
                  <a:rPr lang="en-US" altLang="zh-CN" sz="2400" dirty="0">
                    <a:latin typeface="Times New Roman" charset="0"/>
                    <a:ea typeface="宋体" charset="0"/>
                    <a:cs typeface="Times New Roman" charset="0"/>
                    <a:sym typeface="Symbol" charset="0"/>
                  </a:rPr>
                  <a:t>, </a:t>
                </a:r>
                <a:r>
                  <a:rPr lang="en-US" altLang="zh-CN" sz="2400" i="1" dirty="0" err="1">
                    <a:latin typeface="Times New Roman" charset="0"/>
                    <a:ea typeface="宋体" charset="0"/>
                    <a:cs typeface="Times New Roman" charset="0"/>
                    <a:sym typeface="Symbol" charset="0"/>
                  </a:rPr>
                  <a:t>i</a:t>
                </a:r>
                <a:r>
                  <a:rPr lang="en-US" altLang="zh-CN" sz="2400" dirty="0">
                    <a:latin typeface="Times New Roman" charset="0"/>
                    <a:ea typeface="宋体" charset="0"/>
                    <a:cs typeface="Times New Roman" charset="0"/>
                    <a:sym typeface="Symbol" charset="0"/>
                  </a:rPr>
                  <a:t>=1,2,…n</a:t>
                </a:r>
                <a:r>
                  <a:rPr lang="en-US" altLang="zh-CN" sz="2400" dirty="0">
                    <a:latin typeface="Times New Roman" charset="0"/>
                    <a:ea typeface="宋体" charset="0"/>
                    <a:cs typeface="Times New Roman" charset="0"/>
                  </a:rPr>
                  <a:t>}</a:t>
                </a:r>
              </a:p>
              <a:p>
                <a:pPr lvl="1"/>
                <a:r>
                  <a:rPr lang="zh-CN" altLang="en-US" sz="2400" dirty="0"/>
                  <a:t>注：</a:t>
                </a:r>
                <a:r>
                  <a:rPr lang="en-US" altLang="zh-CN" sz="2400" dirty="0"/>
                  <a:t>A</a:t>
                </a:r>
                <a14:m>
                  <m:oMath xmlns:m="http://schemas.openxmlformats.org/officeDocument/2006/math">
                    <m:r>
                      <a:rPr lang="en-US" altLang="zh-CN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sz="2400" dirty="0"/>
                  <a:t>B</a:t>
                </a:r>
                <a14:m>
                  <m:oMath xmlns:m="http://schemas.openxmlformats.org/officeDocument/2006/math">
                    <m:r>
                      <a:rPr lang="en-US" altLang="zh-CN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sz="2400" dirty="0"/>
                  <a:t>C</a:t>
                </a:r>
                <a:r>
                  <a:rPr lang="zh-CN" altLang="en-US" sz="2400" dirty="0"/>
                  <a:t>与</a:t>
                </a:r>
                <a:r>
                  <a:rPr lang="en-US" altLang="zh-CN" sz="2400" dirty="0"/>
                  <a:t>(A</a:t>
                </a:r>
                <a14:m>
                  <m:oMath xmlns:m="http://schemas.openxmlformats.org/officeDocument/2006/math">
                    <m:r>
                      <a:rPr lang="en-US" altLang="zh-CN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sz="2400" dirty="0"/>
                  <a:t>B)</a:t>
                </a:r>
                <a14:m>
                  <m:oMath xmlns:m="http://schemas.openxmlformats.org/officeDocument/2006/math">
                    <m:r>
                      <a:rPr lang="en-US" altLang="zh-CN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sz="2400" dirty="0"/>
                  <a:t>C</a:t>
                </a:r>
                <a:r>
                  <a:rPr lang="zh-CN" altLang="en-US" sz="2400" dirty="0"/>
                  <a:t>不同</a:t>
                </a:r>
                <a:endParaRPr lang="en-US" altLang="zh-CN" sz="2400" dirty="0">
                  <a:latin typeface="+mn-ea"/>
                  <a:cs typeface="Times New Roman" charset="0"/>
                </a:endParaRPr>
              </a:p>
              <a:p>
                <a:pPr lvl="1"/>
                <a:endParaRPr lang="en-US" altLang="zh-CN" dirty="0"/>
              </a:p>
              <a:p>
                <a:pPr lvl="1"/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997152"/>
              </a:xfrm>
              <a:blipFill>
                <a:blip r:embed="rId3"/>
                <a:stretch>
                  <a:fillRect l="-449" t="-19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726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48108" y="1772816"/>
            <a:ext cx="784778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：什么叫证明？</a:t>
            </a:r>
            <a:endParaRPr lang="en-US" altLang="zh-CN" sz="3200" b="1" dirty="0"/>
          </a:p>
          <a:p>
            <a:r>
              <a:rPr lang="en-US" altLang="zh-CN" sz="2400" b="1" dirty="0">
                <a:solidFill>
                  <a:srgbClr val="0000CC"/>
                </a:solidFill>
                <a:latin typeface="华文仿宋" panose="02010600040101010101" pitchFamily="2" charset="-122"/>
              </a:rPr>
              <a:t>- </a:t>
            </a:r>
            <a:r>
              <a:rPr lang="zh-CN" altLang="en-US" sz="2400" b="1" dirty="0">
                <a:solidFill>
                  <a:srgbClr val="0000CC"/>
                </a:solidFill>
                <a:latin typeface="华文仿宋" panose="02010600040101010101" pitchFamily="2" charset="-122"/>
              </a:rPr>
              <a:t>表明定理为真的有效论证（演绎推理）</a:t>
            </a:r>
            <a:endParaRPr lang="en-US" altLang="zh-CN" sz="2400" b="1" dirty="0"/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：常见的证明方法有哪些？</a:t>
            </a:r>
            <a:endParaRPr lang="en-US" altLang="zh-CN" sz="3200" b="1" dirty="0"/>
          </a:p>
          <a:p>
            <a:r>
              <a:rPr lang="en-US" altLang="zh-CN" sz="2400" b="1" dirty="0">
                <a:solidFill>
                  <a:srgbClr val="0000CC"/>
                </a:solidFill>
                <a:latin typeface="华文仿宋" panose="02010600040101010101" pitchFamily="2" charset="-122"/>
              </a:rPr>
              <a:t>- </a:t>
            </a:r>
            <a:r>
              <a:rPr lang="zh-CN" altLang="en-US" sz="2400" b="1" dirty="0">
                <a:solidFill>
                  <a:srgbClr val="0000CC"/>
                </a:solidFill>
                <a:latin typeface="华文仿宋" panose="02010600040101010101" pitchFamily="2" charset="-122"/>
              </a:rPr>
              <a:t>直接证明、间接证明、归谬法、分情形证明、等价性证明、存在性证明、唯一性证明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3</a:t>
            </a:r>
            <a:r>
              <a:rPr lang="zh-CN" altLang="en-US" sz="3200" b="1" dirty="0"/>
              <a:t>：什么是猜想？有哪些有意思的猜想？</a:t>
            </a:r>
            <a:endParaRPr lang="en-US" altLang="zh-CN" sz="3200" b="1" dirty="0"/>
          </a:p>
          <a:p>
            <a:r>
              <a:rPr lang="en-US" altLang="zh-CN" sz="2400" b="1" dirty="0">
                <a:solidFill>
                  <a:srgbClr val="0000CC"/>
                </a:solidFill>
                <a:latin typeface="华文仿宋" panose="02010600040101010101" pitchFamily="2" charset="-122"/>
              </a:rPr>
              <a:t>- </a:t>
            </a:r>
            <a:r>
              <a:rPr lang="zh-CN" altLang="en-US" sz="2400" b="1" dirty="0">
                <a:solidFill>
                  <a:srgbClr val="0000CC"/>
                </a:solidFill>
                <a:latin typeface="华文仿宋" panose="02010600040101010101" pitchFamily="2" charset="-122"/>
              </a:rPr>
              <a:t>尚未被证明的可能为真的陈述：费马大定理、四色定理、哥德巴赫猜想、庞加莱定理、黎曼猜想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endParaRPr lang="en-US" altLang="zh-CN" sz="3200" b="1" dirty="0"/>
          </a:p>
        </p:txBody>
      </p:sp>
    </p:spTree>
    <p:extLst>
      <p:ext uri="{BB962C8B-B14F-4D97-AF65-F5344CB8AC3E}">
        <p14:creationId xmlns:p14="http://schemas.microsoft.com/office/powerpoint/2010/main" val="11350407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笛卡尔积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考察有序偶</a:t>
            </a:r>
            <a:endParaRPr lang="en-US" altLang="zh-CN" dirty="0"/>
          </a:p>
          <a:p>
            <a:pPr lvl="1"/>
            <a:r>
              <a:rPr lang="zh-CN" altLang="en-US" sz="2400" dirty="0">
                <a:latin typeface="+mn-ea"/>
                <a:cs typeface="宋体" charset="0"/>
              </a:rPr>
              <a:t>有序偶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dirty="0" err="1">
                <a:latin typeface="+mn-ea"/>
                <a:cs typeface="Times New Roman" charset="0"/>
              </a:rPr>
              <a:t>a,b</a:t>
            </a:r>
            <a:r>
              <a:rPr lang="en-US" altLang="zh-CN" sz="2400" dirty="0">
                <a:latin typeface="+mn-ea"/>
                <a:cs typeface="Times New Roman" charset="0"/>
              </a:rPr>
              <a:t>)=(</a:t>
            </a:r>
            <a:r>
              <a:rPr lang="en-US" altLang="zh-CN" sz="2400" dirty="0" err="1">
                <a:latin typeface="+mn-ea"/>
                <a:cs typeface="Times New Roman" charset="0"/>
              </a:rPr>
              <a:t>x,y</a:t>
            </a:r>
            <a:r>
              <a:rPr lang="en-US" altLang="zh-CN" sz="2400" dirty="0">
                <a:latin typeface="+mn-ea"/>
                <a:cs typeface="Times New Roman" charset="0"/>
              </a:rPr>
              <a:t>) </a:t>
            </a:r>
            <a:r>
              <a:rPr lang="zh-CN" altLang="en-US" sz="2400" dirty="0">
                <a:latin typeface="+mn-ea"/>
                <a:cs typeface="宋体" charset="0"/>
              </a:rPr>
              <a:t>当且仅当 </a:t>
            </a:r>
            <a:r>
              <a:rPr lang="en-US" altLang="zh-CN" sz="2400" dirty="0">
                <a:latin typeface="+mn-ea"/>
                <a:cs typeface="Times New Roman" charset="0"/>
              </a:rPr>
              <a:t>a=x, b=y</a:t>
            </a:r>
          </a:p>
          <a:p>
            <a:pPr lvl="1"/>
            <a:r>
              <a:rPr lang="zh-CN" altLang="en-US" sz="2400" dirty="0">
                <a:latin typeface="+mn-ea"/>
                <a:cs typeface="宋体" charset="0"/>
              </a:rPr>
              <a:t>通过集合定义：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dirty="0" err="1">
                <a:latin typeface="+mn-ea"/>
                <a:cs typeface="Times New Roman" charset="0"/>
              </a:rPr>
              <a:t>a,b</a:t>
            </a:r>
            <a:r>
              <a:rPr lang="en-US" altLang="zh-CN" sz="2400" dirty="0">
                <a:latin typeface="+mn-ea"/>
                <a:cs typeface="Times New Roman" charset="0"/>
              </a:rPr>
              <a:t>)={{a},{</a:t>
            </a:r>
            <a:r>
              <a:rPr lang="en-US" altLang="zh-CN" sz="2400" dirty="0" err="1">
                <a:latin typeface="+mn-ea"/>
                <a:cs typeface="Times New Roman" charset="0"/>
              </a:rPr>
              <a:t>a,b</a:t>
            </a:r>
            <a:r>
              <a:rPr lang="en-US" altLang="zh-CN" sz="2400" dirty="0">
                <a:latin typeface="+mn-ea"/>
                <a:cs typeface="Times New Roman" charset="0"/>
              </a:rPr>
              <a:t>}}</a:t>
            </a:r>
          </a:p>
          <a:p>
            <a:pPr lvl="1"/>
            <a:r>
              <a:rPr lang="zh-CN" altLang="en-US" sz="2400" dirty="0">
                <a:latin typeface="+mn-ea"/>
                <a:cs typeface="宋体" charset="0"/>
              </a:rPr>
              <a:t>注：</a:t>
            </a:r>
            <a:r>
              <a:rPr lang="en-US" altLang="zh-CN" sz="2400" dirty="0">
                <a:latin typeface="+mn-ea"/>
                <a:cs typeface="Times New Roman" charset="0"/>
              </a:rPr>
              <a:t> 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sz="2400" dirty="0">
                <a:latin typeface="+mn-ea"/>
                <a:cs typeface="Times New Roman" charset="0"/>
              </a:rPr>
              <a:t>B</a:t>
            </a:r>
            <a:r>
              <a:rPr lang="zh-CN" altLang="en-US" sz="2400" dirty="0">
                <a:latin typeface="+mn-ea"/>
                <a:cs typeface="Times New Roman" charset="0"/>
              </a:rPr>
              <a:t>与</a:t>
            </a:r>
            <a:r>
              <a:rPr lang="en-US" altLang="zh-CN" sz="2400" dirty="0">
                <a:latin typeface="+mn-ea"/>
                <a:cs typeface="Times New Roman" charset="0"/>
              </a:rPr>
              <a:t>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sz="2400" dirty="0">
                <a:latin typeface="+mn-ea"/>
                <a:cs typeface="Times New Roman" charset="0"/>
              </a:rPr>
              <a:t>A</a:t>
            </a:r>
            <a:r>
              <a:rPr lang="zh-CN" altLang="en-US" sz="2400" dirty="0">
                <a:latin typeface="+mn-ea"/>
                <a:cs typeface="Times New Roman" charset="0"/>
              </a:rPr>
              <a:t>不同。</a:t>
            </a:r>
            <a:r>
              <a:rPr lang="zh-CN" altLang="en-US" sz="2400" dirty="0">
                <a:latin typeface="+mn-ea"/>
                <a:cs typeface="宋体" charset="0"/>
              </a:rPr>
              <a:t>何种情形下，</a:t>
            </a:r>
            <a:r>
              <a:rPr lang="en-US" altLang="zh-CN" sz="2400" dirty="0">
                <a:latin typeface="+mn-ea"/>
                <a:cs typeface="Times New Roman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sz="2400" dirty="0">
                <a:latin typeface="+mn-ea"/>
                <a:cs typeface="Times New Roman" charset="0"/>
              </a:rPr>
              <a:t>B=B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sz="2400" dirty="0">
                <a:latin typeface="+mn-ea"/>
                <a:cs typeface="Times New Roman" charset="0"/>
              </a:rPr>
              <a:t>A</a:t>
            </a:r>
            <a:r>
              <a:rPr lang="zh-CN" altLang="en-US" sz="2400" dirty="0">
                <a:latin typeface="+mn-ea"/>
                <a:cs typeface="Times New Roman" charset="0"/>
              </a:rPr>
              <a:t>？</a:t>
            </a:r>
            <a:endParaRPr lang="en-US" altLang="zh-CN" sz="2400" dirty="0">
              <a:latin typeface="+mn-ea"/>
              <a:cs typeface="Times New Roman" charset="0"/>
            </a:endParaRPr>
          </a:p>
          <a:p>
            <a:pPr lvl="1"/>
            <a:r>
              <a:rPr lang="zh-CN" altLang="en-US" sz="2400" dirty="0">
                <a:latin typeface="+mn-ea"/>
                <a:cs typeface="Times New Roman" charset="0"/>
              </a:rPr>
              <a:t>性质：</a:t>
            </a:r>
            <a:endParaRPr lang="en-US" altLang="zh-CN" sz="2400" dirty="0">
              <a:latin typeface="+mn-ea"/>
              <a:cs typeface="Times New Roman" charset="0"/>
            </a:endParaRPr>
          </a:p>
          <a:p>
            <a:pPr lvl="1"/>
            <a:endParaRPr lang="en-US" altLang="zh-CN" sz="2400" dirty="0">
              <a:latin typeface="+mn-ea"/>
              <a:cs typeface="Times New Roman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20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3501008"/>
            <a:ext cx="6228412" cy="319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465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48108" y="1988840"/>
            <a:ext cx="84958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：什么是集合？</a:t>
            </a:r>
            <a:endParaRPr lang="en-US" altLang="zh-CN" sz="3200" b="1" dirty="0"/>
          </a:p>
          <a:p>
            <a:pPr marL="457200" indent="-457200">
              <a:buFontTx/>
              <a:buChar char="-"/>
            </a:pPr>
            <a:r>
              <a:rPr lang="zh-CN" altLang="en-US" sz="2800" b="1" dirty="0">
                <a:solidFill>
                  <a:srgbClr val="1E1ED2"/>
                </a:solidFill>
              </a:rPr>
              <a:t>集合无定义，通过外延法、概括法描述</a:t>
            </a:r>
            <a:endParaRPr lang="en-US" altLang="zh-CN" sz="2800" b="1" dirty="0">
              <a:solidFill>
                <a:srgbClr val="1E1ED2"/>
              </a:solidFill>
            </a:endParaRPr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：集合的基本概念有哪些？</a:t>
            </a:r>
            <a:endParaRPr lang="en-US" altLang="zh-CN" sz="3200" b="1" dirty="0"/>
          </a:p>
          <a:p>
            <a:r>
              <a:rPr lang="en-US" altLang="zh-CN" sz="2800" b="1" dirty="0">
                <a:solidFill>
                  <a:srgbClr val="1E1ED2"/>
                </a:solidFill>
              </a:rPr>
              <a:t>- </a:t>
            </a:r>
            <a:r>
              <a:rPr lang="zh-CN" altLang="en-US" sz="2800" b="1" dirty="0">
                <a:solidFill>
                  <a:srgbClr val="1E1ED2"/>
                </a:solidFill>
              </a:rPr>
              <a:t>子集、空集、幂集、自然数（归纳集）、笛卡尔积</a:t>
            </a:r>
            <a:endParaRPr lang="en-US" altLang="zh-CN" sz="2800" b="1" dirty="0"/>
          </a:p>
          <a:p>
            <a:r>
              <a:rPr lang="zh-CN" altLang="en-US" sz="3200" b="1" dirty="0">
                <a:solidFill>
                  <a:srgbClr val="FF0000"/>
                </a:solidFill>
              </a:rPr>
              <a:t>问题</a:t>
            </a:r>
            <a:r>
              <a:rPr lang="en-US" altLang="zh-CN" sz="3200" b="1" dirty="0">
                <a:solidFill>
                  <a:srgbClr val="FF0000"/>
                </a:solidFill>
              </a:rPr>
              <a:t>3</a:t>
            </a:r>
            <a:r>
              <a:rPr lang="zh-CN" altLang="en-US" sz="3200" b="1" dirty="0">
                <a:solidFill>
                  <a:srgbClr val="FF0000"/>
                </a:solidFill>
              </a:rPr>
              <a:t>：如何进行集合运算与集合公式证明？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714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集合运算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为了由已有集合产生新的集合，除幂集运算外还引入一些集合上的运算</a:t>
            </a:r>
            <a:endParaRPr lang="en-US" altLang="zh-CN" dirty="0"/>
          </a:p>
          <a:p>
            <a:r>
              <a:rPr lang="zh-CN" altLang="en-US" dirty="0"/>
              <a:t>定义：</a:t>
            </a:r>
            <a:endParaRPr lang="en-US" altLang="zh-CN" dirty="0"/>
          </a:p>
          <a:p>
            <a:pPr lvl="1"/>
            <a:r>
              <a:rPr lang="en-US" altLang="zh-CN" dirty="0">
                <a:solidFill>
                  <a:srgbClr val="0070C0"/>
                </a:solidFill>
              </a:rPr>
              <a:t>(ZF.5)</a:t>
            </a:r>
            <a:r>
              <a:rPr lang="zh-CN" altLang="en-US" dirty="0">
                <a:solidFill>
                  <a:srgbClr val="FF0000"/>
                </a:solidFill>
              </a:rPr>
              <a:t>集合的并</a:t>
            </a:r>
            <a:r>
              <a:rPr lang="zh-CN" altLang="en-US" dirty="0"/>
              <a:t>：𝐴∪𝐵</a:t>
            </a:r>
            <a:r>
              <a:rPr lang="en-US" altLang="zh-CN" dirty="0"/>
              <a:t>={</a:t>
            </a:r>
            <a:r>
              <a:rPr lang="zh-CN" altLang="en-US" dirty="0"/>
              <a:t>𝑥</a:t>
            </a:r>
            <a:r>
              <a:rPr lang="en-US" altLang="zh-CN" dirty="0"/>
              <a:t>|</a:t>
            </a:r>
            <a:r>
              <a:rPr lang="zh-CN" altLang="en-US" dirty="0"/>
              <a:t>𝑥∈𝐴∨𝑥∈𝐵</a:t>
            </a:r>
            <a:r>
              <a:rPr lang="en-US" altLang="zh-CN" dirty="0"/>
              <a:t>}</a:t>
            </a:r>
            <a:endParaRPr lang="zh-CN" altLang="en-US" dirty="0"/>
          </a:p>
          <a:p>
            <a:pPr lvl="1"/>
            <a:r>
              <a:rPr lang="zh-CN" altLang="en-US" dirty="0">
                <a:solidFill>
                  <a:srgbClr val="FF0000"/>
                </a:solidFill>
              </a:rPr>
              <a:t>集合的交</a:t>
            </a:r>
            <a:r>
              <a:rPr lang="zh-CN" altLang="en-US" dirty="0"/>
              <a:t>：𝐴∩𝐵</a:t>
            </a:r>
            <a:r>
              <a:rPr lang="en-US" altLang="zh-CN" dirty="0"/>
              <a:t>={</a:t>
            </a:r>
            <a:r>
              <a:rPr lang="zh-CN" altLang="en-US" dirty="0"/>
              <a:t>𝑥</a:t>
            </a:r>
            <a:r>
              <a:rPr lang="en-US" altLang="zh-CN" dirty="0"/>
              <a:t>|</a:t>
            </a:r>
            <a:r>
              <a:rPr lang="zh-CN" altLang="en-US" dirty="0"/>
              <a:t>𝑥∈𝐴∧𝑥∈𝐵</a:t>
            </a:r>
            <a:r>
              <a:rPr lang="en-US" altLang="zh-CN" dirty="0"/>
              <a:t>}</a:t>
            </a:r>
            <a:endParaRPr lang="zh-CN" altLang="en-US" dirty="0"/>
          </a:p>
          <a:p>
            <a:pPr lvl="1"/>
            <a:r>
              <a:rPr lang="zh-CN" altLang="en-US" dirty="0">
                <a:solidFill>
                  <a:srgbClr val="FF0000"/>
                </a:solidFill>
              </a:rPr>
              <a:t>集合的相对补</a:t>
            </a:r>
            <a:r>
              <a:rPr lang="zh-CN" altLang="en-US" dirty="0"/>
              <a:t>：𝐴−𝐵</a:t>
            </a:r>
            <a:r>
              <a:rPr lang="en-US" altLang="zh-CN" dirty="0"/>
              <a:t>={</a:t>
            </a:r>
            <a:r>
              <a:rPr lang="zh-CN" altLang="en-US" dirty="0"/>
              <a:t>𝑥</a:t>
            </a:r>
            <a:r>
              <a:rPr lang="en-US" altLang="zh-CN" dirty="0"/>
              <a:t>|</a:t>
            </a:r>
            <a:r>
              <a:rPr lang="zh-CN" altLang="en-US" dirty="0"/>
              <a:t>𝑥∈𝐴∧𝑥∉𝐵</a:t>
            </a:r>
            <a:r>
              <a:rPr lang="en-US" altLang="zh-CN" dirty="0"/>
              <a:t>}</a:t>
            </a:r>
          </a:p>
          <a:p>
            <a:pPr lvl="1"/>
            <a:r>
              <a:rPr lang="zh-CN" altLang="en-US" dirty="0">
                <a:solidFill>
                  <a:srgbClr val="FF0000"/>
                </a:solidFill>
              </a:rPr>
              <a:t>集合的对称差</a:t>
            </a:r>
            <a:r>
              <a:rPr lang="zh-CN" altLang="en-US" dirty="0"/>
              <a:t>：</a:t>
            </a:r>
          </a:p>
          <a:p>
            <a:pPr marL="365760" lvl="1" indent="0">
              <a:buNone/>
            </a:pPr>
            <a:r>
              <a:rPr lang="en-US" altLang="zh-CN" dirty="0"/>
              <a:t>  </a:t>
            </a:r>
            <a:r>
              <a:rPr lang="zh-CN" altLang="en-US" dirty="0"/>
              <a:t>𝐴⊕𝐵</a:t>
            </a:r>
            <a:r>
              <a:rPr lang="en-US" altLang="zh-CN" dirty="0"/>
              <a:t>={</a:t>
            </a:r>
            <a:r>
              <a:rPr lang="zh-CN" altLang="en-US" dirty="0"/>
              <a:t>𝑥</a:t>
            </a:r>
            <a:r>
              <a:rPr lang="en-US" altLang="zh-CN" dirty="0"/>
              <a:t>|(</a:t>
            </a:r>
            <a:r>
              <a:rPr lang="zh-CN" altLang="en-US" dirty="0"/>
              <a:t>𝑥∈𝐴∧𝑥∉𝐵</a:t>
            </a:r>
            <a:r>
              <a:rPr lang="en-US" altLang="zh-CN" dirty="0"/>
              <a:t>)</a:t>
            </a:r>
            <a:r>
              <a:rPr lang="zh-CN" altLang="en-US" dirty="0"/>
              <a:t>∨</a:t>
            </a:r>
            <a:r>
              <a:rPr lang="en-US" altLang="zh-CN" dirty="0"/>
              <a:t>(</a:t>
            </a:r>
            <a:r>
              <a:rPr lang="zh-CN" altLang="en-US" dirty="0"/>
              <a:t>𝑥∈𝐵∧𝑥∉𝐴</a:t>
            </a:r>
            <a:r>
              <a:rPr lang="en-US" altLang="zh-CN" dirty="0"/>
              <a:t>)</a:t>
            </a:r>
          </a:p>
          <a:p>
            <a:pPr marL="365760" lvl="1" indent="0">
              <a:buNone/>
            </a:pPr>
            <a:r>
              <a:rPr lang="en-US" altLang="zh-CN" dirty="0"/>
              <a:t>      =(</a:t>
            </a:r>
            <a:r>
              <a:rPr lang="zh-CN" altLang="en-US" dirty="0"/>
              <a:t>𝐴−𝐵</a:t>
            </a:r>
            <a:r>
              <a:rPr lang="en-US" altLang="zh-CN" dirty="0"/>
              <a:t>)</a:t>
            </a:r>
            <a:r>
              <a:rPr lang="zh-CN" altLang="en-US" dirty="0"/>
              <a:t>∪</a:t>
            </a:r>
            <a:r>
              <a:rPr lang="en-US" altLang="zh-CN" dirty="0"/>
              <a:t>(</a:t>
            </a:r>
            <a:r>
              <a:rPr lang="zh-CN" altLang="en-US" dirty="0"/>
              <a:t>𝐵−𝐴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22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80" y="3717032"/>
            <a:ext cx="1766122" cy="128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7987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试证明对称差𝐴⊕𝐵</a:t>
            </a:r>
            <a:r>
              <a:rPr lang="en-US" altLang="zh-CN" dirty="0"/>
              <a:t>=(</a:t>
            </a:r>
            <a:r>
              <a:rPr lang="zh-CN" altLang="en-US" dirty="0"/>
              <a:t>𝐴∪𝐵</a:t>
            </a:r>
            <a:r>
              <a:rPr lang="en-US" altLang="zh-CN" dirty="0"/>
              <a:t>)</a:t>
            </a:r>
            <a:r>
              <a:rPr lang="zh-CN" altLang="en-US" dirty="0"/>
              <a:t>−</a:t>
            </a:r>
            <a:r>
              <a:rPr lang="en-US" altLang="zh-CN" dirty="0"/>
              <a:t>(</a:t>
            </a:r>
            <a:r>
              <a:rPr lang="zh-CN" altLang="en-US" dirty="0"/>
              <a:t>𝐴∩𝐵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23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384" y="1563218"/>
            <a:ext cx="1766122" cy="128879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856" y="2992632"/>
            <a:ext cx="8173813" cy="303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2641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广义交和广义并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r>
              <a:rPr lang="zh-CN" altLang="en-US" dirty="0"/>
              <a:t>定义（广义交与广义并）：</a:t>
            </a:r>
            <a:endParaRPr lang="en-US" altLang="zh-CN" dirty="0"/>
          </a:p>
          <a:p>
            <a:pPr lvl="1"/>
            <a:r>
              <a:rPr lang="zh-CN" altLang="en-US" dirty="0">
                <a:solidFill>
                  <a:srgbClr val="FF0000"/>
                </a:solidFill>
              </a:rPr>
              <a:t>集合的广义并</a:t>
            </a:r>
            <a:r>
              <a:rPr lang="zh-CN" altLang="en-US" dirty="0"/>
              <a:t>：设𝑨为集合，𝑨的所有元素的并称为集合𝑨的广义并，记为：∪𝑨</a:t>
            </a:r>
            <a:r>
              <a:rPr lang="en-US" altLang="zh-CN" dirty="0"/>
              <a:t>={</a:t>
            </a:r>
            <a:r>
              <a:rPr lang="zh-CN" altLang="en-US" dirty="0"/>
              <a:t>𝒙</a:t>
            </a:r>
            <a:r>
              <a:rPr lang="en-US" altLang="zh-CN" dirty="0"/>
              <a:t>|</a:t>
            </a:r>
            <a:r>
              <a:rPr lang="zh-CN" altLang="en-US" dirty="0"/>
              <a:t>∃𝒚</a:t>
            </a:r>
            <a:r>
              <a:rPr lang="en-US" altLang="zh-CN" dirty="0"/>
              <a:t>(</a:t>
            </a:r>
            <a:r>
              <a:rPr lang="zh-CN" altLang="en-US" dirty="0"/>
              <a:t>𝒚∈𝑨</a:t>
            </a:r>
            <a:r>
              <a:rPr lang="en-US" altLang="zh-CN" dirty="0"/>
              <a:t>)</a:t>
            </a:r>
            <a:r>
              <a:rPr lang="zh-CN" altLang="en-US" dirty="0"/>
              <a:t>∧</a:t>
            </a:r>
            <a:r>
              <a:rPr lang="en-US" altLang="zh-CN" dirty="0"/>
              <a:t>(</a:t>
            </a:r>
            <a:r>
              <a:rPr lang="zh-CN" altLang="en-US" dirty="0"/>
              <a:t>𝒙∈𝒚</a:t>
            </a:r>
            <a:r>
              <a:rPr lang="en-US" altLang="zh-CN" dirty="0"/>
              <a:t>)}</a:t>
            </a:r>
            <a:endParaRPr lang="zh-CN" altLang="en-US" dirty="0"/>
          </a:p>
          <a:p>
            <a:pPr lvl="1"/>
            <a:r>
              <a:rPr lang="zh-CN" altLang="en-US" dirty="0">
                <a:solidFill>
                  <a:srgbClr val="FF0000"/>
                </a:solidFill>
              </a:rPr>
              <a:t>集合的广义交</a:t>
            </a:r>
            <a:r>
              <a:rPr lang="zh-CN" altLang="en-US" dirty="0"/>
              <a:t>：设𝑨为非空集合，𝑨的所有元素的交称为集合𝑨的广义交，记为：∩𝑨</a:t>
            </a:r>
            <a:r>
              <a:rPr lang="en-US" altLang="zh-CN" dirty="0"/>
              <a:t>={</a:t>
            </a:r>
            <a:r>
              <a:rPr lang="zh-CN" altLang="en-US" dirty="0"/>
              <a:t>𝒙</a:t>
            </a:r>
            <a:r>
              <a:rPr lang="en-US" altLang="zh-CN" dirty="0"/>
              <a:t>|</a:t>
            </a:r>
            <a:r>
              <a:rPr lang="zh-CN" altLang="en-US" dirty="0"/>
              <a:t>∀𝒚</a:t>
            </a:r>
            <a:r>
              <a:rPr lang="en-US" altLang="zh-CN" dirty="0"/>
              <a:t>(</a:t>
            </a:r>
            <a:r>
              <a:rPr lang="zh-CN" altLang="en-US" dirty="0"/>
              <a:t>𝒚∈𝑨→𝒙∈𝒚</a:t>
            </a:r>
            <a:r>
              <a:rPr lang="en-US" altLang="zh-CN" dirty="0"/>
              <a:t>)}</a:t>
            </a:r>
          </a:p>
          <a:p>
            <a:pPr lvl="2"/>
            <a:r>
              <a:rPr lang="zh-CN" altLang="en-US" dirty="0"/>
              <a:t>注：限制条件为𝐴非空， ⋂∅无意义</a:t>
            </a:r>
          </a:p>
          <a:p>
            <a:pPr lvl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83309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 dirty="0"/>
          </a:p>
        </p:txBody>
      </p:sp>
      <p:pic>
        <p:nvPicPr>
          <p:cNvPr id="1025" name="Picture 1" descr="C:\Users\Yao\Documents\Tencent Files\21235465\Image\Group\@IZEO[3PY51FFK1APT%P5D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17712"/>
            <a:ext cx="69151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674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空集的广义交不是一个集合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26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86" y="2132855"/>
            <a:ext cx="4546013" cy="24323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1546369"/>
            <a:ext cx="3736096" cy="523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1852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最小上界和最大下界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sz="2800" dirty="0">
                <a:latin typeface="+mn-ea"/>
                <a:cs typeface="Times New Roman" charset="0"/>
              </a:rPr>
              <a:t>包含关系下两个集合的最小上界和最大下界</a:t>
            </a:r>
          </a:p>
          <a:p>
            <a:pPr lvl="1" algn="just"/>
            <a:r>
              <a:rPr lang="zh-CN" altLang="en-US" dirty="0">
                <a:latin typeface="+mn-ea"/>
                <a:cs typeface="宋体" charset="0"/>
              </a:rPr>
              <a:t>最小上界：</a:t>
            </a:r>
            <a:endParaRPr lang="en-US" altLang="zh-CN" dirty="0">
              <a:latin typeface="+mn-ea"/>
              <a:cs typeface="Times New Roman" charset="0"/>
            </a:endParaRPr>
          </a:p>
          <a:p>
            <a:pPr lvl="2" algn="just"/>
            <a:r>
              <a:rPr lang="en-US" altLang="zh-CN" dirty="0">
                <a:latin typeface="+mn-ea"/>
                <a:cs typeface="Times New Roman" charset="0"/>
              </a:rPr>
              <a:t>A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lang="en-US" altLang="zh-CN" dirty="0">
                <a:latin typeface="+mn-ea"/>
                <a:cs typeface="Times New Roman" charset="0"/>
              </a:rPr>
              <a:t>A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dirty="0">
                <a:latin typeface="+mn-ea"/>
                <a:cs typeface="Times New Roman" charset="0"/>
              </a:rPr>
              <a:t>B, B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lang="en-US" altLang="zh-CN" dirty="0">
                <a:latin typeface="+mn-ea"/>
                <a:cs typeface="Times New Roman" charset="0"/>
              </a:rPr>
              <a:t>A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dirty="0">
                <a:latin typeface="+mn-ea"/>
                <a:cs typeface="Times New Roman" charset="0"/>
              </a:rPr>
              <a:t>B			       ----A</a:t>
            </a:r>
            <a:r>
              <a:rPr lang="zh-CN" altLang="en-US" dirty="0">
                <a:latin typeface="+mn-ea"/>
                <a:cs typeface="宋体" charset="0"/>
              </a:rPr>
              <a:t>和</a:t>
            </a:r>
            <a:r>
              <a:rPr lang="en-US" altLang="zh-CN" dirty="0">
                <a:latin typeface="+mn-ea"/>
                <a:cs typeface="Times New Roman" charset="0"/>
              </a:rPr>
              <a:t>B</a:t>
            </a:r>
            <a:r>
              <a:rPr lang="zh-CN" altLang="en-US" dirty="0">
                <a:latin typeface="+mn-ea"/>
                <a:cs typeface="宋体" charset="0"/>
              </a:rPr>
              <a:t>的上界</a:t>
            </a:r>
            <a:endParaRPr lang="en-US" altLang="zh-CN" dirty="0">
              <a:latin typeface="+mn-ea"/>
              <a:cs typeface="Times New Roman" charset="0"/>
            </a:endParaRPr>
          </a:p>
          <a:p>
            <a:pPr lvl="2" algn="just"/>
            <a:r>
              <a:rPr lang="zh-CN" altLang="en-US" dirty="0">
                <a:latin typeface="+mn-ea"/>
                <a:cs typeface="宋体" charset="0"/>
              </a:rPr>
              <a:t>对任意</a:t>
            </a:r>
            <a:r>
              <a:rPr lang="en-US" altLang="zh-CN" dirty="0">
                <a:latin typeface="+mn-ea"/>
                <a:cs typeface="Times New Roman" charset="0"/>
              </a:rPr>
              <a:t>X</a:t>
            </a:r>
            <a:r>
              <a:rPr lang="zh-CN" altLang="en-US" dirty="0">
                <a:latin typeface="+mn-ea"/>
                <a:cs typeface="宋体" charset="0"/>
              </a:rPr>
              <a:t>，若</a:t>
            </a:r>
            <a:r>
              <a:rPr lang="en-US" altLang="zh-CN" dirty="0">
                <a:latin typeface="+mn-ea"/>
                <a:cs typeface="Times New Roman" charset="0"/>
              </a:rPr>
              <a:t>A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 </a:t>
            </a:r>
            <a:r>
              <a:rPr lang="en-US" altLang="zh-CN" dirty="0">
                <a:latin typeface="+mn-ea"/>
                <a:cs typeface="Times New Roman" charset="0"/>
              </a:rPr>
              <a:t>X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 , </a:t>
            </a:r>
            <a:r>
              <a:rPr lang="en-US" altLang="zh-CN" dirty="0">
                <a:latin typeface="+mn-ea"/>
                <a:cs typeface="Times New Roman" charset="0"/>
              </a:rPr>
              <a:t>B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 </a:t>
            </a:r>
            <a:r>
              <a:rPr lang="en-US" altLang="zh-CN" dirty="0">
                <a:latin typeface="+mn-ea"/>
                <a:cs typeface="Times New Roman" charset="0"/>
              </a:rPr>
              <a:t>X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 ,</a:t>
            </a:r>
            <a:r>
              <a:rPr lang="zh-CN" altLang="en-US" dirty="0">
                <a:latin typeface="+mn-ea"/>
                <a:cs typeface="宋体" charset="0"/>
                <a:sym typeface="Symbol" charset="0"/>
              </a:rPr>
              <a:t>则</a:t>
            </a:r>
            <a:r>
              <a:rPr lang="en-US" altLang="zh-CN" dirty="0">
                <a:solidFill>
                  <a:srgbClr val="FF0000"/>
                </a:solidFill>
                <a:latin typeface="+mn-ea"/>
                <a:cs typeface="Times New Roman" charset="0"/>
              </a:rPr>
              <a:t>A</a:t>
            </a:r>
            <a:r>
              <a:rPr lang="en-US" altLang="zh-CN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dirty="0">
                <a:solidFill>
                  <a:srgbClr val="FF0000"/>
                </a:solidFill>
                <a:latin typeface="+mn-ea"/>
                <a:cs typeface="Times New Roman" charset="0"/>
              </a:rPr>
              <a:t>B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 </a:t>
            </a:r>
            <a:r>
              <a:rPr lang="en-US" altLang="zh-CN" dirty="0">
                <a:latin typeface="+mn-ea"/>
                <a:cs typeface="Times New Roman" charset="0"/>
              </a:rPr>
              <a:t>X    ----</a:t>
            </a:r>
            <a:r>
              <a:rPr lang="zh-CN" altLang="en-US" dirty="0">
                <a:latin typeface="+mn-ea"/>
                <a:cs typeface="宋体" charset="0"/>
              </a:rPr>
              <a:t>最小上界</a:t>
            </a:r>
            <a:endParaRPr lang="en-US" altLang="zh-CN" dirty="0">
              <a:latin typeface="+mn-ea"/>
              <a:cs typeface="Times New Roman" charset="0"/>
            </a:endParaRPr>
          </a:p>
          <a:p>
            <a:pPr lvl="1" algn="just"/>
            <a:r>
              <a:rPr lang="zh-CN" altLang="en-US" dirty="0">
                <a:latin typeface="+mn-ea"/>
                <a:cs typeface="宋体" charset="0"/>
              </a:rPr>
              <a:t>最大下界：</a:t>
            </a:r>
            <a:endParaRPr lang="en-US" altLang="zh-CN" dirty="0">
              <a:latin typeface="+mn-ea"/>
              <a:cs typeface="Times New Roman" charset="0"/>
            </a:endParaRPr>
          </a:p>
          <a:p>
            <a:pPr lvl="2"/>
            <a:r>
              <a:rPr lang="en-US" altLang="zh-CN" dirty="0">
                <a:latin typeface="+mn-ea"/>
                <a:cs typeface="Times New Roman" charset="0"/>
              </a:rPr>
              <a:t>A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</a:t>
            </a:r>
            <a:r>
              <a:rPr lang="en-US" altLang="zh-CN" dirty="0">
                <a:latin typeface="+mn-ea"/>
                <a:cs typeface="Times New Roman" charset="0"/>
              </a:rPr>
              <a:t>B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lang="en-US" altLang="zh-CN" dirty="0">
                <a:latin typeface="+mn-ea"/>
                <a:cs typeface="Times New Roman" charset="0"/>
              </a:rPr>
              <a:t>A, A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</a:t>
            </a:r>
            <a:r>
              <a:rPr lang="en-US" altLang="zh-CN" dirty="0">
                <a:latin typeface="+mn-ea"/>
                <a:cs typeface="Times New Roman" charset="0"/>
              </a:rPr>
              <a:t>B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lang="en-US" altLang="zh-CN" dirty="0">
                <a:latin typeface="+mn-ea"/>
                <a:cs typeface="Times New Roman" charset="0"/>
              </a:rPr>
              <a:t>B 			       ----A</a:t>
            </a:r>
            <a:r>
              <a:rPr lang="zh-CN" altLang="en-US" dirty="0">
                <a:latin typeface="+mn-ea"/>
                <a:cs typeface="宋体" charset="0"/>
              </a:rPr>
              <a:t>和</a:t>
            </a:r>
            <a:r>
              <a:rPr lang="en-US" altLang="zh-CN" dirty="0">
                <a:latin typeface="+mn-ea"/>
                <a:cs typeface="Times New Roman" charset="0"/>
              </a:rPr>
              <a:t>B</a:t>
            </a:r>
            <a:r>
              <a:rPr lang="zh-CN" altLang="en-US" dirty="0">
                <a:latin typeface="+mn-ea"/>
                <a:cs typeface="宋体" charset="0"/>
              </a:rPr>
              <a:t>的下界</a:t>
            </a:r>
            <a:endParaRPr lang="en-US" altLang="zh-CN" dirty="0">
              <a:latin typeface="+mn-ea"/>
              <a:cs typeface="Times New Roman" charset="0"/>
            </a:endParaRPr>
          </a:p>
          <a:p>
            <a:pPr lvl="2"/>
            <a:r>
              <a:rPr lang="zh-CN" altLang="en-US" dirty="0">
                <a:latin typeface="+mn-ea"/>
                <a:cs typeface="宋体" charset="0"/>
              </a:rPr>
              <a:t>对任意</a:t>
            </a:r>
            <a:r>
              <a:rPr lang="en-US" altLang="zh-CN" dirty="0">
                <a:latin typeface="+mn-ea"/>
                <a:cs typeface="Times New Roman" charset="0"/>
              </a:rPr>
              <a:t>X</a:t>
            </a:r>
            <a:r>
              <a:rPr lang="zh-CN" altLang="en-US" dirty="0">
                <a:latin typeface="+mn-ea"/>
                <a:cs typeface="宋体" charset="0"/>
              </a:rPr>
              <a:t>，若</a:t>
            </a:r>
            <a:r>
              <a:rPr lang="en-US" altLang="zh-CN" dirty="0">
                <a:latin typeface="+mn-ea"/>
                <a:cs typeface="Times New Roman" charset="0"/>
              </a:rPr>
              <a:t>X 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 </a:t>
            </a:r>
            <a:r>
              <a:rPr lang="en-US" altLang="zh-CN" dirty="0">
                <a:latin typeface="+mn-ea"/>
                <a:cs typeface="Times New Roman" charset="0"/>
              </a:rPr>
              <a:t>A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 , </a:t>
            </a:r>
            <a:r>
              <a:rPr lang="en-US" altLang="zh-CN" dirty="0">
                <a:latin typeface="+mn-ea"/>
                <a:cs typeface="Times New Roman" charset="0"/>
              </a:rPr>
              <a:t>X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  </a:t>
            </a:r>
            <a:r>
              <a:rPr lang="en-US" altLang="zh-CN" dirty="0">
                <a:latin typeface="+mn-ea"/>
                <a:cs typeface="Times New Roman" charset="0"/>
              </a:rPr>
              <a:t>B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 ,</a:t>
            </a:r>
            <a:r>
              <a:rPr lang="zh-CN" altLang="en-US" dirty="0">
                <a:latin typeface="+mn-ea"/>
                <a:cs typeface="宋体" charset="0"/>
                <a:sym typeface="Symbol" charset="0"/>
              </a:rPr>
              <a:t>则</a:t>
            </a:r>
            <a:r>
              <a:rPr lang="en-US" altLang="zh-CN" dirty="0">
                <a:latin typeface="+mn-ea"/>
                <a:cs typeface="Times New Roman" charset="0"/>
              </a:rPr>
              <a:t>X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 </a:t>
            </a:r>
            <a:r>
              <a:rPr lang="en-US" altLang="zh-CN" dirty="0">
                <a:solidFill>
                  <a:srgbClr val="FF0000"/>
                </a:solidFill>
                <a:latin typeface="+mn-ea"/>
                <a:cs typeface="Times New Roman" charset="0"/>
              </a:rPr>
              <a:t>A</a:t>
            </a:r>
            <a:r>
              <a:rPr lang="en-US" altLang="zh-CN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</a:t>
            </a:r>
            <a:r>
              <a:rPr lang="en-US" altLang="zh-CN" dirty="0">
                <a:solidFill>
                  <a:srgbClr val="FF0000"/>
                </a:solidFill>
                <a:latin typeface="+mn-ea"/>
                <a:cs typeface="Times New Roman" charset="0"/>
              </a:rPr>
              <a:t>B</a:t>
            </a:r>
            <a:r>
              <a:rPr lang="en-US" altLang="zh-CN" dirty="0">
                <a:latin typeface="+mn-ea"/>
                <a:cs typeface="Times New Roman" charset="0"/>
              </a:rPr>
              <a:t>  ----</a:t>
            </a:r>
            <a:r>
              <a:rPr lang="zh-CN" altLang="en-US" dirty="0">
                <a:latin typeface="+mn-ea"/>
                <a:cs typeface="宋体" charset="0"/>
              </a:rPr>
              <a:t>最大下界</a:t>
            </a:r>
            <a:endParaRPr lang="en-US" altLang="zh-CN" dirty="0">
              <a:latin typeface="+mn-ea"/>
              <a:cs typeface="Times New Roman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74646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集合与谓词逻辑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342900" lvl="1" indent="-342900">
                  <a:lnSpc>
                    <a:spcPct val="110000"/>
                  </a:lnSpc>
                  <a:spcBef>
                    <a:spcPct val="40000"/>
                  </a:spcBef>
                  <a:buClr>
                    <a:schemeClr val="tx2"/>
                  </a:buClr>
                </a:pPr>
                <a:r>
                  <a:rPr lang="zh-CN" altLang="en-US" sz="2700" dirty="0">
                    <a:latin typeface="+mn-ea"/>
                    <a:cs typeface="宋体" charset="0"/>
                  </a:rPr>
                  <a:t>在量化逻辑表达式中使用集合符号</a:t>
                </a:r>
                <a:endParaRPr lang="en-US" altLang="zh-CN" sz="2700" dirty="0">
                  <a:latin typeface="+mn-ea"/>
                  <a:cs typeface="Times New Roman" charset="0"/>
                </a:endParaRPr>
              </a:p>
              <a:p>
                <a:pPr marL="638175" lvl="2" indent="-342900">
                  <a:lnSpc>
                    <a:spcPct val="110000"/>
                  </a:lnSpc>
                  <a:spcBef>
                    <a:spcPct val="40000"/>
                  </a:spcBef>
                  <a:buClr>
                    <a:schemeClr val="tx2"/>
                  </a:buClr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+mn-ea"/>
                    <a:cs typeface="宋体" charset="0"/>
                    <a:sym typeface="Symbol" charset="0"/>
                  </a:rPr>
                  <a:t></a:t>
                </a:r>
                <a:r>
                  <a:rPr lang="en-US" altLang="zh-CN" sz="2400" i="1" dirty="0" err="1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solidFill>
                      <a:srgbClr val="FF0000"/>
                    </a:solidFill>
                    <a:latin typeface="+mn-ea"/>
                    <a:cs typeface="Times New Roman" charset="0"/>
                    <a:sym typeface="Symbol" charset="0"/>
                  </a:rPr>
                  <a:t>S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(P(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))</a:t>
                </a:r>
                <a:r>
                  <a:rPr lang="zh-CN" altLang="en-US" sz="2400" dirty="0">
                    <a:latin typeface="+mn-ea"/>
                    <a:cs typeface="宋体" charset="0"/>
                    <a:sym typeface="Symbol" charset="0"/>
                  </a:rPr>
                  <a:t>代表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(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  <a:sym typeface="Symbol" charset="0"/>
                  </a:rPr>
                  <a:t>SP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(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))</a:t>
                </a:r>
              </a:p>
              <a:p>
                <a:pPr marL="638175" lvl="2" indent="-342900">
                  <a:lnSpc>
                    <a:spcPct val="110000"/>
                  </a:lnSpc>
                  <a:spcBef>
                    <a:spcPct val="40000"/>
                  </a:spcBef>
                  <a:buClr>
                    <a:schemeClr val="tx2"/>
                  </a:buClr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+mn-ea"/>
                    <a:cs typeface="宋体" charset="0"/>
                    <a:sym typeface="Symbol" charset="0"/>
                  </a:rPr>
                  <a:t></a:t>
                </a:r>
                <a:r>
                  <a:rPr lang="en-US" altLang="zh-CN" sz="2400" i="1" dirty="0" err="1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solidFill>
                      <a:srgbClr val="FF0000"/>
                    </a:solidFill>
                    <a:latin typeface="+mn-ea"/>
                    <a:cs typeface="Times New Roman" charset="0"/>
                    <a:sym typeface="Symbol" charset="0"/>
                  </a:rPr>
                  <a:t>S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(P(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))</a:t>
                </a:r>
                <a:r>
                  <a:rPr lang="zh-CN" altLang="en-US" sz="2400" dirty="0">
                    <a:latin typeface="+mn-ea"/>
                    <a:cs typeface="宋体" charset="0"/>
                    <a:sym typeface="Symbol" charset="0"/>
                  </a:rPr>
                  <a:t>代表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(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  <a:sym typeface="Symbol" charset="0"/>
                  </a:rPr>
                  <a:t>SP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(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))</a:t>
                </a:r>
              </a:p>
              <a:p>
                <a:pPr marL="638175" lvl="2" indent="-342900">
                  <a:lnSpc>
                    <a:spcPct val="110000"/>
                  </a:lnSpc>
                  <a:spcBef>
                    <a:spcPct val="40000"/>
                  </a:spcBef>
                  <a:buClr>
                    <a:schemeClr val="tx2"/>
                  </a:buClr>
                </a:pPr>
                <a:r>
                  <a:rPr lang="zh-CN" altLang="en-US" sz="2500" dirty="0">
                    <a:latin typeface="+mn-ea"/>
                    <a:cs typeface="宋体" charset="0"/>
                    <a:sym typeface="Symbol" charset="0"/>
                  </a:rPr>
                  <a:t>举例</a:t>
                </a:r>
                <a:endParaRPr lang="en-US" altLang="zh-CN" sz="2500" dirty="0">
                  <a:latin typeface="+mn-ea"/>
                  <a:cs typeface="Times New Roman" charset="0"/>
                  <a:sym typeface="Symbol" charset="0"/>
                </a:endParaRPr>
              </a:p>
              <a:p>
                <a:pPr marL="931863" lvl="3" indent="-342900">
                  <a:lnSpc>
                    <a:spcPct val="110000"/>
                  </a:lnSpc>
                  <a:spcBef>
                    <a:spcPct val="40000"/>
                  </a:spcBef>
                </a:pPr>
                <a:r>
                  <a:rPr lang="zh-CN" altLang="en-US" sz="2200" dirty="0">
                    <a:latin typeface="+mn-ea"/>
                    <a:cs typeface="宋体" charset="0"/>
                    <a:sym typeface="Symbol" charset="0"/>
                  </a:rPr>
                  <a:t></a:t>
                </a:r>
                <a:r>
                  <a:rPr lang="en-US" altLang="zh-CN" sz="22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200" dirty="0" err="1">
                    <a:latin typeface="+mn-ea"/>
                    <a:cs typeface="Times New Roman" charset="0"/>
                    <a:sym typeface="Symbol" charset="0"/>
                  </a:rPr>
                  <a:t>R</a:t>
                </a:r>
                <a:r>
                  <a:rPr lang="en-US" altLang="zh-CN" sz="2200" dirty="0">
                    <a:latin typeface="+mn-ea"/>
                    <a:cs typeface="Times New Roman" charset="0"/>
                    <a:sym typeface="Symbol" charset="0"/>
                  </a:rPr>
                  <a:t>(</a:t>
                </a:r>
                <a:r>
                  <a:rPr lang="en-US" altLang="zh-CN" sz="22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200" baseline="30000" dirty="0">
                    <a:latin typeface="+mn-ea"/>
                    <a:cs typeface="Times New Roman" charset="0"/>
                    <a:sym typeface="Symbol" charset="0"/>
                  </a:rPr>
                  <a:t>2</a:t>
                </a:r>
                <a:r>
                  <a:rPr lang="en-US" altLang="zh-CN" sz="2200" dirty="0">
                    <a:latin typeface="+mn-ea"/>
                    <a:cs typeface="Times New Roman" charset="0"/>
                    <a:sym typeface="Symbol" charset="0"/>
                  </a:rPr>
                  <a:t>0): </a:t>
                </a:r>
                <a:r>
                  <a:rPr lang="zh-CN" altLang="en-US" sz="2200" dirty="0">
                    <a:latin typeface="+mn-ea"/>
                    <a:cs typeface="宋体" charset="0"/>
                    <a:sym typeface="Symbol" charset="0"/>
                  </a:rPr>
                  <a:t></a:t>
                </a:r>
                <a:r>
                  <a:rPr lang="en-US" altLang="zh-CN" sz="22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200" dirty="0">
                    <a:latin typeface="+mn-ea"/>
                    <a:cs typeface="Times New Roman" charset="0"/>
                  </a:rPr>
                  <a:t>(</a:t>
                </a:r>
                <a:r>
                  <a:rPr lang="en-US" altLang="zh-CN" sz="22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200" dirty="0" err="1">
                    <a:latin typeface="+mn-ea"/>
                    <a:cs typeface="Times New Roman" charset="0"/>
                    <a:sym typeface="Symbol" charset="0"/>
                  </a:rPr>
                  <a:t>R</a:t>
                </a:r>
                <a:r>
                  <a:rPr lang="en-US" altLang="zh-CN" sz="2200" dirty="0">
                    <a:latin typeface="+mn-ea"/>
                    <a:cs typeface="Times New Roman" charset="0"/>
                    <a:sym typeface="Symbol" charset="0"/>
                  </a:rPr>
                  <a:t> (</a:t>
                </a:r>
                <a:r>
                  <a:rPr lang="en-US" altLang="zh-CN" sz="22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200" baseline="30000" dirty="0">
                    <a:latin typeface="+mn-ea"/>
                    <a:cs typeface="Times New Roman" charset="0"/>
                    <a:sym typeface="Symbol" charset="0"/>
                  </a:rPr>
                  <a:t>2</a:t>
                </a:r>
                <a:r>
                  <a:rPr lang="en-US" altLang="zh-CN" sz="2200" dirty="0">
                    <a:latin typeface="+mn-ea"/>
                    <a:cs typeface="Times New Roman" charset="0"/>
                    <a:sym typeface="Symbol" charset="0"/>
                  </a:rPr>
                  <a:t>0))</a:t>
                </a:r>
              </a:p>
              <a:p>
                <a:pPr marL="931863" lvl="3" indent="-342900">
                  <a:lnSpc>
                    <a:spcPct val="110000"/>
                  </a:lnSpc>
                  <a:spcBef>
                    <a:spcPct val="40000"/>
                  </a:spcBef>
                </a:pPr>
                <a:r>
                  <a:rPr lang="zh-CN" altLang="en-US" sz="2200" dirty="0">
                    <a:latin typeface="+mn-ea"/>
                    <a:cs typeface="宋体" charset="0"/>
                    <a:sym typeface="Symbol" charset="0"/>
                  </a:rPr>
                  <a:t></a:t>
                </a:r>
                <a:r>
                  <a:rPr lang="en-US" altLang="zh-CN" sz="22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200" dirty="0" err="1">
                    <a:latin typeface="+mn-ea"/>
                    <a:cs typeface="Times New Roman" charset="0"/>
                    <a:sym typeface="Symbol" charset="0"/>
                  </a:rPr>
                  <a:t>Z</a:t>
                </a:r>
                <a:r>
                  <a:rPr lang="en-US" altLang="zh-CN" sz="2200" dirty="0">
                    <a:latin typeface="+mn-ea"/>
                    <a:cs typeface="Times New Roman" charset="0"/>
                    <a:sym typeface="Symbol" charset="0"/>
                  </a:rPr>
                  <a:t>(</a:t>
                </a:r>
                <a:r>
                  <a:rPr lang="en-US" altLang="zh-CN" sz="22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200" baseline="30000" dirty="0">
                    <a:latin typeface="+mn-ea"/>
                    <a:cs typeface="Times New Roman" charset="0"/>
                    <a:sym typeface="Symbol" charset="0"/>
                  </a:rPr>
                  <a:t>2</a:t>
                </a:r>
                <a:r>
                  <a:rPr lang="en-US" altLang="zh-CN" sz="2200" dirty="0">
                    <a:latin typeface="+mn-ea"/>
                    <a:cs typeface="Times New Roman" charset="0"/>
                    <a:sym typeface="Symbol" charset="0"/>
                  </a:rPr>
                  <a:t>=1): </a:t>
                </a:r>
                <a:r>
                  <a:rPr lang="zh-CN" altLang="en-US" sz="2200" dirty="0">
                    <a:latin typeface="+mn-ea"/>
                    <a:cs typeface="宋体" charset="0"/>
                    <a:sym typeface="Symbol" charset="0"/>
                  </a:rPr>
                  <a:t></a:t>
                </a:r>
                <a:r>
                  <a:rPr lang="en-US" altLang="zh-CN" sz="22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200" dirty="0">
                    <a:latin typeface="+mn-ea"/>
                    <a:cs typeface="Times New Roman" charset="0"/>
                  </a:rPr>
                  <a:t>(</a:t>
                </a:r>
                <a:r>
                  <a:rPr lang="en-US" altLang="zh-CN" sz="22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200" dirty="0">
                    <a:latin typeface="+mn-ea"/>
                    <a:cs typeface="Times New Roman" charset="0"/>
                    <a:sym typeface="Symbol" charset="0"/>
                  </a:rPr>
                  <a:t>Z</a:t>
                </a:r>
                <a:r>
                  <a:rPr lang="en-US" altLang="zh-CN" sz="22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200" baseline="30000" dirty="0">
                    <a:latin typeface="+mn-ea"/>
                    <a:cs typeface="Times New Roman" charset="0"/>
                    <a:sym typeface="Symbol" charset="0"/>
                  </a:rPr>
                  <a:t>2</a:t>
                </a:r>
                <a:r>
                  <a:rPr lang="en-US" altLang="zh-CN" sz="2200" dirty="0">
                    <a:latin typeface="+mn-ea"/>
                    <a:cs typeface="Times New Roman" charset="0"/>
                    <a:sym typeface="Symbol" charset="0"/>
                  </a:rPr>
                  <a:t>=1)</a:t>
                </a:r>
              </a:p>
              <a:p>
                <a:pPr marL="342900" lvl="1" indent="-342900">
                  <a:lnSpc>
                    <a:spcPct val="110000"/>
                  </a:lnSpc>
                  <a:spcBef>
                    <a:spcPct val="40000"/>
                  </a:spcBef>
                  <a:buClr>
                    <a:schemeClr val="tx2"/>
                  </a:buClr>
                </a:pPr>
                <a:r>
                  <a:rPr lang="zh-CN" altLang="en-US" sz="2800" dirty="0">
                    <a:latin typeface="+mn-ea"/>
                    <a:cs typeface="宋体" charset="0"/>
                  </a:rPr>
                  <a:t>逻辑表达式的真值集合，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{</a:t>
                </a:r>
                <a:r>
                  <a:rPr lang="en-US" altLang="zh-CN" sz="2800" i="1" dirty="0" err="1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800" dirty="0" err="1">
                    <a:solidFill>
                      <a:srgbClr val="FF0000"/>
                    </a:solidFill>
                    <a:latin typeface="+mn-ea"/>
                    <a:cs typeface="Times New Roman" charset="0"/>
                    <a:sym typeface="Symbol" charset="0"/>
                  </a:rPr>
                  <a:t>D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+mn-ea"/>
                    <a:cs typeface="Times New Roman" charset="0"/>
                    <a:sym typeface="Symbol" charset="0"/>
                  </a:rPr>
                  <a:t>| P(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+mn-ea"/>
                    <a:cs typeface="Times New Roman" charset="0"/>
                    <a:sym typeface="Symbol" charset="0"/>
                  </a:rPr>
                  <a:t>)} </a:t>
                </a:r>
              </a:p>
              <a:p>
                <a:pPr marL="638175" lvl="2" indent="-342900">
                  <a:lnSpc>
                    <a:spcPct val="110000"/>
                  </a:lnSpc>
                  <a:spcBef>
                    <a:spcPct val="40000"/>
                  </a:spcBef>
                  <a:buClr>
                    <a:schemeClr val="tx2"/>
                  </a:buClr>
                </a:pPr>
                <a:r>
                  <a:rPr lang="zh-CN" altLang="en-US" sz="2400" dirty="0">
                    <a:latin typeface="+mn-ea"/>
                    <a:cs typeface="宋体" charset="0"/>
                    <a:sym typeface="Symbol" charset="0"/>
                  </a:rPr>
                  <a:t>例：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{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  <a:sym typeface="Symbol" charset="0"/>
                  </a:rPr>
                  <a:t>Z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| |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|=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} </a:t>
                </a:r>
                <a:r>
                  <a:rPr lang="zh-CN" altLang="en-US" sz="2400" dirty="0">
                    <a:latin typeface="+mn-ea"/>
                    <a:cs typeface="宋体" charset="0"/>
                    <a:sym typeface="Symbol" charset="0"/>
                  </a:rPr>
                  <a:t>，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{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  <a:sym typeface="Symbol" charset="0"/>
                  </a:rPr>
                  <a:t>Z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|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baseline="30000" dirty="0">
                    <a:latin typeface="+mn-ea"/>
                    <a:cs typeface="Times New Roman" charset="0"/>
                    <a:sym typeface="Symbol" charset="0"/>
                  </a:rPr>
                  <a:t>2 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=2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} </a:t>
                </a:r>
                <a:r>
                  <a:rPr lang="zh-CN" altLang="en-US" sz="2400" dirty="0">
                    <a:latin typeface="+mn-ea"/>
                    <a:cs typeface="宋体" charset="0"/>
                    <a:sym typeface="Symbol" charset="0"/>
                  </a:rPr>
                  <a:t>，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{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| 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  <a:sym typeface="Symbol" charset="0"/>
                  </a:rPr>
                  <a:t>Z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 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baseline="30000" dirty="0">
                    <a:latin typeface="+mn-ea"/>
                    <a:cs typeface="Times New Roman" charset="0"/>
                    <a:sym typeface="Symbol" charset="0"/>
                  </a:rPr>
                  <a:t>2 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=2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}</a:t>
                </a:r>
                <a:endParaRPr lang="en-US" altLang="zh-CN" sz="2500" dirty="0">
                  <a:latin typeface="+mn-ea"/>
                  <a:cs typeface="Times New Roman" charset="0"/>
                </a:endParaRPr>
              </a:p>
              <a:p>
                <a:endParaRPr lang="en-US" altLang="zh-CN" sz="2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hr-HR" altLang="zh-CN" sz="26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600" b="0" i="1">
                              <a:latin typeface="Cambria Math" charset="0"/>
                            </a:rPr>
                            <m:t>𝑥</m:t>
                          </m:r>
                          <m:r>
                            <a:rPr lang="en-US" altLang="zh-CN" sz="2600" b="0" i="1">
                              <a:latin typeface="Cambria Math" charset="0"/>
                            </a:rPr>
                            <m:t>∈</m:t>
                          </m:r>
                          <m:r>
                            <a:rPr lang="en-US" altLang="zh-CN" sz="2600" b="0" i="1">
                              <a:latin typeface="Cambria Math" charset="0"/>
                            </a:rPr>
                            <m:t>𝑋</m:t>
                          </m:r>
                        </m:e>
                        <m:e>
                          <m:r>
                            <a:rPr lang="en-US" altLang="zh-CN" sz="2600" b="0" i="1">
                              <a:latin typeface="Cambria Math" charset="0"/>
                            </a:rPr>
                            <m:t>𝑝</m:t>
                          </m:r>
                          <m:r>
                            <a:rPr lang="en-US" altLang="zh-CN" sz="2600" b="0" i="1">
                              <a:latin typeface="Cambria Math" charset="0"/>
                            </a:rPr>
                            <m:t>(</m:t>
                          </m:r>
                          <m:r>
                            <a:rPr lang="en-US" altLang="zh-CN" sz="2600" b="0" i="1">
                              <a:latin typeface="Cambria Math" charset="0"/>
                            </a:rPr>
                            <m:t>𝑥</m:t>
                          </m:r>
                          <m:r>
                            <a:rPr lang="en-US" altLang="zh-CN" sz="2600" b="0" i="1">
                              <a:latin typeface="Cambria Math" charset="0"/>
                            </a:rPr>
                            <m:t>)</m:t>
                          </m:r>
                        </m:e>
                      </m:d>
                      <m:r>
                        <a:rPr lang="en-US" altLang="zh-CN" sz="2600" b="0" i="1">
                          <a:latin typeface="Cambria Math" charset="0"/>
                        </a:rPr>
                        <m:t>⊆</m:t>
                      </m:r>
                      <m:d>
                        <m:dPr>
                          <m:begChr m:val="{"/>
                          <m:endChr m:val="}"/>
                          <m:ctrlPr>
                            <a:rPr lang="hr-HR" altLang="zh-CN" sz="2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600" i="1">
                              <a:latin typeface="Cambria Math" charset="0"/>
                            </a:rPr>
                            <m:t>𝑥</m:t>
                          </m:r>
                          <m:r>
                            <a:rPr lang="en-US" altLang="zh-CN" sz="2600" i="1">
                              <a:latin typeface="Cambria Math" charset="0"/>
                            </a:rPr>
                            <m:t>∈</m:t>
                          </m:r>
                          <m:r>
                            <a:rPr lang="en-US" altLang="zh-CN" sz="2600" i="1">
                              <a:latin typeface="Cambria Math" charset="0"/>
                            </a:rPr>
                            <m:t>𝑋</m:t>
                          </m:r>
                        </m:e>
                        <m:e>
                          <m:r>
                            <a:rPr lang="en-US" altLang="zh-CN" sz="2600" b="0" i="1">
                              <a:latin typeface="Cambria Math" charset="0"/>
                            </a:rPr>
                            <m:t>𝑞</m:t>
                          </m:r>
                          <m:d>
                            <m:dPr>
                              <m:ctrlPr>
                                <a:rPr lang="en-US" altLang="zh-CN" sz="26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600" i="1">
                                  <a:latin typeface="Cambria Math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en-US" altLang="zh-CN" sz="2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zh-CN" altLang="en-US" sz="2600" i="1"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与</m:t>
                      </m:r>
                      <m:func>
                        <m:funcPr>
                          <m:ctrlPr>
                            <a:rPr lang="mr-IN" altLang="zh-CN" sz="26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mr-IN" altLang="zh-CN" sz="260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limLowPr>
                            <m:e>
                              <m:r>
                                <a:rPr lang="en-US" altLang="zh-CN" sz="26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∀</m:t>
                              </m:r>
                            </m:e>
                            <m:lim>
                              <m:r>
                                <a:rPr lang="en-US" altLang="zh-CN" sz="26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𝑥</m:t>
                              </m:r>
                              <m:r>
                                <a:rPr lang="en-US" altLang="zh-CN" sz="26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∈</m:t>
                              </m:r>
                              <m:r>
                                <a:rPr lang="en-US" altLang="zh-CN" sz="26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𝑋</m:t>
                              </m:r>
                            </m:lim>
                          </m:limLow>
                        </m:fName>
                        <m:e>
                          <m:d>
                            <m:dPr>
                              <m:ctrlPr>
                                <a:rPr lang="en-US" altLang="zh-CN" sz="26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altLang="zh-CN" sz="26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altLang="zh-CN" sz="26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6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altLang="zh-CN" sz="26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→</m:t>
                              </m:r>
                              <m:r>
                                <a:rPr lang="en-US" altLang="zh-CN" sz="26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𝑞</m:t>
                              </m:r>
                              <m:d>
                                <m:dPr>
                                  <m:ctrlPr>
                                    <a:rPr lang="en-US" altLang="zh-CN" sz="26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6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US" altLang="zh-CN" sz="2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449" t="-19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28</a:t>
            </a:fld>
            <a:endParaRPr lang="zh-CN" altLang="en-US" dirty="0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2308357"/>
            <a:ext cx="1026114" cy="432048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240" y="2852936"/>
            <a:ext cx="1026114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3652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集合恒等式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29</a:t>
            </a:fld>
            <a:endParaRPr lang="zh-CN" altLang="en-US" dirty="0"/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7A9FA2B7-2C77-4C8F-9139-458681A890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69062"/>
              </p:ext>
            </p:extLst>
          </p:nvPr>
        </p:nvGraphicFramePr>
        <p:xfrm>
          <a:off x="1619672" y="1700808"/>
          <a:ext cx="4824412" cy="4567269"/>
        </p:xfrm>
        <a:graphic>
          <a:graphicData uri="http://schemas.openxmlformats.org/drawingml/2006/table">
            <a:tbl>
              <a:tblPr/>
              <a:tblGrid>
                <a:gridCol w="295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16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2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等  式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名  称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9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=A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U=A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恒等律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9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U=U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=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支配律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9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A=A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A=A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幂等律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2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黑体"/>
                          <a:sym typeface="Symbol" charset="0"/>
                        </a:rPr>
                        <a:t>(A)=A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补集律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36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B=B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endParaRPr kumimoji="0" lang="en-US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  <a:sym typeface="Symbo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B=B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endParaRPr kumimoji="0" lang="en-US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  <a:sym typeface="Symbo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交换律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597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48108" y="1988840"/>
            <a:ext cx="7847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：什么是集合？</a:t>
            </a:r>
            <a:endParaRPr lang="en-US" altLang="zh-CN" sz="3200" b="1" dirty="0"/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：集合的基本概念有哪些？</a:t>
            </a:r>
            <a:endParaRPr lang="en-US" altLang="zh-CN" sz="3200" b="1" dirty="0"/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3</a:t>
            </a:r>
            <a:r>
              <a:rPr lang="zh-CN" altLang="en-US" sz="3200" b="1" dirty="0"/>
              <a:t>：如何进行集合运算与集合公式证明？</a:t>
            </a:r>
            <a:endParaRPr lang="en-US" altLang="zh-CN" sz="3200" b="1" dirty="0"/>
          </a:p>
        </p:txBody>
      </p:sp>
    </p:spTree>
    <p:extLst>
      <p:ext uri="{BB962C8B-B14F-4D97-AF65-F5344CB8AC3E}">
        <p14:creationId xmlns:p14="http://schemas.microsoft.com/office/powerpoint/2010/main" val="138822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集合恒等式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30</a:t>
            </a:fld>
            <a:endParaRPr lang="zh-CN" altLang="en-US" dirty="0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45EA921B-C140-4B23-BDE5-437BD17F68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15029"/>
              </p:ext>
            </p:extLst>
          </p:nvPr>
        </p:nvGraphicFramePr>
        <p:xfrm>
          <a:off x="1547664" y="1700808"/>
          <a:ext cx="5545138" cy="4697412"/>
        </p:xfrm>
        <a:graphic>
          <a:graphicData uri="http://schemas.openxmlformats.org/drawingml/2006/table">
            <a:tbl>
              <a:tblPr/>
              <a:tblGrid>
                <a:gridCol w="3744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17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等  式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名  称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3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(BC)=(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B)C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(BC)=(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B)C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结合律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3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(BC)=(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B)(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C)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(BC)=(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B)(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C)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分配律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3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~"/>
                        <a:tabLst/>
                      </a:pPr>
                      <a:r>
                        <a:rPr kumimoji="1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黑体"/>
                          <a:sym typeface="Symbol" charset="0"/>
                        </a:rPr>
                        <a:t>(A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B</a:t>
                      </a:r>
                      <a:r>
                        <a:rPr kumimoji="1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黑体"/>
                          <a:sym typeface="Symbol" charset="0"/>
                        </a:rPr>
                        <a:t>)=A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</a:t>
                      </a:r>
                      <a:r>
                        <a:rPr kumimoji="1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黑体"/>
                          <a:sym typeface="Symbol" charset="0"/>
                        </a:rPr>
                        <a:t>B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~"/>
                        <a:tabLst/>
                      </a:pPr>
                      <a:r>
                        <a:rPr kumimoji="1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黑体"/>
                          <a:sym typeface="Symbol" charset="0"/>
                        </a:rPr>
                        <a:t>(A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B</a:t>
                      </a:r>
                      <a:r>
                        <a:rPr kumimoji="1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黑体"/>
                          <a:sym typeface="Symbol" charset="0"/>
                        </a:rPr>
                        <a:t>)=A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</a:t>
                      </a:r>
                      <a:r>
                        <a:rPr kumimoji="1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黑体"/>
                          <a:sym typeface="Symbol" charset="0"/>
                        </a:rPr>
                        <a:t>B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德摩根定律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3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(</a:t>
                      </a:r>
                      <a:r>
                        <a:rPr kumimoji="1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黑体"/>
                          <a:sym typeface="Symbol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</a:t>
                      </a:r>
                      <a:r>
                        <a:rPr kumimoji="1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黑体"/>
                          <a:sym typeface="Symbol" charset="0"/>
                        </a:rPr>
                        <a:t>B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)=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endParaRPr kumimoji="0" lang="en-US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  <a:sym typeface="Symbo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(</a:t>
                      </a:r>
                      <a:r>
                        <a:rPr kumimoji="1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黑体"/>
                          <a:sym typeface="Symbol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</a:t>
                      </a:r>
                      <a:r>
                        <a:rPr kumimoji="1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黑体"/>
                          <a:sym typeface="Symbol" charset="0"/>
                        </a:rPr>
                        <a:t>B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)=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endParaRPr kumimoji="0" lang="en-US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  <a:sym typeface="Symbo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吸收律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3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</a:t>
                      </a:r>
                      <a:r>
                        <a:rPr kumimoji="1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黑体"/>
                          <a:sym typeface="Symbol" charset="0"/>
                        </a:rPr>
                        <a:t>A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=U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</a:t>
                      </a:r>
                      <a:r>
                        <a:rPr kumimoji="1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黑体"/>
                          <a:sym typeface="Symbol" charset="0"/>
                        </a:rPr>
                        <a:t>A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=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补律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23643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集合恒等式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定理：设𝑨</a:t>
            </a:r>
            <a:r>
              <a:rPr lang="en-US" altLang="zh-CN" dirty="0"/>
              <a:t>,</a:t>
            </a:r>
            <a:r>
              <a:rPr lang="zh-CN" altLang="en-US" dirty="0"/>
              <a:t>𝑩</a:t>
            </a:r>
            <a:r>
              <a:rPr lang="en-US" altLang="zh-CN" dirty="0"/>
              <a:t>,</a:t>
            </a:r>
            <a:r>
              <a:rPr lang="zh-CN" altLang="en-US" dirty="0"/>
              <a:t>𝑪为任意集合</a:t>
            </a:r>
            <a:endParaRPr lang="en-US" altLang="zh-CN" dirty="0"/>
          </a:p>
          <a:p>
            <a:pPr lvl="1"/>
            <a:r>
              <a:rPr lang="en-US" altLang="zh-CN" dirty="0" err="1">
                <a:solidFill>
                  <a:srgbClr val="FF0000"/>
                </a:solidFill>
              </a:rPr>
              <a:t>DeMorgan</a:t>
            </a:r>
            <a:r>
              <a:rPr lang="zh-CN" altLang="en-US" dirty="0">
                <a:solidFill>
                  <a:srgbClr val="FF0000"/>
                </a:solidFill>
              </a:rPr>
              <a:t>律：</a:t>
            </a:r>
            <a:endParaRPr lang="en-US" altLang="zh-CN" dirty="0">
              <a:solidFill>
                <a:srgbClr val="FF0000"/>
              </a:solidFill>
            </a:endParaRPr>
          </a:p>
          <a:p>
            <a:pPr marL="365760" lvl="1" indent="0">
              <a:buNone/>
            </a:pPr>
            <a:r>
              <a:rPr lang="en-US" altLang="zh-CN" dirty="0">
                <a:solidFill>
                  <a:srgbClr val="FF0000"/>
                </a:solidFill>
              </a:rPr>
              <a:t>		</a:t>
            </a:r>
            <a:r>
              <a:rPr lang="zh-CN" altLang="en-US" dirty="0"/>
              <a:t>𝑨−</a:t>
            </a:r>
            <a:r>
              <a:rPr lang="en-US" altLang="zh-CN" dirty="0"/>
              <a:t>(</a:t>
            </a:r>
            <a:r>
              <a:rPr lang="zh-CN" altLang="en-US" dirty="0"/>
              <a:t>𝑩∪𝑪</a:t>
            </a:r>
            <a:r>
              <a:rPr lang="en-US" altLang="zh-CN" dirty="0"/>
              <a:t>)=(</a:t>
            </a:r>
            <a:r>
              <a:rPr lang="zh-CN" altLang="en-US" dirty="0"/>
              <a:t>𝐀−𝑩</a:t>
            </a:r>
            <a:r>
              <a:rPr lang="en-US" altLang="zh-CN" dirty="0"/>
              <a:t>)</a:t>
            </a:r>
            <a:r>
              <a:rPr lang="zh-CN" altLang="en-US" dirty="0"/>
              <a:t>∩</a:t>
            </a:r>
            <a:r>
              <a:rPr lang="en-US" altLang="zh-CN" dirty="0"/>
              <a:t>(</a:t>
            </a:r>
            <a:r>
              <a:rPr lang="zh-CN" altLang="en-US" dirty="0"/>
              <a:t>𝑨−𝑪</a:t>
            </a:r>
            <a:r>
              <a:rPr lang="en-US" altLang="zh-CN" dirty="0"/>
              <a:t>)</a:t>
            </a:r>
            <a:endParaRPr lang="zh-CN" altLang="en-US" dirty="0"/>
          </a:p>
          <a:p>
            <a:pPr marL="365760" lvl="1" indent="0">
              <a:buNone/>
            </a:pPr>
            <a:r>
              <a:rPr lang="en-US" altLang="zh-CN" dirty="0"/>
              <a:t>		</a:t>
            </a:r>
            <a:r>
              <a:rPr lang="zh-CN" altLang="en-US" dirty="0"/>
              <a:t>𝑨−</a:t>
            </a:r>
            <a:r>
              <a:rPr lang="en-US" altLang="zh-CN" dirty="0"/>
              <a:t>(</a:t>
            </a:r>
            <a:r>
              <a:rPr lang="zh-CN" altLang="en-US" dirty="0"/>
              <a:t>𝑩∩𝑪</a:t>
            </a:r>
            <a:r>
              <a:rPr lang="en-US" altLang="zh-CN" dirty="0"/>
              <a:t>)=(</a:t>
            </a:r>
            <a:r>
              <a:rPr lang="zh-CN" altLang="en-US" dirty="0"/>
              <a:t>𝑨−𝑩</a:t>
            </a:r>
            <a:r>
              <a:rPr lang="en-US" altLang="zh-CN" dirty="0"/>
              <a:t>)</a:t>
            </a:r>
            <a:r>
              <a:rPr lang="zh-CN" altLang="en-US" dirty="0"/>
              <a:t>∪</a:t>
            </a:r>
            <a:r>
              <a:rPr lang="en-US" altLang="zh-CN" dirty="0"/>
              <a:t>(</a:t>
            </a:r>
            <a:r>
              <a:rPr lang="zh-CN" altLang="en-US" dirty="0"/>
              <a:t>𝑨−𝑪</a:t>
            </a:r>
            <a:r>
              <a:rPr lang="en-US" altLang="zh-CN" dirty="0"/>
              <a:t>)</a:t>
            </a:r>
          </a:p>
          <a:p>
            <a:pPr lvl="1"/>
            <a:r>
              <a:rPr lang="zh-CN" altLang="en-US" dirty="0">
                <a:solidFill>
                  <a:srgbClr val="FF0000"/>
                </a:solidFill>
              </a:rPr>
              <a:t>幂集性质</a:t>
            </a:r>
            <a:r>
              <a:rPr lang="en-US" altLang="zh-CN" dirty="0">
                <a:solidFill>
                  <a:srgbClr val="FF0000"/>
                </a:solidFill>
              </a:rPr>
              <a:t>:</a:t>
            </a:r>
          </a:p>
          <a:p>
            <a:pPr marL="365760" lvl="1" indent="0">
              <a:buNone/>
            </a:pPr>
            <a:r>
              <a:rPr lang="en-US" altLang="zh-CN" dirty="0">
                <a:solidFill>
                  <a:srgbClr val="FF0000"/>
                </a:solidFill>
              </a:rPr>
              <a:t>		</a:t>
            </a:r>
            <a:r>
              <a:rPr lang="zh-CN" altLang="en-US" dirty="0"/>
              <a:t>𝑷</a:t>
            </a:r>
            <a:r>
              <a:rPr lang="en-US" altLang="zh-CN" dirty="0"/>
              <a:t>(</a:t>
            </a:r>
            <a:r>
              <a:rPr lang="zh-CN" altLang="en-US" dirty="0"/>
              <a:t>𝑨∩𝑩</a:t>
            </a:r>
            <a:r>
              <a:rPr lang="en-US" altLang="zh-CN" dirty="0"/>
              <a:t>)=</a:t>
            </a:r>
            <a:r>
              <a:rPr lang="zh-CN" altLang="en-US" dirty="0"/>
              <a:t>𝑷</a:t>
            </a:r>
            <a:r>
              <a:rPr lang="en-US" altLang="zh-CN" dirty="0"/>
              <a:t>(</a:t>
            </a:r>
            <a:r>
              <a:rPr lang="zh-CN" altLang="en-US" dirty="0"/>
              <a:t>𝑨</a:t>
            </a:r>
            <a:r>
              <a:rPr lang="en-US" altLang="zh-CN" dirty="0"/>
              <a:t>)</a:t>
            </a:r>
            <a:r>
              <a:rPr lang="zh-CN" altLang="en-US" dirty="0"/>
              <a:t>∩𝑷</a:t>
            </a:r>
            <a:r>
              <a:rPr lang="en-US" altLang="zh-CN" dirty="0"/>
              <a:t>(</a:t>
            </a:r>
            <a:r>
              <a:rPr lang="zh-CN" altLang="en-US" dirty="0"/>
              <a:t>𝑩</a:t>
            </a:r>
            <a:r>
              <a:rPr lang="en-US" altLang="zh-CN" dirty="0"/>
              <a:t>)</a:t>
            </a:r>
          </a:p>
          <a:p>
            <a:pPr marL="365760" lvl="1" indent="0">
              <a:buNone/>
            </a:pPr>
            <a:r>
              <a:rPr lang="en-US" altLang="zh-CN" dirty="0">
                <a:solidFill>
                  <a:srgbClr val="FF0000"/>
                </a:solidFill>
              </a:rPr>
              <a:t>		</a:t>
            </a:r>
            <a:r>
              <a:rPr lang="zh-CN" altLang="en-US" dirty="0"/>
              <a:t>𝑷</a:t>
            </a:r>
            <a:r>
              <a:rPr lang="en-US" altLang="zh-CN" dirty="0"/>
              <a:t>(</a:t>
            </a:r>
            <a:r>
              <a:rPr lang="zh-CN" altLang="en-US" dirty="0"/>
              <a:t>𝑨∪𝑩</a:t>
            </a:r>
            <a:r>
              <a:rPr lang="en-US" altLang="zh-CN" dirty="0"/>
              <a:t>)</a:t>
            </a:r>
            <a:r>
              <a:rPr lang="zh-CN" altLang="en-US" dirty="0"/>
              <a:t>⊇𝑷</a:t>
            </a:r>
            <a:r>
              <a:rPr lang="en-US" altLang="zh-CN" dirty="0"/>
              <a:t>(</a:t>
            </a:r>
            <a:r>
              <a:rPr lang="zh-CN" altLang="en-US" dirty="0"/>
              <a:t>𝑨</a:t>
            </a:r>
            <a:r>
              <a:rPr lang="en-US" altLang="zh-CN" dirty="0"/>
              <a:t>)</a:t>
            </a:r>
            <a:r>
              <a:rPr lang="zh-CN" altLang="en-US" dirty="0"/>
              <a:t>∪𝑷</a:t>
            </a:r>
            <a:r>
              <a:rPr lang="en-US" altLang="zh-CN" dirty="0"/>
              <a:t>(</a:t>
            </a:r>
            <a:r>
              <a:rPr lang="zh-CN" altLang="en-US" dirty="0"/>
              <a:t>𝑩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4648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集合公式的基本证明方式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25144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方法一</a:t>
            </a:r>
            <a:r>
              <a:rPr lang="zh-CN" altLang="en-US" dirty="0"/>
              <a:t>：直接使用集合包含或相等的定义</a:t>
            </a:r>
            <a:endParaRPr lang="en-US" altLang="zh-CN" dirty="0"/>
          </a:p>
          <a:p>
            <a:pPr lvl="1"/>
            <a:r>
              <a:rPr lang="zh-CN" altLang="en-US" dirty="0"/>
              <a:t>例：𝐴∪𝐵</a:t>
            </a:r>
            <a:r>
              <a:rPr lang="en-US" altLang="zh-CN" dirty="0"/>
              <a:t>=</a:t>
            </a:r>
            <a:r>
              <a:rPr lang="zh-CN" altLang="en-US" dirty="0"/>
              <a:t>𝐵 ⇒ 𝐴⊆𝐵</a:t>
            </a:r>
            <a:endParaRPr lang="en-US" altLang="zh-CN" dirty="0"/>
          </a:p>
          <a:p>
            <a:pPr lvl="1"/>
            <a:r>
              <a:rPr lang="zh-CN" altLang="en-US" dirty="0"/>
              <a:t>分析：待证结论为𝐴⊆𝐵，即∀𝑥</a:t>
            </a:r>
            <a:r>
              <a:rPr lang="en-US" altLang="zh-CN" dirty="0"/>
              <a:t>(</a:t>
            </a:r>
            <a:r>
              <a:rPr lang="zh-CN" altLang="en-US" dirty="0"/>
              <a:t>𝑥∈𝐴→𝑥∈𝐵</a:t>
            </a:r>
            <a:r>
              <a:rPr lang="en-US" altLang="zh-CN" dirty="0"/>
              <a:t>)</a:t>
            </a:r>
            <a:r>
              <a:rPr lang="zh-CN" altLang="en-US" dirty="0"/>
              <a:t>，因此，证明框架如下：</a:t>
            </a:r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r>
              <a:rPr lang="zh-CN" altLang="en-US" dirty="0"/>
              <a:t>证明：对任意𝒙，假设𝒙∈𝑨，根据集合并的定义有𝒙∈𝑨∪𝑩，由已知条件𝑨∪𝑩</a:t>
            </a:r>
            <a:r>
              <a:rPr lang="en-US" altLang="zh-CN" dirty="0"/>
              <a:t>=</a:t>
            </a:r>
            <a:r>
              <a:rPr lang="zh-CN" altLang="en-US" dirty="0"/>
              <a:t>𝑩，因此𝒙∈𝑩，故𝑨⊆𝑩</a:t>
            </a:r>
            <a:r>
              <a:rPr lang="en-US" altLang="zh-CN" dirty="0"/>
              <a:t>. □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32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3573016"/>
            <a:ext cx="6984776" cy="90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64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集合公式的基本证明方式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</a:rPr>
              <a:t>方法二</a:t>
            </a:r>
            <a:r>
              <a:rPr lang="zh-CN" altLang="en-US" dirty="0"/>
              <a:t>：利用运算定义作逻辑等值式推演</a:t>
            </a:r>
            <a:endParaRPr lang="en-US" altLang="zh-CN" dirty="0"/>
          </a:p>
          <a:p>
            <a:pPr lvl="1"/>
            <a:r>
              <a:rPr lang="zh-CN" altLang="en-US" dirty="0"/>
              <a:t>例：试证𝑨−</a:t>
            </a:r>
            <a:r>
              <a:rPr lang="en-US" altLang="zh-CN" dirty="0"/>
              <a:t>(</a:t>
            </a:r>
            <a:r>
              <a:rPr lang="zh-CN" altLang="en-US" dirty="0"/>
              <a:t>𝑩∪𝑪</a:t>
            </a:r>
            <a:r>
              <a:rPr lang="en-US" altLang="zh-CN" dirty="0"/>
              <a:t>)=(</a:t>
            </a:r>
            <a:r>
              <a:rPr lang="zh-CN" altLang="en-US" dirty="0"/>
              <a:t>𝑨−𝑩</a:t>
            </a:r>
            <a:r>
              <a:rPr lang="en-US" altLang="zh-CN" dirty="0"/>
              <a:t>)</a:t>
            </a:r>
            <a:r>
              <a:rPr lang="zh-CN" altLang="en-US" dirty="0"/>
              <a:t>∩</a:t>
            </a:r>
            <a:r>
              <a:rPr lang="en-US" altLang="zh-CN" dirty="0"/>
              <a:t>(</a:t>
            </a:r>
            <a:r>
              <a:rPr lang="zh-CN" altLang="en-US" dirty="0"/>
              <a:t>𝑨−𝑪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33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128" y="3060282"/>
            <a:ext cx="7722440" cy="303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52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集合公式的基本证明方式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279832" cy="4495800"/>
          </a:xfrm>
        </p:spPr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</a:rPr>
              <a:t>方法三</a:t>
            </a:r>
            <a:r>
              <a:rPr lang="zh-CN" altLang="en-US" dirty="0"/>
              <a:t>：利用已知恒等式或等式作集合代数推演</a:t>
            </a:r>
            <a:endParaRPr lang="en-US" altLang="zh-CN" dirty="0"/>
          </a:p>
          <a:p>
            <a:pPr lvl="1"/>
            <a:r>
              <a:rPr lang="zh-CN" altLang="en-US" dirty="0"/>
              <a:t>例</a:t>
            </a:r>
            <a:r>
              <a:rPr lang="en-US" altLang="zh-CN" dirty="0"/>
              <a:t>1</a:t>
            </a:r>
            <a:r>
              <a:rPr lang="zh-CN" altLang="en-US" dirty="0"/>
              <a:t>：已知𝑨∩𝑩</a:t>
            </a:r>
            <a:r>
              <a:rPr lang="en-US" altLang="zh-CN" dirty="0"/>
              <a:t>=</a:t>
            </a:r>
            <a:r>
              <a:rPr lang="zh-CN" altLang="en-US" dirty="0"/>
              <a:t>𝑨，证明𝑨−𝑩</a:t>
            </a:r>
            <a:r>
              <a:rPr lang="en-US" altLang="zh-CN" dirty="0"/>
              <a:t>=∅</a:t>
            </a:r>
          </a:p>
          <a:p>
            <a:pPr lvl="1"/>
            <a:r>
              <a:rPr lang="zh-CN" altLang="en-US" dirty="0"/>
              <a:t>例</a:t>
            </a:r>
            <a:r>
              <a:rPr lang="en-US" altLang="zh-CN" dirty="0"/>
              <a:t>2</a:t>
            </a:r>
            <a:r>
              <a:rPr lang="zh-CN" altLang="en-US" dirty="0"/>
              <a:t>：𝑨∪</a:t>
            </a:r>
            <a:r>
              <a:rPr lang="en-US" altLang="zh-CN" dirty="0"/>
              <a:t>(</a:t>
            </a:r>
            <a:r>
              <a:rPr lang="zh-CN" altLang="en-US" dirty="0"/>
              <a:t>𝑨∩𝑩</a:t>
            </a:r>
            <a:r>
              <a:rPr lang="en-US" altLang="zh-CN" dirty="0"/>
              <a:t>)=</a:t>
            </a:r>
            <a:r>
              <a:rPr lang="zh-CN" altLang="en-US" dirty="0"/>
              <a:t>𝑨</a:t>
            </a:r>
          </a:p>
          <a:p>
            <a:pPr lvl="1"/>
            <a:r>
              <a:rPr lang="zh-CN" altLang="en-US" dirty="0"/>
              <a:t>例</a:t>
            </a:r>
            <a:r>
              <a:rPr lang="en-US" altLang="zh-CN" dirty="0"/>
              <a:t>3</a:t>
            </a:r>
            <a:r>
              <a:rPr lang="zh-CN" altLang="en-US" dirty="0"/>
              <a:t>：已知𝑨⊕𝑩</a:t>
            </a:r>
            <a:r>
              <a:rPr lang="en-US" altLang="zh-CN" dirty="0"/>
              <a:t>=</a:t>
            </a:r>
            <a:r>
              <a:rPr lang="zh-CN" altLang="en-US" dirty="0"/>
              <a:t>𝑨⊕𝑪，证明𝑩</a:t>
            </a:r>
            <a:r>
              <a:rPr lang="en-US" altLang="zh-CN" dirty="0"/>
              <a:t>=</a:t>
            </a:r>
            <a:r>
              <a:rPr lang="zh-CN" altLang="en-US" dirty="0"/>
              <a:t>𝑪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34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222" y="3481402"/>
            <a:ext cx="8979490" cy="333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81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集合公式的基本证明方式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</a:rPr>
              <a:t>方法四</a:t>
            </a:r>
            <a:r>
              <a:rPr lang="zh-CN" altLang="en-US" dirty="0"/>
              <a:t>：循环证明一系列逻辑等值式</a:t>
            </a:r>
            <a:endParaRPr lang="en-US" altLang="zh-CN" dirty="0"/>
          </a:p>
          <a:p>
            <a:pPr lvl="1"/>
            <a:r>
              <a:rPr lang="zh-CN" altLang="en-US" dirty="0"/>
              <a:t>例：试证</a:t>
            </a:r>
            <a:r>
              <a:rPr lang="zh-CN" altLang="en-US" dirty="0">
                <a:solidFill>
                  <a:srgbClr val="FF0000"/>
                </a:solidFill>
              </a:rPr>
              <a:t>𝑨∪𝑩</a:t>
            </a:r>
            <a:r>
              <a:rPr lang="en-US" altLang="zh-CN" dirty="0">
                <a:solidFill>
                  <a:srgbClr val="FF0000"/>
                </a:solidFill>
              </a:rPr>
              <a:t>=</a:t>
            </a:r>
            <a:r>
              <a:rPr lang="zh-CN" altLang="en-US" dirty="0">
                <a:solidFill>
                  <a:srgbClr val="FF0000"/>
                </a:solidFill>
              </a:rPr>
              <a:t>𝑩 </a:t>
            </a:r>
            <a:r>
              <a:rPr lang="zh-CN" altLang="en-US" dirty="0"/>
              <a:t>⇔ </a:t>
            </a:r>
            <a:r>
              <a:rPr lang="zh-CN" altLang="en-US" dirty="0">
                <a:solidFill>
                  <a:srgbClr val="0070C0"/>
                </a:solidFill>
              </a:rPr>
              <a:t>𝑨⊆𝑩 </a:t>
            </a:r>
            <a:r>
              <a:rPr lang="zh-CN" altLang="en-US" dirty="0"/>
              <a:t>⇔ </a:t>
            </a:r>
            <a:r>
              <a:rPr lang="zh-CN" altLang="en-US" dirty="0">
                <a:solidFill>
                  <a:srgbClr val="7030A0"/>
                </a:solidFill>
              </a:rPr>
              <a:t>𝑨∩𝑩</a:t>
            </a:r>
            <a:r>
              <a:rPr lang="en-US" altLang="zh-CN" dirty="0">
                <a:solidFill>
                  <a:srgbClr val="7030A0"/>
                </a:solidFill>
              </a:rPr>
              <a:t>=</a:t>
            </a:r>
            <a:r>
              <a:rPr lang="zh-CN" altLang="en-US" dirty="0">
                <a:solidFill>
                  <a:srgbClr val="7030A0"/>
                </a:solidFill>
              </a:rPr>
              <a:t>𝑨 </a:t>
            </a:r>
            <a:r>
              <a:rPr lang="zh-CN" altLang="en-US" dirty="0"/>
              <a:t>⇔ </a:t>
            </a:r>
            <a:r>
              <a:rPr lang="zh-CN" altLang="en-US" dirty="0">
                <a:solidFill>
                  <a:srgbClr val="00B050"/>
                </a:solidFill>
              </a:rPr>
              <a:t>𝑨−𝑩</a:t>
            </a:r>
            <a:r>
              <a:rPr lang="en-US" altLang="zh-CN" dirty="0">
                <a:solidFill>
                  <a:srgbClr val="00B050"/>
                </a:solidFill>
              </a:rPr>
              <a:t>=∅</a:t>
            </a:r>
          </a:p>
          <a:p>
            <a:pPr lvl="1"/>
            <a:r>
              <a:rPr lang="zh-CN" altLang="en-US" dirty="0"/>
              <a:t>证明路径：</a:t>
            </a:r>
            <a:r>
              <a:rPr lang="zh-CN" altLang="en-US" dirty="0">
                <a:solidFill>
                  <a:srgbClr val="FF0000"/>
                </a:solidFill>
              </a:rPr>
              <a:t>⑴</a:t>
            </a:r>
            <a:r>
              <a:rPr lang="zh-CN" altLang="en-US" dirty="0"/>
              <a:t>→</a:t>
            </a:r>
            <a:r>
              <a:rPr lang="zh-CN" altLang="en-US" dirty="0">
                <a:solidFill>
                  <a:srgbClr val="0070C0"/>
                </a:solidFill>
              </a:rPr>
              <a:t>⑵</a:t>
            </a:r>
            <a:r>
              <a:rPr lang="zh-CN" altLang="en-US" dirty="0"/>
              <a:t>→</a:t>
            </a:r>
            <a:r>
              <a:rPr lang="zh-CN" altLang="en-US" dirty="0">
                <a:solidFill>
                  <a:srgbClr val="7030A0"/>
                </a:solidFill>
              </a:rPr>
              <a:t>⑶</a:t>
            </a:r>
            <a:r>
              <a:rPr lang="zh-CN" altLang="en-US" dirty="0"/>
              <a:t>→</a:t>
            </a:r>
            <a:r>
              <a:rPr lang="zh-CN" altLang="en-US" dirty="0">
                <a:solidFill>
                  <a:srgbClr val="00B050"/>
                </a:solidFill>
              </a:rPr>
              <a:t>⑷</a:t>
            </a:r>
            <a:r>
              <a:rPr lang="zh-CN" altLang="en-US" dirty="0"/>
              <a:t>→</a:t>
            </a:r>
            <a:r>
              <a:rPr lang="zh-CN" altLang="en-US" dirty="0">
                <a:solidFill>
                  <a:srgbClr val="FF0000"/>
                </a:solidFill>
              </a:rPr>
              <a:t>⑴</a:t>
            </a:r>
            <a:endParaRPr lang="en-US" altLang="zh-CN" dirty="0">
              <a:solidFill>
                <a:srgbClr val="FF0000"/>
              </a:solidFill>
            </a:endParaRPr>
          </a:p>
          <a:p>
            <a:pPr lvl="1"/>
            <a:r>
              <a:rPr lang="zh-CN" altLang="en-US" dirty="0"/>
              <a:t>只要完成上述证明，由循环关系就证明了上述诸多充分必要关系</a:t>
            </a:r>
            <a:endParaRPr lang="en-US" altLang="zh-CN" dirty="0"/>
          </a:p>
          <a:p>
            <a:pPr lvl="1"/>
            <a:r>
              <a:rPr lang="zh-CN" altLang="en-US" dirty="0"/>
              <a:t>证明略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616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集合公式的基本证明方式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其它证明方法：文氏图也可帮助推测结论（但不能代替证明的过程）</a:t>
            </a:r>
            <a:endParaRPr lang="en-US" altLang="zh-CN" dirty="0"/>
          </a:p>
          <a:p>
            <a:pPr lvl="1"/>
            <a:r>
              <a:rPr lang="zh-CN" altLang="en-US" dirty="0"/>
              <a:t>例：</a:t>
            </a:r>
            <a:r>
              <a:rPr lang="en-US" altLang="zh-CN" dirty="0"/>
              <a:t>(</a:t>
            </a:r>
            <a:r>
              <a:rPr lang="zh-CN" altLang="en-US" dirty="0"/>
              <a:t>𝐴−𝐵</a:t>
            </a:r>
            <a:r>
              <a:rPr lang="en-US" altLang="zh-CN" dirty="0"/>
              <a:t>)</a:t>
            </a:r>
            <a:r>
              <a:rPr lang="zh-CN" altLang="en-US" dirty="0"/>
              <a:t>∪</a:t>
            </a:r>
            <a:r>
              <a:rPr lang="en-US" altLang="zh-CN" dirty="0"/>
              <a:t>(</a:t>
            </a:r>
            <a:r>
              <a:rPr lang="zh-CN" altLang="en-US" dirty="0"/>
              <a:t>𝐴−𝐶</a:t>
            </a:r>
            <a:r>
              <a:rPr lang="en-US" altLang="zh-CN" dirty="0"/>
              <a:t>)=</a:t>
            </a:r>
            <a:r>
              <a:rPr lang="zh-CN" altLang="en-US" dirty="0"/>
              <a:t>𝐴成立的充分必要条件？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36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3573016"/>
            <a:ext cx="2758350" cy="21772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73" y="4333968"/>
            <a:ext cx="4742151" cy="65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5549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48108" y="1988840"/>
            <a:ext cx="849589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：什么是集合？</a:t>
            </a:r>
            <a:endParaRPr lang="en-US" altLang="zh-CN" sz="3200" b="1" dirty="0"/>
          </a:p>
          <a:p>
            <a:pPr marL="457200" indent="-457200">
              <a:buFontTx/>
              <a:buChar char="-"/>
            </a:pPr>
            <a:r>
              <a:rPr lang="zh-CN" altLang="en-US" sz="2800" b="1" dirty="0">
                <a:solidFill>
                  <a:srgbClr val="1E1ED2"/>
                </a:solidFill>
              </a:rPr>
              <a:t>集合无定义，通过外延法、概括法描述</a:t>
            </a:r>
            <a:endParaRPr lang="en-US" altLang="zh-CN" sz="2800" b="1" dirty="0">
              <a:solidFill>
                <a:srgbClr val="1E1ED2"/>
              </a:solidFill>
            </a:endParaRPr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：集合的基本概念有哪些？</a:t>
            </a:r>
            <a:endParaRPr lang="en-US" altLang="zh-CN" sz="3200" b="1" dirty="0"/>
          </a:p>
          <a:p>
            <a:r>
              <a:rPr lang="en-US" altLang="zh-CN" sz="2800" b="1" dirty="0">
                <a:solidFill>
                  <a:srgbClr val="1E1ED2"/>
                </a:solidFill>
              </a:rPr>
              <a:t>- </a:t>
            </a:r>
            <a:r>
              <a:rPr lang="zh-CN" altLang="en-US" sz="2800" b="1" dirty="0">
                <a:solidFill>
                  <a:srgbClr val="1E1ED2"/>
                </a:solidFill>
              </a:rPr>
              <a:t>子集、空集、幂集、自然数（归纳集）、笛卡尔积</a:t>
            </a:r>
            <a:endParaRPr lang="en-US" altLang="zh-CN" sz="2800" b="1" dirty="0"/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3</a:t>
            </a:r>
            <a:r>
              <a:rPr lang="zh-CN" altLang="en-US" sz="3200" b="1" dirty="0"/>
              <a:t>：如何进行集合运算与集合公式证明？</a:t>
            </a:r>
            <a:endParaRPr lang="en-US" altLang="zh-CN" sz="3200" b="1" dirty="0"/>
          </a:p>
          <a:p>
            <a:pPr marL="457200" indent="-457200">
              <a:buFontTx/>
              <a:buChar char="-"/>
            </a:pPr>
            <a:r>
              <a:rPr lang="zh-CN" altLang="en-US" sz="2800" b="1" dirty="0">
                <a:solidFill>
                  <a:srgbClr val="1E1ED2"/>
                </a:solidFill>
              </a:rPr>
              <a:t>集合的交并补、对称差、广义并、广义交</a:t>
            </a:r>
            <a:endParaRPr lang="en-US" altLang="zh-CN" sz="2800" b="1" dirty="0">
              <a:solidFill>
                <a:srgbClr val="1E1ED2"/>
              </a:solidFill>
            </a:endParaRPr>
          </a:p>
          <a:p>
            <a:pPr marL="457200" indent="-457200">
              <a:buFontTx/>
              <a:buChar char="-"/>
            </a:pPr>
            <a:r>
              <a:rPr lang="zh-CN" altLang="en-US" sz="2800" b="1" dirty="0">
                <a:solidFill>
                  <a:srgbClr val="1E1ED2"/>
                </a:solidFill>
              </a:rPr>
              <a:t>集合定义、恒等式、逻辑推演等</a:t>
            </a:r>
            <a:endParaRPr lang="en-US" altLang="zh-CN" sz="2800" b="1" dirty="0"/>
          </a:p>
        </p:txBody>
      </p:sp>
    </p:spTree>
    <p:extLst>
      <p:ext uri="{BB962C8B-B14F-4D97-AF65-F5344CB8AC3E}">
        <p14:creationId xmlns:p14="http://schemas.microsoft.com/office/powerpoint/2010/main" val="16217082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  <a:ea typeface="+mn-ea"/>
              </a:rPr>
              <a:t>作业</a:t>
            </a:r>
          </a:p>
        </p:txBody>
      </p:sp>
      <p:sp>
        <p:nvSpPr>
          <p:cNvPr id="8089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0" lang="zh-CN" altLang="en-US" dirty="0">
                <a:latin typeface="+mn-ea"/>
              </a:rPr>
              <a:t>见课程网站</a:t>
            </a:r>
            <a:endParaRPr kumimoji="0" lang="en-US" altLang="zh-CN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643088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ZFC</a:t>
            </a:r>
            <a:r>
              <a:rPr lang="zh-CN" altLang="en-US" dirty="0"/>
              <a:t>公理化集合论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257800"/>
          </a:xfrm>
        </p:spPr>
        <p:txBody>
          <a:bodyPr>
            <a:noAutofit/>
          </a:bodyPr>
          <a:lstStyle/>
          <a:p>
            <a:r>
              <a:rPr lang="zh-CN" altLang="en-US" sz="1600" dirty="0"/>
              <a:t>外延公理：（</a:t>
            </a:r>
            <a:r>
              <a:rPr lang="en-US" altLang="zh-CN" sz="1600" dirty="0"/>
              <a:t>Axiom of extensionality</a:t>
            </a:r>
            <a:r>
              <a:rPr lang="zh-CN" altLang="en-US" sz="1600" dirty="0"/>
              <a:t>）两个集合相同，当且仅当它们拥有相同的元素。</a:t>
            </a:r>
          </a:p>
          <a:p>
            <a:r>
              <a:rPr lang="zh-CN" altLang="en-US" sz="1600" dirty="0"/>
              <a:t>正则公理：（</a:t>
            </a:r>
            <a:r>
              <a:rPr lang="en-US" altLang="zh-CN" sz="1600" dirty="0"/>
              <a:t>Axiom of regularity / Axiom of foundation</a:t>
            </a:r>
            <a:r>
              <a:rPr lang="zh-CN" altLang="en-US" sz="1600" dirty="0"/>
              <a:t>）每一个非空集合</a:t>
            </a:r>
            <a:r>
              <a:rPr lang="en-US" altLang="zh-CN" sz="1600" dirty="0"/>
              <a:t>x</a:t>
            </a:r>
            <a:r>
              <a:rPr lang="zh-CN" altLang="en-US" sz="1600" dirty="0"/>
              <a:t>，总包含着一元素</a:t>
            </a:r>
            <a:r>
              <a:rPr lang="en-US" altLang="zh-CN" sz="1600" dirty="0"/>
              <a:t>y</a:t>
            </a:r>
            <a:r>
              <a:rPr lang="zh-CN" altLang="en-US" sz="1600" dirty="0"/>
              <a:t>，使</a:t>
            </a:r>
            <a:r>
              <a:rPr lang="en-US" altLang="zh-CN" sz="1600" dirty="0"/>
              <a:t>x</a:t>
            </a:r>
            <a:r>
              <a:rPr lang="zh-CN" altLang="en-US" sz="1600" dirty="0"/>
              <a:t>与</a:t>
            </a:r>
            <a:r>
              <a:rPr lang="en-US" altLang="zh-CN" sz="1600" dirty="0"/>
              <a:t>y</a:t>
            </a:r>
            <a:r>
              <a:rPr lang="zh-CN" altLang="en-US" sz="1600" dirty="0"/>
              <a:t>为不相交。</a:t>
            </a:r>
          </a:p>
          <a:p>
            <a:r>
              <a:rPr lang="zh-CN" altLang="en-US" sz="1600" dirty="0"/>
              <a:t>分类公理：（</a:t>
            </a:r>
            <a:r>
              <a:rPr lang="en-US" altLang="zh-CN" sz="1600" dirty="0"/>
              <a:t>Axiom schema of specification / axiom schema of separation / axiom schema of restricted comprehension</a:t>
            </a:r>
            <a:r>
              <a:rPr lang="zh-CN" altLang="en-US" sz="1600" dirty="0"/>
              <a:t>）或称子集公理，给出任何集合及命题</a:t>
            </a:r>
            <a:r>
              <a:rPr lang="en-US" altLang="zh-CN" sz="1600" dirty="0"/>
              <a:t>P(x)</a:t>
            </a:r>
            <a:r>
              <a:rPr lang="zh-CN" altLang="en-US" sz="1600" dirty="0"/>
              <a:t>，存在着一个原来集合的子集包含而且只包含使</a:t>
            </a:r>
            <a:r>
              <a:rPr lang="en-US" altLang="zh-CN" sz="1600" dirty="0"/>
              <a:t>P(x)</a:t>
            </a:r>
            <a:r>
              <a:rPr lang="zh-CN" altLang="en-US" sz="1600" dirty="0"/>
              <a:t>成立的元素。</a:t>
            </a:r>
          </a:p>
          <a:p>
            <a:r>
              <a:rPr lang="zh-CN" altLang="en-US" sz="1600" dirty="0"/>
              <a:t>配对公理：（</a:t>
            </a:r>
            <a:r>
              <a:rPr lang="en-US" altLang="zh-CN" sz="1600" dirty="0"/>
              <a:t>Axiom of pairing</a:t>
            </a:r>
            <a:r>
              <a:rPr lang="zh-CN" altLang="en-US" sz="1600" dirty="0"/>
              <a:t>）假如</a:t>
            </a:r>
            <a:r>
              <a:rPr lang="en-US" altLang="zh-CN" sz="1600" dirty="0"/>
              <a:t>x, y</a:t>
            </a:r>
            <a:r>
              <a:rPr lang="zh-CN" altLang="en-US" sz="1600" dirty="0"/>
              <a:t>为集合，那就有另一个集合</a:t>
            </a:r>
            <a:r>
              <a:rPr lang="en-US" altLang="zh-CN" sz="1600" dirty="0"/>
              <a:t>{</a:t>
            </a:r>
            <a:r>
              <a:rPr lang="en-US" altLang="zh-CN" sz="1600" dirty="0" err="1"/>
              <a:t>x,y</a:t>
            </a:r>
            <a:r>
              <a:rPr lang="en-US" altLang="zh-CN" sz="1600" dirty="0"/>
              <a:t>}</a:t>
            </a:r>
            <a:r>
              <a:rPr lang="zh-CN" altLang="en-US" sz="1600" dirty="0"/>
              <a:t>包含</a:t>
            </a:r>
            <a:r>
              <a:rPr lang="en-US" altLang="zh-CN" sz="1600" dirty="0"/>
              <a:t>x</a:t>
            </a:r>
            <a:r>
              <a:rPr lang="zh-CN" altLang="en-US" sz="1600" dirty="0"/>
              <a:t>与</a:t>
            </a:r>
            <a:r>
              <a:rPr lang="en-US" altLang="zh-CN" sz="1600" dirty="0"/>
              <a:t>y</a:t>
            </a:r>
            <a:r>
              <a:rPr lang="zh-CN" altLang="en-US" sz="1600" dirty="0"/>
              <a:t>作为它的仅有元素。</a:t>
            </a:r>
          </a:p>
          <a:p>
            <a:r>
              <a:rPr lang="zh-CN" altLang="en-US" sz="1600" dirty="0"/>
              <a:t>并集公理：（</a:t>
            </a:r>
            <a:r>
              <a:rPr lang="en-US" altLang="zh-CN" sz="1600" dirty="0"/>
              <a:t>Axiom of union</a:t>
            </a:r>
            <a:r>
              <a:rPr lang="zh-CN" altLang="en-US" sz="1600" dirty="0"/>
              <a:t>）每一个集合也有一个并集。也就是说，对于每一个集合</a:t>
            </a:r>
            <a:r>
              <a:rPr lang="en-US" altLang="zh-CN" sz="1600" dirty="0"/>
              <a:t>x</a:t>
            </a:r>
            <a:r>
              <a:rPr lang="zh-CN" altLang="en-US" sz="1600" dirty="0"/>
              <a:t>，也总存在着另一个集合</a:t>
            </a:r>
            <a:r>
              <a:rPr lang="en-US" altLang="zh-CN" sz="1600" dirty="0"/>
              <a:t>y</a:t>
            </a:r>
            <a:r>
              <a:rPr lang="zh-CN" altLang="en-US" sz="1600" dirty="0"/>
              <a:t>，而</a:t>
            </a:r>
            <a:r>
              <a:rPr lang="en-US" altLang="zh-CN" sz="1600" dirty="0"/>
              <a:t>y</a:t>
            </a:r>
            <a:r>
              <a:rPr lang="zh-CN" altLang="en-US" sz="1600" dirty="0"/>
              <a:t>的元素也就是而且只会是</a:t>
            </a:r>
            <a:r>
              <a:rPr lang="en-US" altLang="zh-CN" sz="1600" dirty="0"/>
              <a:t>x</a:t>
            </a:r>
            <a:r>
              <a:rPr lang="zh-CN" altLang="en-US" sz="1600" dirty="0"/>
              <a:t>的元素的元素。</a:t>
            </a:r>
          </a:p>
          <a:p>
            <a:r>
              <a:rPr lang="zh-CN" altLang="en-US" sz="1600" dirty="0"/>
              <a:t>替代公理：（</a:t>
            </a:r>
            <a:r>
              <a:rPr lang="en-US" altLang="zh-CN" sz="1600" dirty="0"/>
              <a:t>Axiom schema of replacement</a:t>
            </a:r>
            <a:r>
              <a:rPr lang="zh-CN" altLang="en-US" sz="1600" dirty="0"/>
              <a:t>）若一个可定义的函数</a:t>
            </a:r>
            <a:r>
              <a:rPr lang="en-US" altLang="zh-CN" sz="1600" dirty="0"/>
              <a:t>f</a:t>
            </a:r>
            <a:r>
              <a:rPr lang="zh-CN" altLang="en-US" sz="1600" dirty="0"/>
              <a:t>的定义域为一集合，且对定义域的任一</a:t>
            </a:r>
            <a:r>
              <a:rPr lang="en-US" altLang="zh-CN" sz="1600" dirty="0"/>
              <a:t>x</a:t>
            </a:r>
            <a:r>
              <a:rPr lang="zh-CN" altLang="en-US" sz="1600" dirty="0"/>
              <a:t>，</a:t>
            </a:r>
            <a:r>
              <a:rPr lang="en-US" altLang="zh-CN" sz="1600" dirty="0"/>
              <a:t>f(x)</a:t>
            </a:r>
            <a:r>
              <a:rPr lang="zh-CN" altLang="en-US" sz="1600" dirty="0"/>
              <a:t>也都是集合，则</a:t>
            </a:r>
            <a:r>
              <a:rPr lang="en-US" altLang="zh-CN" sz="1600" dirty="0"/>
              <a:t>f</a:t>
            </a:r>
            <a:r>
              <a:rPr lang="zh-CN" altLang="en-US" sz="1600" dirty="0"/>
              <a:t>的值域会是一个集合的子集。</a:t>
            </a:r>
          </a:p>
          <a:p>
            <a:r>
              <a:rPr lang="zh-CN" altLang="en-US" sz="1600" dirty="0"/>
              <a:t>无穷公理：（</a:t>
            </a:r>
            <a:r>
              <a:rPr lang="en-US" altLang="zh-CN" sz="1600" dirty="0"/>
              <a:t>Axiom of infinity</a:t>
            </a:r>
            <a:r>
              <a:rPr lang="zh-CN" altLang="en-US" sz="1600" dirty="0"/>
              <a:t>）存在着一个集合</a:t>
            </a:r>
            <a:r>
              <a:rPr lang="en-US" altLang="zh-CN" sz="1600" dirty="0"/>
              <a:t>x</a:t>
            </a:r>
            <a:r>
              <a:rPr lang="zh-CN" altLang="en-US" sz="1600" dirty="0"/>
              <a:t>，空集</a:t>
            </a:r>
            <a:r>
              <a:rPr lang="en-US" altLang="zh-CN" sz="1600" dirty="0"/>
              <a:t>{ }</a:t>
            </a:r>
            <a:r>
              <a:rPr lang="zh-CN" altLang="en-US" sz="1600" dirty="0"/>
              <a:t>为其元素之一，且对于任何</a:t>
            </a:r>
            <a:r>
              <a:rPr lang="en-US" altLang="zh-CN" sz="1600" dirty="0"/>
              <a:t>x</a:t>
            </a:r>
            <a:r>
              <a:rPr lang="zh-CN" altLang="en-US" sz="1600" dirty="0"/>
              <a:t>中的元素</a:t>
            </a:r>
            <a:r>
              <a:rPr lang="en-US" altLang="zh-CN" sz="1600" dirty="0"/>
              <a:t>y</a:t>
            </a:r>
            <a:r>
              <a:rPr lang="zh-CN" altLang="en-US" sz="1600" dirty="0"/>
              <a:t>，</a:t>
            </a:r>
            <a:r>
              <a:rPr lang="en-US" altLang="zh-CN" sz="1600" dirty="0"/>
              <a:t>y ∪ {y}</a:t>
            </a:r>
            <a:r>
              <a:rPr lang="zh-CN" altLang="en-US" sz="1600" dirty="0"/>
              <a:t>也是</a:t>
            </a:r>
            <a:r>
              <a:rPr lang="en-US" altLang="zh-CN" sz="1600" dirty="0"/>
              <a:t>x</a:t>
            </a:r>
            <a:r>
              <a:rPr lang="zh-CN" altLang="en-US" sz="1600" dirty="0"/>
              <a:t>的元素。</a:t>
            </a:r>
          </a:p>
          <a:p>
            <a:r>
              <a:rPr lang="zh-CN" altLang="en-US" sz="1600" dirty="0"/>
              <a:t>幂集公理：（</a:t>
            </a:r>
            <a:r>
              <a:rPr lang="en-US" altLang="zh-CN" sz="1600" dirty="0"/>
              <a:t>Axiom of power set</a:t>
            </a:r>
            <a:r>
              <a:rPr lang="zh-CN" altLang="en-US" sz="1600" dirty="0"/>
              <a:t>）每一个集合也有其幂集。那就是，对于任何的</a:t>
            </a:r>
            <a:r>
              <a:rPr lang="en-US" altLang="zh-CN" sz="1600" dirty="0"/>
              <a:t>x</a:t>
            </a:r>
            <a:r>
              <a:rPr lang="zh-CN" altLang="en-US" sz="1600" dirty="0"/>
              <a:t>，存在着一个集合</a:t>
            </a:r>
            <a:r>
              <a:rPr lang="en-US" altLang="zh-CN" sz="1600" dirty="0"/>
              <a:t>y</a:t>
            </a:r>
            <a:r>
              <a:rPr lang="zh-CN" altLang="en-US" sz="1600" dirty="0"/>
              <a:t>，使</a:t>
            </a:r>
            <a:r>
              <a:rPr lang="en-US" altLang="zh-CN" sz="1600" dirty="0"/>
              <a:t>y</a:t>
            </a:r>
            <a:r>
              <a:rPr lang="zh-CN" altLang="en-US" sz="1600" dirty="0"/>
              <a:t>的元素是而且只会是</a:t>
            </a:r>
            <a:r>
              <a:rPr lang="en-US" altLang="zh-CN" sz="1600" dirty="0"/>
              <a:t>x</a:t>
            </a:r>
            <a:r>
              <a:rPr lang="zh-CN" altLang="en-US" sz="1600" dirty="0"/>
              <a:t>的子集。</a:t>
            </a:r>
          </a:p>
          <a:p>
            <a:r>
              <a:rPr lang="zh-CN" altLang="en-US" sz="1600" dirty="0"/>
              <a:t>选择公理：（</a:t>
            </a:r>
            <a:r>
              <a:rPr lang="en-US" altLang="zh-CN" sz="1600" dirty="0"/>
              <a:t>Axiom of choice</a:t>
            </a:r>
            <a:r>
              <a:rPr lang="zh-CN" altLang="en-US" sz="1600" dirty="0"/>
              <a:t>，</a:t>
            </a:r>
            <a:r>
              <a:rPr lang="en-US" altLang="zh-CN" sz="1600" dirty="0" err="1"/>
              <a:t>Zermelo's</a:t>
            </a:r>
            <a:r>
              <a:rPr lang="en-US" altLang="zh-CN" sz="1600" dirty="0"/>
              <a:t> version</a:t>
            </a:r>
            <a:r>
              <a:rPr lang="zh-CN" altLang="en-US" sz="1600" dirty="0"/>
              <a:t>）给出一个集合</a:t>
            </a:r>
            <a:r>
              <a:rPr lang="en-US" altLang="zh-CN" sz="1600" dirty="0"/>
              <a:t>x</a:t>
            </a:r>
            <a:r>
              <a:rPr lang="zh-CN" altLang="en-US" sz="1600" dirty="0"/>
              <a:t>，其元素皆为互不相交的非空集，那总存在着一个集合</a:t>
            </a:r>
            <a:r>
              <a:rPr lang="en-US" altLang="zh-CN" sz="1600" dirty="0"/>
              <a:t>y</a:t>
            </a:r>
            <a:r>
              <a:rPr lang="zh-CN" altLang="en-US" sz="1600" dirty="0"/>
              <a:t>（</a:t>
            </a:r>
            <a:r>
              <a:rPr lang="en-US" altLang="zh-CN" sz="1600" dirty="0"/>
              <a:t>x</a:t>
            </a:r>
            <a:r>
              <a:rPr lang="zh-CN" altLang="en-US" sz="1600" dirty="0"/>
              <a:t>的一个选择集合），包含</a:t>
            </a:r>
            <a:r>
              <a:rPr lang="en-US" altLang="zh-CN" sz="1600" dirty="0"/>
              <a:t>x</a:t>
            </a:r>
            <a:r>
              <a:rPr lang="zh-CN" altLang="en-US" sz="1600" dirty="0"/>
              <a:t>每一个元素的仅仅一个元素。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62527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引言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/>
              <a:t>集合论是现代数学的基础理论</a:t>
            </a:r>
            <a:endParaRPr lang="en-US" altLang="zh-CN" dirty="0"/>
          </a:p>
          <a:p>
            <a:pPr lvl="1"/>
            <a:r>
              <a:rPr lang="zh-CN" altLang="en-US" dirty="0"/>
              <a:t>集合、关系、函数、无穷等</a:t>
            </a:r>
            <a:endParaRPr lang="en-US" altLang="zh-CN" dirty="0"/>
          </a:p>
          <a:p>
            <a:pPr lvl="1"/>
            <a:endParaRPr lang="en-US" altLang="zh-CN" dirty="0"/>
          </a:p>
          <a:p>
            <a:r>
              <a:rPr lang="en-US" altLang="zh-CN" dirty="0"/>
              <a:t>1900</a:t>
            </a:r>
            <a:r>
              <a:rPr lang="zh-CN" altLang="en-US" dirty="0"/>
              <a:t>年国际数学大会</a:t>
            </a:r>
            <a:endParaRPr lang="en-US" altLang="zh-CN" dirty="0"/>
          </a:p>
          <a:p>
            <a:pPr lvl="1"/>
            <a:r>
              <a:rPr lang="en-US" altLang="zh-CN" dirty="0"/>
              <a:t>H. Poincare:“</a:t>
            </a:r>
            <a:r>
              <a:rPr lang="zh-CN" altLang="en-US" dirty="0"/>
              <a:t>借助集合论</a:t>
            </a:r>
            <a:r>
              <a:rPr lang="en-US" altLang="zh-CN" dirty="0"/>
              <a:t>…</a:t>
            </a:r>
            <a:r>
              <a:rPr lang="zh-CN" altLang="en-US" dirty="0"/>
              <a:t>可以建造数学大厦</a:t>
            </a:r>
            <a:r>
              <a:rPr lang="en-US" altLang="zh-CN" dirty="0"/>
              <a:t>…</a:t>
            </a:r>
            <a:r>
              <a:rPr lang="zh-CN" altLang="en-US" dirty="0"/>
              <a:t>今天我们可以宣称绝对的严密已经实现了</a:t>
            </a:r>
            <a:r>
              <a:rPr lang="en-US" altLang="zh-CN" dirty="0"/>
              <a:t>!”</a:t>
            </a:r>
          </a:p>
          <a:p>
            <a:pPr lvl="1"/>
            <a:endParaRPr lang="en-US" altLang="zh-CN" dirty="0"/>
          </a:p>
          <a:p>
            <a:r>
              <a:rPr lang="zh-CN" altLang="en-US" dirty="0"/>
              <a:t>随后发现了</a:t>
            </a:r>
            <a:r>
              <a:rPr lang="en-US" altLang="zh-CN" dirty="0"/>
              <a:t>Cantor</a:t>
            </a:r>
            <a:r>
              <a:rPr lang="zh-CN" altLang="en-US" dirty="0"/>
              <a:t>集合论中的一些悖论</a:t>
            </a:r>
            <a:endParaRPr lang="en-US" altLang="zh-CN" dirty="0"/>
          </a:p>
          <a:p>
            <a:pPr lvl="1"/>
            <a:r>
              <a:rPr lang="zh-CN" altLang="en-US" dirty="0"/>
              <a:t>如</a:t>
            </a:r>
            <a:r>
              <a:rPr lang="en-US" altLang="zh-CN" dirty="0"/>
              <a:t>1901</a:t>
            </a:r>
            <a:r>
              <a:rPr lang="zh-CN" altLang="en-US" dirty="0"/>
              <a:t>年的</a:t>
            </a:r>
            <a:r>
              <a:rPr lang="zh-CN" altLang="en-US" dirty="0">
                <a:solidFill>
                  <a:srgbClr val="FF0000"/>
                </a:solidFill>
              </a:rPr>
              <a:t>罗素悖论</a:t>
            </a:r>
            <a:r>
              <a:rPr lang="zh-CN" altLang="en-US" dirty="0"/>
              <a:t>：“要给所有不自己理发的人理发，不给所有自己理发的人理发”</a:t>
            </a:r>
            <a:endParaRPr lang="en-US" altLang="zh-CN" dirty="0"/>
          </a:p>
          <a:p>
            <a:pPr lvl="1"/>
            <a:r>
              <a:rPr lang="en-US" altLang="zh-CN" dirty="0"/>
              <a:t>G. </a:t>
            </a:r>
            <a:r>
              <a:rPr lang="en-US" altLang="zh-CN" dirty="0" err="1"/>
              <a:t>Frege</a:t>
            </a:r>
            <a:r>
              <a:rPr lang="zh-CN" altLang="en-US" dirty="0"/>
              <a:t>评论：当大厦竣工时基础却动摇了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56571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ZFC</a:t>
            </a:r>
            <a:r>
              <a:rPr lang="zh-CN" altLang="en-US" dirty="0"/>
              <a:t>公理化集合论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40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730" y="2060848"/>
            <a:ext cx="8133162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283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ZFC</a:t>
            </a:r>
            <a:r>
              <a:rPr lang="zh-CN" altLang="en-US" dirty="0"/>
              <a:t>公理化集合论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41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32" y="1700808"/>
            <a:ext cx="7981632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3648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ZFC</a:t>
            </a:r>
            <a:r>
              <a:rPr lang="zh-CN" altLang="en-US" dirty="0"/>
              <a:t>公理化集合论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42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18" y="1628800"/>
            <a:ext cx="8558766" cy="4540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5061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ZFC</a:t>
            </a:r>
            <a:r>
              <a:rPr lang="zh-CN" altLang="en-US" dirty="0"/>
              <a:t>公理化集合论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43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986" y="1988840"/>
            <a:ext cx="7654249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4675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数学基础的几次危机 </a:t>
            </a:r>
            <a:endParaRPr lang="zh-CN" altLang="en-US" dirty="0">
              <a:effectLst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/>
              <a:t>19</a:t>
            </a:r>
            <a:r>
              <a:rPr lang="zh-CN" altLang="en-US" dirty="0"/>
              <a:t>世纪早期，发现数学存在缺陷</a:t>
            </a:r>
          </a:p>
          <a:p>
            <a:pPr lvl="1"/>
            <a:r>
              <a:rPr lang="az-Cyrl-AZ" altLang="zh-CN" dirty="0"/>
              <a:t>Н.И.Лобаче́вский</a:t>
            </a:r>
            <a:r>
              <a:rPr lang="zh-CN" altLang="az-Cyrl-AZ" dirty="0"/>
              <a:t>，</a:t>
            </a:r>
            <a:r>
              <a:rPr lang="en-US" altLang="zh-CN" dirty="0"/>
              <a:t>G. Riemann</a:t>
            </a:r>
            <a:r>
              <a:rPr lang="zh-CN" altLang="en-US" dirty="0"/>
              <a:t>：非欧几何</a:t>
            </a:r>
            <a:endParaRPr lang="en-US" altLang="zh-CN" dirty="0"/>
          </a:p>
          <a:p>
            <a:pPr lvl="1"/>
            <a:r>
              <a:rPr lang="en-US" altLang="zh-CN" dirty="0"/>
              <a:t>A. </a:t>
            </a:r>
            <a:r>
              <a:rPr lang="en-US" altLang="zh-CN" dirty="0" err="1"/>
              <a:t>Cauthy</a:t>
            </a:r>
            <a:r>
              <a:rPr lang="zh-CN" altLang="en-US" dirty="0"/>
              <a:t>等：分析</a:t>
            </a:r>
            <a:r>
              <a:rPr lang="en-US" altLang="zh-CN" dirty="0"/>
              <a:t>(</a:t>
            </a:r>
            <a:r>
              <a:rPr lang="zh-CN" altLang="en-US" dirty="0"/>
              <a:t>微积分及其扩展</a:t>
            </a:r>
            <a:r>
              <a:rPr lang="en-US" altLang="zh-CN" dirty="0"/>
              <a:t>)</a:t>
            </a:r>
            <a:r>
              <a:rPr lang="zh-CN" altLang="en-US" dirty="0"/>
              <a:t>的基础</a:t>
            </a:r>
            <a:endParaRPr lang="en-US" altLang="zh-CN" dirty="0"/>
          </a:p>
          <a:p>
            <a:pPr lvl="1"/>
            <a:endParaRPr lang="en-US" altLang="zh-CN" dirty="0"/>
          </a:p>
          <a:p>
            <a:r>
              <a:rPr lang="en-US" altLang="zh-CN" dirty="0"/>
              <a:t>19</a:t>
            </a:r>
            <a:r>
              <a:rPr lang="zh-CN" altLang="en-US" dirty="0"/>
              <a:t>世纪后期的公理化运动：去除基于直觉或经验的朴素概念的模糊之处，使数学严密化</a:t>
            </a:r>
            <a:endParaRPr lang="en-US" altLang="zh-CN" dirty="0"/>
          </a:p>
          <a:p>
            <a:pPr lvl="1"/>
            <a:r>
              <a:rPr lang="en-US" altLang="zh-CN" dirty="0"/>
              <a:t>G. </a:t>
            </a:r>
            <a:r>
              <a:rPr lang="en-US" altLang="zh-CN" dirty="0" err="1"/>
              <a:t>Peano</a:t>
            </a:r>
            <a:r>
              <a:rPr lang="zh-CN" altLang="en-US" dirty="0"/>
              <a:t>，</a:t>
            </a:r>
            <a:r>
              <a:rPr lang="en-US" altLang="zh-CN" dirty="0"/>
              <a:t>D. Hilbert</a:t>
            </a:r>
            <a:r>
              <a:rPr lang="zh-CN" altLang="en-US" dirty="0"/>
              <a:t>：算术与几何的公理化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4855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600" dirty="0"/>
              <a:t>皮亚诺公理</a:t>
            </a:r>
            <a:br>
              <a:rPr lang="en-US" altLang="zh-CN" sz="3600" dirty="0"/>
            </a:br>
            <a:r>
              <a:rPr lang="en-US" altLang="zh-CN" sz="3600" dirty="0"/>
              <a:t>(</a:t>
            </a:r>
            <a:r>
              <a:rPr lang="en-US" altLang="zh-CN" sz="3600" dirty="0" err="1"/>
              <a:t>Peano</a:t>
            </a:r>
            <a:r>
              <a:rPr lang="en-US" altLang="zh-CN" sz="3600" dirty="0"/>
              <a:t> axioms for natural numbers)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sz="3200" dirty="0"/>
              <a:t>零是个自然数</a:t>
            </a:r>
            <a:r>
              <a:rPr lang="en-US" altLang="zh-CN" sz="3200" dirty="0"/>
              <a:t>. </a:t>
            </a:r>
          </a:p>
          <a:p>
            <a:r>
              <a:rPr lang="zh-CN" altLang="en-US" sz="3200" dirty="0"/>
              <a:t>每个自然数都有一个后继（也是个自然数）</a:t>
            </a:r>
            <a:r>
              <a:rPr lang="en-US" altLang="zh-CN" sz="3200" dirty="0"/>
              <a:t>.</a:t>
            </a:r>
          </a:p>
          <a:p>
            <a:r>
              <a:rPr lang="zh-CN" altLang="en-US" sz="3200" dirty="0"/>
              <a:t>零不是任何自然数的后继</a:t>
            </a:r>
            <a:r>
              <a:rPr lang="en-US" altLang="zh-CN" sz="3200" dirty="0"/>
              <a:t>. </a:t>
            </a:r>
          </a:p>
          <a:p>
            <a:r>
              <a:rPr lang="zh-CN" altLang="en-US" sz="3200" dirty="0"/>
              <a:t>不同的自然数有不同的后继</a:t>
            </a:r>
            <a:r>
              <a:rPr lang="en-US" altLang="zh-CN" sz="3200" dirty="0"/>
              <a:t>. </a:t>
            </a:r>
          </a:p>
          <a:p>
            <a:r>
              <a:rPr lang="zh-CN" altLang="en-US" sz="3200" dirty="0"/>
              <a:t>（归纳公理）设由自然数组成的某个集合含有零，且每当该集合含有某个自然数时便也同时含有这个数的后继，那么该集合定含有全部自然数</a:t>
            </a:r>
            <a:r>
              <a:rPr lang="en-US" altLang="zh-CN" sz="3200" dirty="0"/>
              <a:t>.</a:t>
            </a:r>
          </a:p>
          <a:p>
            <a:endParaRPr lang="en-US" altLang="zh-CN" sz="3200" dirty="0"/>
          </a:p>
          <a:p>
            <a:r>
              <a:rPr lang="zh-CN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备注：另有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个与自然数相等有关的公理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89843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600" dirty="0"/>
              <a:t>皮亚诺公理</a:t>
            </a:r>
            <a:br>
              <a:rPr lang="en-US" altLang="zh-CN" sz="3600" dirty="0"/>
            </a:br>
            <a:r>
              <a:rPr lang="en-US" altLang="zh-CN" sz="3600" dirty="0"/>
              <a:t>(</a:t>
            </a:r>
            <a:r>
              <a:rPr lang="en-US" altLang="zh-CN" sz="3600" dirty="0" err="1"/>
              <a:t>Peano</a:t>
            </a:r>
            <a:r>
              <a:rPr lang="en-US" altLang="zh-CN" sz="3600" dirty="0"/>
              <a:t> axioms for natural numbers)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279832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/>
              <a:t>戴德金</a:t>
            </a:r>
            <a:r>
              <a:rPr lang="en-US" altLang="zh-CN" dirty="0"/>
              <a:t>-</a:t>
            </a:r>
            <a:r>
              <a:rPr lang="zh-CN" altLang="en-US" dirty="0"/>
              <a:t>皮亚诺结构可以描述为满足所有以下条件的三元组 </a:t>
            </a:r>
            <a:r>
              <a:rPr lang="en-US" altLang="zh-CN" dirty="0"/>
              <a:t>(</a:t>
            </a:r>
            <a:r>
              <a:rPr lang="zh-CN" altLang="en-US" dirty="0"/>
              <a:t>𝑆</a:t>
            </a:r>
            <a:r>
              <a:rPr lang="en-US" altLang="zh-CN" dirty="0"/>
              <a:t>,</a:t>
            </a:r>
            <a:r>
              <a:rPr lang="zh-CN" altLang="en-US" dirty="0"/>
              <a:t>𝑓</a:t>
            </a:r>
            <a:r>
              <a:rPr lang="en-US" altLang="zh-CN" dirty="0"/>
              <a:t>,</a:t>
            </a:r>
            <a:r>
              <a:rPr lang="zh-CN" altLang="en-US" dirty="0"/>
              <a:t>𝑒</a:t>
            </a:r>
            <a:r>
              <a:rPr lang="en-US" altLang="zh-CN" dirty="0"/>
              <a:t>)</a:t>
            </a:r>
          </a:p>
          <a:p>
            <a:pPr lvl="1"/>
            <a:endParaRPr lang="en-US" altLang="zh-CN" dirty="0"/>
          </a:p>
          <a:p>
            <a:r>
              <a:rPr lang="zh-CN" altLang="en-US" dirty="0"/>
              <a:t>𝑒∈𝑆</a:t>
            </a:r>
          </a:p>
          <a:p>
            <a:r>
              <a:rPr lang="zh-CN" altLang="en-US" dirty="0"/>
              <a:t>∀𝑎∈𝑆 </a:t>
            </a:r>
            <a:r>
              <a:rPr lang="en-US" altLang="zh-CN" dirty="0"/>
              <a:t>(</a:t>
            </a:r>
            <a:r>
              <a:rPr lang="zh-CN" altLang="en-US" dirty="0"/>
              <a:t>𝑓</a:t>
            </a:r>
            <a:r>
              <a:rPr lang="en-US" altLang="zh-CN" dirty="0"/>
              <a:t>(</a:t>
            </a:r>
            <a:r>
              <a:rPr lang="zh-CN" altLang="en-US" dirty="0"/>
              <a:t>𝑎</a:t>
            </a:r>
            <a:r>
              <a:rPr lang="en-US" altLang="zh-CN" dirty="0"/>
              <a:t>)∈</a:t>
            </a:r>
            <a:r>
              <a:rPr lang="zh-CN" altLang="en-US" dirty="0"/>
              <a:t>𝑆</a:t>
            </a:r>
            <a:r>
              <a:rPr lang="en-US" altLang="zh-CN" dirty="0"/>
              <a:t>)  </a:t>
            </a:r>
          </a:p>
          <a:p>
            <a:r>
              <a:rPr lang="en-US" altLang="zh-CN" dirty="0"/>
              <a:t>∀</a:t>
            </a:r>
            <a:r>
              <a:rPr lang="zh-CN" altLang="en-US" dirty="0"/>
              <a:t>𝑏∈𝑆 ∀𝑐∈𝑆</a:t>
            </a:r>
            <a:r>
              <a:rPr lang="en-US" altLang="zh-CN" dirty="0"/>
              <a:t>((</a:t>
            </a:r>
            <a:r>
              <a:rPr lang="zh-CN" altLang="en-US" dirty="0"/>
              <a:t>𝑓</a:t>
            </a:r>
            <a:r>
              <a:rPr lang="en-US" altLang="zh-CN" dirty="0"/>
              <a:t>(</a:t>
            </a:r>
            <a:r>
              <a:rPr lang="zh-CN" altLang="en-US" dirty="0"/>
              <a:t>𝑏</a:t>
            </a:r>
            <a:r>
              <a:rPr lang="en-US" altLang="zh-CN" dirty="0"/>
              <a:t>)=</a:t>
            </a:r>
            <a:r>
              <a:rPr lang="zh-CN" altLang="en-US" dirty="0"/>
              <a:t>𝑓</a:t>
            </a:r>
            <a:r>
              <a:rPr lang="en-US" altLang="zh-CN" dirty="0"/>
              <a:t>(</a:t>
            </a:r>
            <a:r>
              <a:rPr lang="zh-CN" altLang="en-US" dirty="0"/>
              <a:t>𝑐</a:t>
            </a:r>
            <a:r>
              <a:rPr lang="en-US" altLang="zh-CN" dirty="0"/>
              <a:t>))→(</a:t>
            </a:r>
            <a:r>
              <a:rPr lang="zh-CN" altLang="en-US" dirty="0"/>
              <a:t>𝑏</a:t>
            </a:r>
            <a:r>
              <a:rPr lang="en-US" altLang="zh-CN" dirty="0"/>
              <a:t>=</a:t>
            </a:r>
            <a:r>
              <a:rPr lang="zh-CN" altLang="en-US" dirty="0"/>
              <a:t>𝑐</a:t>
            </a:r>
            <a:r>
              <a:rPr lang="en-US" altLang="zh-CN" dirty="0"/>
              <a:t>))</a:t>
            </a:r>
          </a:p>
          <a:p>
            <a:r>
              <a:rPr lang="en-US" altLang="zh-CN" dirty="0"/>
              <a:t>∀</a:t>
            </a:r>
            <a:r>
              <a:rPr lang="zh-CN" altLang="en-US" dirty="0"/>
              <a:t>𝑎∈𝑆 </a:t>
            </a:r>
            <a:r>
              <a:rPr lang="en-US" altLang="zh-CN" dirty="0"/>
              <a:t>(</a:t>
            </a:r>
            <a:r>
              <a:rPr lang="zh-CN" altLang="en-US" dirty="0"/>
              <a:t>𝑓</a:t>
            </a:r>
            <a:r>
              <a:rPr lang="en-US" altLang="zh-CN" dirty="0"/>
              <a:t>(</a:t>
            </a:r>
            <a:r>
              <a:rPr lang="zh-CN" altLang="en-US" dirty="0"/>
              <a:t>𝑎</a:t>
            </a:r>
            <a:r>
              <a:rPr lang="en-US" altLang="zh-CN" dirty="0"/>
              <a:t>)≠</a:t>
            </a:r>
            <a:r>
              <a:rPr lang="zh-CN" altLang="en-US" dirty="0"/>
              <a:t>𝑒</a:t>
            </a:r>
            <a:r>
              <a:rPr lang="en-US" altLang="zh-CN" dirty="0"/>
              <a:t>)</a:t>
            </a:r>
          </a:p>
          <a:p>
            <a:r>
              <a:rPr lang="en-US" altLang="zh-CN" dirty="0"/>
              <a:t>∀</a:t>
            </a:r>
            <a:r>
              <a:rPr lang="zh-CN" altLang="en-US" dirty="0"/>
              <a:t>𝐴⊆𝑆</a:t>
            </a:r>
            <a:r>
              <a:rPr lang="en-US" altLang="zh-CN" dirty="0"/>
              <a:t>(((</a:t>
            </a:r>
            <a:r>
              <a:rPr lang="zh-CN" altLang="en-US" dirty="0"/>
              <a:t>𝑒∈𝐴</a:t>
            </a:r>
            <a:r>
              <a:rPr lang="en-US" altLang="zh-CN" dirty="0"/>
              <a:t>)∧(∀</a:t>
            </a:r>
            <a:r>
              <a:rPr lang="zh-CN" altLang="en-US" dirty="0"/>
              <a:t>𝑎∈𝐴</a:t>
            </a:r>
            <a:r>
              <a:rPr lang="en-US" altLang="zh-CN" dirty="0"/>
              <a:t>(</a:t>
            </a:r>
            <a:r>
              <a:rPr lang="zh-CN" altLang="en-US" dirty="0"/>
              <a:t>𝑓</a:t>
            </a:r>
            <a:r>
              <a:rPr lang="en-US" altLang="zh-CN" dirty="0"/>
              <a:t>(</a:t>
            </a:r>
            <a:r>
              <a:rPr lang="zh-CN" altLang="en-US" dirty="0"/>
              <a:t>𝑎</a:t>
            </a:r>
            <a:r>
              <a:rPr lang="en-US" altLang="zh-CN" dirty="0"/>
              <a:t>)∈</a:t>
            </a:r>
            <a:r>
              <a:rPr lang="zh-CN" altLang="en-US" dirty="0"/>
              <a:t>𝐴</a:t>
            </a:r>
            <a:r>
              <a:rPr lang="en-US" altLang="zh-CN" dirty="0"/>
              <a:t>)))→(</a:t>
            </a:r>
            <a:r>
              <a:rPr lang="zh-CN" altLang="en-US" dirty="0"/>
              <a:t>𝐴</a:t>
            </a:r>
            <a:r>
              <a:rPr lang="en-US" altLang="zh-CN" dirty="0"/>
              <a:t>=</a:t>
            </a:r>
            <a:r>
              <a:rPr lang="zh-CN" altLang="en-US" dirty="0"/>
              <a:t>𝑆</a:t>
            </a:r>
            <a:r>
              <a:rPr lang="en-US" altLang="zh-CN" dirty="0"/>
              <a:t>))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9974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罗素悖论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zh-CN" altLang="en-US" dirty="0"/>
                  <a:t>罗素悖论：</a:t>
                </a:r>
                <a:r>
                  <a:rPr lang="en-US" altLang="zh-CN" dirty="0"/>
                  <a:t>{</a:t>
                </a:r>
                <a:r>
                  <a:rPr lang="zh-CN" altLang="en-US" dirty="0"/>
                  <a:t>𝑥</a:t>
                </a:r>
                <a:r>
                  <a:rPr lang="en-US" altLang="zh-CN" dirty="0"/>
                  <a:t>|</a:t>
                </a:r>
                <a:r>
                  <a:rPr lang="zh-CN" altLang="en-US" dirty="0"/>
                  <a:t>𝑃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𝑥</a:t>
                </a:r>
                <a:r>
                  <a:rPr lang="en-US" altLang="zh-CN" dirty="0"/>
                  <a:t>)}</a:t>
                </a:r>
                <a:r>
                  <a:rPr lang="zh-CN" altLang="en-US" dirty="0"/>
                  <a:t>未必产生集合，令𝑅</a:t>
                </a:r>
                <a:r>
                  <a:rPr lang="en-US" altLang="zh-CN" dirty="0"/>
                  <a:t>={</a:t>
                </a:r>
                <a:r>
                  <a:rPr lang="zh-CN" altLang="en-US" dirty="0"/>
                  <a:t>𝑥</a:t>
                </a:r>
                <a:r>
                  <a:rPr lang="en-US" altLang="zh-CN" dirty="0"/>
                  <a:t>|</a:t>
                </a:r>
                <a:r>
                  <a:rPr lang="zh-CN" altLang="en-US" dirty="0"/>
                  <a:t>𝑥∉𝑥</a:t>
                </a:r>
                <a:r>
                  <a:rPr lang="en-US" altLang="zh-CN" dirty="0"/>
                  <a:t>}</a:t>
                </a:r>
                <a:r>
                  <a:rPr lang="zh-CN" altLang="en-US" dirty="0"/>
                  <a:t>，则若𝑅为集合则𝑅∈𝑅↔𝑅∉𝑅矛盾，故𝑅不为集合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zh-CN" altLang="en-US" dirty="0"/>
                  <a:t>考虑一切集合的集合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，这个集合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本身也是集合，所以属于本身</a:t>
                </a:r>
                <a:r>
                  <a:rPr lang="en-US" altLang="zh-CN" dirty="0"/>
                  <a:t>A</a:t>
                </a:r>
              </a:p>
              <a:p>
                <a:pPr lvl="1"/>
                <a:r>
                  <a:rPr lang="zh-CN" altLang="en-US" dirty="0"/>
                  <a:t>除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以外的集合构成集合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R=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+mn-ea"/>
                  </a:rPr>
                  <a:t>{</a:t>
                </a:r>
                <a14:m>
                  <m:oMath xmlns:m="http://schemas.openxmlformats.org/officeDocument/2006/math">
                    <m:r>
                      <a:rPr lang="en-US" altLang="zh-CN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altLang="zh-CN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altLang="zh-CN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altLang="zh-CN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∉</m:t>
                    </m:r>
                    <m:r>
                      <a:rPr lang="en-US" altLang="zh-CN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zh-CN" sz="2800" dirty="0">
                    <a:solidFill>
                      <a:srgbClr val="FF0000"/>
                    </a:solidFill>
                    <a:latin typeface="+mn-ea"/>
                  </a:rPr>
                  <a:t>}</a:t>
                </a:r>
                <a:r>
                  <a:rPr lang="zh-CN" altLang="en-US" dirty="0"/>
                  <a:t>，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表示不属于自己的集合的集合：若集合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属于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，根据定义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不属于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；若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不属于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，根据定义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属于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。即这样的集合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不存在。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这与朴素集合论的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概括原则</a:t>
                </a:r>
                <a:r>
                  <a:rPr lang="zh-CN" altLang="en-US" dirty="0"/>
                  <a:t>相矛盾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449" t="-2171" r="-748" b="-25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00623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公理化集合论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3400" y="177281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危机的解决： </a:t>
            </a:r>
            <a:endParaRPr lang="zh-CN" altLang="en-US" sz="3200" dirty="0"/>
          </a:p>
        </p:txBody>
      </p:sp>
      <p:sp>
        <p:nvSpPr>
          <p:cNvPr id="6" name="矩形 5"/>
          <p:cNvSpPr/>
          <p:nvPr/>
        </p:nvSpPr>
        <p:spPr>
          <a:xfrm>
            <a:off x="2195736" y="2431945"/>
            <a:ext cx="41154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FF0000"/>
                </a:solidFill>
              </a:rPr>
              <a:t>公理化集合论</a:t>
            </a:r>
          </a:p>
        </p:txBody>
      </p:sp>
      <p:sp>
        <p:nvSpPr>
          <p:cNvPr id="7" name="矩形 6"/>
          <p:cNvSpPr/>
          <p:nvPr/>
        </p:nvSpPr>
        <p:spPr>
          <a:xfrm>
            <a:off x="521073" y="3555305"/>
            <a:ext cx="82403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</a:rPr>
              <a:t>在朴素集合论基础上，通过公理对集合加以限制。</a:t>
            </a:r>
            <a:endParaRPr lang="en-US" altLang="zh-CN" sz="2800" b="1" dirty="0">
              <a:latin typeface="+mn-ea"/>
            </a:endParaRPr>
          </a:p>
          <a:p>
            <a:r>
              <a:rPr lang="zh-CN" altLang="en-US" sz="2800" b="1" dirty="0">
                <a:latin typeface="+mn-ea"/>
              </a:rPr>
              <a:t>例如：</a:t>
            </a:r>
            <a:r>
              <a:rPr lang="en-US" altLang="zh-CN" sz="2800" b="1" dirty="0">
                <a:latin typeface="+mn-ea"/>
              </a:rPr>
              <a:t>ZF</a:t>
            </a:r>
            <a:r>
              <a:rPr lang="zh-CN" altLang="en-US" sz="2800" b="1" dirty="0">
                <a:latin typeface="+mn-ea"/>
              </a:rPr>
              <a:t>公理化集合论的正则公理避免了罗素悖论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827584" y="4604265"/>
                <a:ext cx="7200800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400" b="1" dirty="0">
                    <a:latin typeface="+mn-ea"/>
                  </a:rPr>
                  <a:t>正则公理：每一个非空集合</a:t>
                </a:r>
                <a:r>
                  <a:rPr lang="en-US" altLang="zh-CN" sz="2400" b="1" dirty="0">
                    <a:latin typeface="+mn-ea"/>
                  </a:rPr>
                  <a:t>x</a:t>
                </a:r>
                <a:r>
                  <a:rPr lang="zh-CN" altLang="en-US" sz="2400" b="1" dirty="0">
                    <a:latin typeface="+mn-ea"/>
                  </a:rPr>
                  <a:t>，总包含着一元素</a:t>
                </a:r>
                <a:r>
                  <a:rPr lang="en-US" altLang="zh-CN" sz="2400" b="1" dirty="0">
                    <a:latin typeface="+mn-ea"/>
                  </a:rPr>
                  <a:t>y</a:t>
                </a:r>
                <a:r>
                  <a:rPr lang="zh-CN" altLang="en-US" sz="2400" b="1" dirty="0">
                    <a:latin typeface="+mn-ea"/>
                  </a:rPr>
                  <a:t>，使</a:t>
                </a:r>
                <a:r>
                  <a:rPr lang="en-US" altLang="zh-CN" sz="2400" b="1" dirty="0">
                    <a:latin typeface="+mn-ea"/>
                  </a:rPr>
                  <a:t>x</a:t>
                </a:r>
                <a:r>
                  <a:rPr lang="zh-CN" altLang="en-US" sz="2400" b="1" dirty="0">
                    <a:latin typeface="+mn-ea"/>
                  </a:rPr>
                  <a:t>与</a:t>
                </a:r>
                <a:r>
                  <a:rPr lang="en-US" altLang="zh-CN" sz="2400" b="1" dirty="0">
                    <a:latin typeface="+mn-ea"/>
                  </a:rPr>
                  <a:t>y</a:t>
                </a:r>
                <a:r>
                  <a:rPr lang="zh-CN" altLang="en-US" sz="2400" b="1" dirty="0">
                    <a:latin typeface="+mn-ea"/>
                  </a:rPr>
                  <a:t>为不相交。</a:t>
                </a:r>
                <a:endParaRPr lang="en-US" altLang="zh-CN" sz="2400" b="1" dirty="0">
                  <a:latin typeface="+mn-ea"/>
                </a:endParaRPr>
              </a:p>
              <a:p>
                <a:r>
                  <a:rPr lang="zh-CN" altLang="en-US" sz="2400" b="1" dirty="0">
                    <a:latin typeface="+mn-ea"/>
                  </a:rPr>
                  <a:t>对于集合</a:t>
                </a:r>
                <a:r>
                  <a:rPr lang="en-US" altLang="zh-CN" sz="2400" b="1" dirty="0">
                    <a:latin typeface="+mn-ea"/>
                  </a:rPr>
                  <a:t>x</a:t>
                </a:r>
                <a:r>
                  <a:rPr lang="zh-CN" altLang="en-US" sz="2400" b="1" dirty="0">
                    <a:latin typeface="+mn-ea"/>
                  </a:rPr>
                  <a:t>，根据正则公理有：</a:t>
                </a:r>
                <a:r>
                  <a:rPr lang="en-US" altLang="zh-CN" sz="2400" b="1" dirty="0">
                    <a:latin typeface="+mn-ea"/>
                  </a:rPr>
                  <a:t>{x}</a:t>
                </a:r>
                <a:r>
                  <a:rPr lang="zh-CN" altLang="en-US" sz="2400" b="1" dirty="0">
                    <a:latin typeface="+mn-ea"/>
                  </a:rPr>
                  <a:t>里面有一个元素跟</a:t>
                </a:r>
                <a:r>
                  <a:rPr lang="en-US" altLang="zh-CN" sz="2400" b="1" dirty="0">
                    <a:latin typeface="+mn-ea"/>
                  </a:rPr>
                  <a:t>{x}</a:t>
                </a:r>
                <a:r>
                  <a:rPr lang="zh-CN" altLang="en-US" sz="2400" b="1" dirty="0">
                    <a:latin typeface="+mn-ea"/>
                  </a:rPr>
                  <a:t>交集为空，</a:t>
                </a:r>
                <a:r>
                  <a:rPr lang="zh-CN" altLang="en-US" sz="2400" b="1" dirty="0">
                    <a:solidFill>
                      <a:schemeClr val="tx1"/>
                    </a:solidFill>
                    <a:latin typeface="+mn-ea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m:rPr>
                        <m:nor/>
                      </m:rPr>
                      <a:rPr lang="zh-CN" alt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∩</m:t>
                    </m:r>
                    <m:r>
                      <a:rPr lang="en-US" altLang="zh-CN" sz="2400" b="1" i="1" dirty="0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altLang="zh-CN" sz="2400" b="1" i="1" dirty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zh-CN" sz="2400" b="1" i="1" dirty="0" smtClean="0">
                        <a:latin typeface="Cambria Math" panose="02040503050406030204" pitchFamily="18" charset="0"/>
                      </a:rPr>
                      <m:t>}</m:t>
                    </m:r>
                    <m:r>
                      <a:rPr lang="en-US" altLang="zh-CN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zh-CN" alt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∅</m:t>
                    </m:r>
                    <m:r>
                      <a:rPr lang="zh-CN" altLang="en-US" sz="2400" b="1" i="1" dirty="0" smtClean="0">
                        <a:latin typeface="Cambria Math" panose="02040503050406030204" pitchFamily="18" charset="0"/>
                      </a:rPr>
                      <m:t>，</m:t>
                    </m:r>
                    <m:r>
                      <m:rPr>
                        <m:nor/>
                      </m:rPr>
                      <a:rPr lang="zh-CN" altLang="en-US" sz="2400" b="1" dirty="0">
                        <a:latin typeface="+mn-ea"/>
                      </a:rPr>
                      <m:t>即</m:t>
                    </m:r>
                    <m:r>
                      <a:rPr lang="en-US" altLang="zh-CN" sz="24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𝐱</m:t>
                    </m:r>
                    <m:r>
                      <a:rPr lang="en-US" altLang="zh-CN" sz="24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∉</m:t>
                    </m:r>
                    <m:r>
                      <a:rPr lang="en-US" altLang="zh-CN" sz="24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𝐱</m:t>
                    </m:r>
                  </m:oMath>
                </a14:m>
                <a:r>
                  <a:rPr lang="zh-CN" altLang="en-US" sz="2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。</a:t>
                </a: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4604265"/>
                <a:ext cx="7200800" cy="1631216"/>
              </a:xfrm>
              <a:prstGeom prst="rect">
                <a:avLst/>
              </a:prstGeom>
              <a:blipFill>
                <a:blip r:embed="rId3"/>
                <a:stretch>
                  <a:fillRect l="-1355" t="-2985" r="-931" b="-41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8927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集合的概念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7" y="1600200"/>
            <a:ext cx="8396573" cy="4495800"/>
          </a:xfrm>
        </p:spPr>
        <p:txBody>
          <a:bodyPr/>
          <a:lstStyle/>
          <a:p>
            <a:r>
              <a:rPr lang="zh-CN" altLang="en-US" dirty="0"/>
              <a:t>集合没有明确的定义，</a:t>
            </a:r>
            <a:r>
              <a:rPr lang="en-US" altLang="zh-CN" dirty="0" err="1"/>
              <a:t>G.Cantor</a:t>
            </a:r>
            <a:r>
              <a:rPr lang="zh-CN" altLang="en-US" dirty="0"/>
              <a:t>给出了一种刻划：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1590" y="2864570"/>
            <a:ext cx="1844933" cy="273876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30112" y="2371904"/>
            <a:ext cx="6093531" cy="372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“吾人直观或思维之对象，如为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相异而确定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之物，其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总括之全体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即谓之集合，其组成此集合之物谓之集合之元素。</a:t>
            </a:r>
          </a:p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通常用大写字母表示集合，如</a:t>
            </a:r>
            <a:r>
              <a:rPr lang="zh-CN" altLang="en-US" sz="2400" dirty="0">
                <a:latin typeface="Cambria Math" panose="02040503050406030204" pitchFamily="18" charset="0"/>
                <a:ea typeface="黑体" panose="02010609060101010101" pitchFamily="49" charset="-122"/>
              </a:rPr>
              <a:t>𝐴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2400" dirty="0">
                <a:latin typeface="Cambria Math" panose="02040503050406030204" pitchFamily="18" charset="0"/>
                <a:ea typeface="宋体" panose="02010600030101010101" pitchFamily="2" charset="-122"/>
              </a:rPr>
              <a:t>𝐵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2400" dirty="0">
                <a:latin typeface="Cambria Math" panose="02040503050406030204" pitchFamily="18" charset="0"/>
                <a:ea typeface="宋体" panose="02010600030101010101" pitchFamily="2" charset="-122"/>
              </a:rPr>
              <a:t>𝐶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等，用小写字母表示元素，如</a:t>
            </a:r>
            <a:r>
              <a:rPr lang="zh-CN" altLang="en-US" sz="2400" dirty="0">
                <a:latin typeface="Cambria Math" panose="02040503050406030204" pitchFamily="18" charset="0"/>
                <a:ea typeface="黑体" panose="02010609060101010101" pitchFamily="49" charset="-122"/>
              </a:rPr>
              <a:t>𝑎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2400" dirty="0">
                <a:latin typeface="Cambria Math" panose="02040503050406030204" pitchFamily="18" charset="0"/>
                <a:ea typeface="宋体" panose="02010600030101010101" pitchFamily="2" charset="-122"/>
              </a:rPr>
              <a:t>𝑏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2400" dirty="0">
                <a:latin typeface="Cambria Math" panose="02040503050406030204" pitchFamily="18" charset="0"/>
                <a:ea typeface="宋体" panose="02010600030101010101" pitchFamily="2" charset="-122"/>
              </a:rPr>
              <a:t>𝑐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等。若集合</a:t>
            </a:r>
            <a:r>
              <a:rPr lang="zh-CN" altLang="en-US" sz="2400" dirty="0">
                <a:latin typeface="Cambria Math" panose="02040503050406030204" pitchFamily="18" charset="0"/>
                <a:ea typeface="黑体" panose="02010609060101010101" pitchFamily="49" charset="-122"/>
              </a:rPr>
              <a:t>𝐴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系由</a:t>
            </a:r>
            <a:r>
              <a:rPr lang="zh-CN" altLang="en-US" sz="2400" dirty="0">
                <a:latin typeface="Cambria Math" panose="02040503050406030204" pitchFamily="18" charset="0"/>
                <a:ea typeface="黑体" panose="02010609060101010101" pitchFamily="49" charset="-122"/>
              </a:rPr>
              <a:t>𝑎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2400" dirty="0">
                <a:latin typeface="Cambria Math" panose="02040503050406030204" pitchFamily="18" charset="0"/>
                <a:ea typeface="宋体" panose="02010600030101010101" pitchFamily="2" charset="-122"/>
              </a:rPr>
              <a:t>𝑏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2400" dirty="0">
                <a:latin typeface="Cambria Math" panose="02040503050406030204" pitchFamily="18" charset="0"/>
                <a:ea typeface="宋体" panose="02010600030101010101" pitchFamily="2" charset="-122"/>
              </a:rPr>
              <a:t>𝑐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等诸元素所组成，则表如</a:t>
            </a:r>
            <a:r>
              <a:rPr lang="zh-CN" altLang="en-US" sz="2400" dirty="0">
                <a:latin typeface="Cambria Math" panose="02040503050406030204" pitchFamily="18" charset="0"/>
                <a:ea typeface="黑体" panose="02010609060101010101" pitchFamily="49" charset="-122"/>
              </a:rPr>
              <a:t>𝐴</a:t>
            </a:r>
            <a:r>
              <a:rPr lang="en-US" altLang="zh-CN" sz="2400" dirty="0">
                <a:latin typeface="Cambria Math" panose="02040503050406030204" pitchFamily="18" charset="0"/>
                <a:ea typeface="黑体" panose="02010609060101010101" pitchFamily="49" charset="-122"/>
              </a:rPr>
              <a:t>={</a:t>
            </a:r>
            <a:r>
              <a:rPr lang="zh-CN" altLang="en-US" sz="2400" dirty="0">
                <a:latin typeface="Cambria Math" panose="02040503050406030204" pitchFamily="18" charset="0"/>
                <a:ea typeface="黑体" panose="02010609060101010101" pitchFamily="49" charset="-122"/>
              </a:rPr>
              <a:t>𝑎</a:t>
            </a:r>
            <a:r>
              <a:rPr lang="en-US" altLang="zh-CN" sz="2400" dirty="0">
                <a:latin typeface="Cambria Math" panose="020405030504060302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400" dirty="0">
                <a:latin typeface="Cambria Math" panose="02040503050406030204" pitchFamily="18" charset="0"/>
                <a:ea typeface="黑体" panose="02010609060101010101" pitchFamily="49" charset="-122"/>
              </a:rPr>
              <a:t>𝑏</a:t>
            </a:r>
            <a:r>
              <a:rPr lang="en-US" altLang="zh-CN" sz="2400" dirty="0">
                <a:latin typeface="Cambria Math" panose="020405030504060302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400" dirty="0">
                <a:latin typeface="Cambria Math" panose="02040503050406030204" pitchFamily="18" charset="0"/>
                <a:ea typeface="黑体" panose="02010609060101010101" pitchFamily="49" charset="-122"/>
              </a:rPr>
              <a:t>𝑐</a:t>
            </a:r>
            <a:r>
              <a:rPr lang="en-US" altLang="zh-CN" sz="2400" dirty="0">
                <a:latin typeface="Cambria Math" panose="02040503050406030204" pitchFamily="18" charset="0"/>
                <a:ea typeface="黑体" panose="02010609060101010101" pitchFamily="49" charset="-122"/>
              </a:rPr>
              <a:t>,⋯}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，而</a:t>
            </a:r>
            <a:r>
              <a:rPr lang="zh-CN" altLang="en-US" sz="2400" dirty="0">
                <a:latin typeface="Cambria Math" panose="02040503050406030204" pitchFamily="18" charset="0"/>
                <a:ea typeface="黑体" panose="02010609060101010101" pitchFamily="49" charset="-122"/>
              </a:rPr>
              <a:t>𝑎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为</a:t>
            </a:r>
            <a:r>
              <a:rPr lang="zh-CN" altLang="en-US" sz="2400" dirty="0">
                <a:latin typeface="Cambria Math" panose="02040503050406030204" pitchFamily="18" charset="0"/>
                <a:ea typeface="黑体" panose="02010609060101010101" pitchFamily="49" charset="-122"/>
              </a:rPr>
              <a:t>𝐴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之元素，亦常用</a:t>
            </a:r>
            <a:r>
              <a:rPr lang="zh-CN" altLang="en-US" sz="2400" dirty="0">
                <a:latin typeface="Cambria Math" panose="02040503050406030204" pitchFamily="18" charset="0"/>
                <a:ea typeface="黑体" panose="02010609060101010101" pitchFamily="49" charset="-122"/>
              </a:rPr>
              <a:t>𝑎∈𝐴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之记号表之者，</a:t>
            </a:r>
            <a:r>
              <a:rPr lang="zh-CN" altLang="en-US" sz="2400" dirty="0">
                <a:latin typeface="Cambria Math" panose="02040503050406030204" pitchFamily="18" charset="0"/>
                <a:ea typeface="黑体" panose="02010609060101010101" pitchFamily="49" charset="-122"/>
              </a:rPr>
              <a:t>𝑎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非</a:t>
            </a:r>
            <a:r>
              <a:rPr lang="zh-CN" altLang="en-US" sz="2400" dirty="0">
                <a:latin typeface="Cambria Math" panose="02040503050406030204" pitchFamily="18" charset="0"/>
                <a:ea typeface="黑体" panose="02010609060101010101" pitchFamily="49" charset="-122"/>
              </a:rPr>
              <a:t>𝐴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之元素，则记如</a:t>
            </a:r>
            <a:r>
              <a:rPr lang="zh-CN" altLang="en-US" sz="2400" dirty="0">
                <a:latin typeface="Cambria Math" panose="02040503050406030204" pitchFamily="18" charset="0"/>
                <a:ea typeface="黑体" panose="02010609060101010101" pitchFamily="49" charset="-122"/>
              </a:rPr>
              <a:t>𝑎∉𝐴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。”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（肖文灿译于</a:t>
            </a:r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1939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年，</a:t>
            </a:r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集合论初步</a:t>
            </a:r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，商务印书馆）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30558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7" y="1600200"/>
            <a:ext cx="8396573" cy="4495800"/>
          </a:xfrm>
        </p:spPr>
        <p:txBody>
          <a:bodyPr/>
          <a:lstStyle/>
          <a:p>
            <a:r>
              <a:rPr lang="en-US" altLang="zh-CN" dirty="0"/>
              <a:t>1,2,3</a:t>
            </a:r>
            <a:r>
              <a:rPr lang="zh-CN" altLang="en-US" dirty="0"/>
              <a:t>为集合，“自然数之全体”为集合；但诸如“甚大之数”或“与𝑷点接近之点”则不能为集合，因其</a:t>
            </a:r>
            <a:r>
              <a:rPr lang="zh-CN" altLang="en-US" dirty="0">
                <a:solidFill>
                  <a:srgbClr val="FF0000"/>
                </a:solidFill>
              </a:rPr>
              <a:t>界限不清</a:t>
            </a:r>
            <a:endParaRPr lang="en-US" altLang="zh-CN" dirty="0">
              <a:solidFill>
                <a:srgbClr val="FF0000"/>
              </a:solidFill>
            </a:endParaRPr>
          </a:p>
          <a:p>
            <a:pPr lvl="1"/>
            <a:endParaRPr lang="en-US" altLang="zh-CN" dirty="0"/>
          </a:p>
          <a:p>
            <a:r>
              <a:rPr lang="zh-CN" altLang="en-US" dirty="0"/>
              <a:t>集合中的元素</a:t>
            </a:r>
            <a:r>
              <a:rPr lang="zh-CN" altLang="en-US" dirty="0">
                <a:solidFill>
                  <a:srgbClr val="FF0000"/>
                </a:solidFill>
              </a:rPr>
              <a:t>互异</a:t>
            </a:r>
            <a:r>
              <a:rPr lang="zh-CN" altLang="en-US" dirty="0"/>
              <a:t>，我们把元素的重复看作一次出现，如</a:t>
            </a:r>
            <a:r>
              <a:rPr lang="en-US" altLang="zh-CN" dirty="0"/>
              <a:t>{2,2,3,3}={2,3}</a:t>
            </a:r>
          </a:p>
          <a:p>
            <a:pPr lvl="1"/>
            <a:endParaRPr lang="en-US" altLang="zh-CN" dirty="0"/>
          </a:p>
          <a:p>
            <a:r>
              <a:rPr lang="en-US" altLang="zh-CN" dirty="0"/>
              <a:t>Cantor</a:t>
            </a:r>
            <a:r>
              <a:rPr lang="zh-CN" altLang="en-US" dirty="0"/>
              <a:t>提到的“总括之全体”之“总括”，可由集合的</a:t>
            </a:r>
            <a:r>
              <a:rPr lang="zh-CN" altLang="en-US" dirty="0">
                <a:solidFill>
                  <a:srgbClr val="FF0000"/>
                </a:solidFill>
              </a:rPr>
              <a:t>外延公理</a:t>
            </a:r>
            <a:r>
              <a:rPr lang="zh-CN" altLang="en-US" dirty="0"/>
              <a:t>和</a:t>
            </a:r>
            <a:r>
              <a:rPr lang="zh-CN" altLang="en-US" dirty="0">
                <a:solidFill>
                  <a:srgbClr val="FF0000"/>
                </a:solidFill>
              </a:rPr>
              <a:t>概括原则</a:t>
            </a:r>
            <a:r>
              <a:rPr lang="zh-CN" altLang="en-US" dirty="0"/>
              <a:t>来描述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6179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外延公理与概括原则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0070C0"/>
                </a:solidFill>
              </a:rPr>
              <a:t>(ZF.1)</a:t>
            </a:r>
            <a:r>
              <a:rPr lang="zh-CN" altLang="en-US" dirty="0">
                <a:solidFill>
                  <a:srgbClr val="FF0000"/>
                </a:solidFill>
              </a:rPr>
              <a:t>外延公理</a:t>
            </a:r>
            <a:r>
              <a:rPr lang="zh-CN" altLang="en-US" dirty="0"/>
              <a:t>：集合由其元素完全决定</a:t>
            </a:r>
          </a:p>
          <a:p>
            <a:pPr marL="0" indent="0">
              <a:buNone/>
            </a:pPr>
            <a:r>
              <a:rPr lang="en-US" altLang="zh-CN" dirty="0"/>
              <a:t>		</a:t>
            </a:r>
            <a:r>
              <a:rPr lang="zh-CN" altLang="en-US" dirty="0"/>
              <a:t>𝐴</a:t>
            </a:r>
            <a:r>
              <a:rPr lang="en-US" altLang="zh-CN" dirty="0"/>
              <a:t>=</a:t>
            </a:r>
            <a:r>
              <a:rPr lang="zh-CN" altLang="en-US" dirty="0"/>
              <a:t>𝐵↔∀𝑥</a:t>
            </a:r>
            <a:r>
              <a:rPr lang="en-US" altLang="zh-CN" dirty="0"/>
              <a:t>(</a:t>
            </a:r>
            <a:r>
              <a:rPr lang="zh-CN" altLang="en-US" dirty="0"/>
              <a:t>𝑥∈𝐴↔𝑥∈𝐵</a:t>
            </a:r>
            <a:r>
              <a:rPr lang="en-US" altLang="zh-CN" dirty="0"/>
              <a:t>)</a:t>
            </a:r>
          </a:p>
          <a:p>
            <a:pPr marL="0" indent="0">
              <a:buNone/>
            </a:pPr>
            <a:r>
              <a:rPr lang="en-US" altLang="zh-CN" dirty="0"/>
              <a:t>  </a:t>
            </a:r>
            <a:r>
              <a:rPr lang="zh-CN" altLang="en-US" dirty="0"/>
              <a:t>故证明集合𝐴</a:t>
            </a:r>
            <a:r>
              <a:rPr lang="en-US" altLang="zh-CN" dirty="0"/>
              <a:t>=</a:t>
            </a:r>
            <a:r>
              <a:rPr lang="zh-CN" altLang="en-US" dirty="0"/>
              <a:t>𝐵只需证明∀𝑥</a:t>
            </a:r>
            <a:r>
              <a:rPr lang="en-US" altLang="zh-CN" dirty="0"/>
              <a:t>(</a:t>
            </a:r>
            <a:r>
              <a:rPr lang="zh-CN" altLang="en-US" dirty="0"/>
              <a:t>𝑥∈𝐴↔𝑥∈𝐵</a:t>
            </a:r>
            <a:r>
              <a:rPr lang="en-US" altLang="zh-CN" dirty="0"/>
              <a:t>)</a:t>
            </a:r>
          </a:p>
          <a:p>
            <a:pPr marL="0" indent="0">
              <a:buNone/>
            </a:pPr>
            <a:endParaRPr lang="en-US" altLang="zh-CN" dirty="0"/>
          </a:p>
          <a:p>
            <a:pPr>
              <a:buFont typeface="Wingdings" panose="05000000000000000000" pitchFamily="2" charset="2"/>
              <a:buChar char="p"/>
            </a:pPr>
            <a:r>
              <a:rPr lang="zh-CN" altLang="en-US" dirty="0">
                <a:solidFill>
                  <a:srgbClr val="FF0000"/>
                </a:solidFill>
              </a:rPr>
              <a:t>概括原则</a:t>
            </a:r>
            <a:r>
              <a:rPr lang="zh-CN" altLang="en-US" dirty="0"/>
              <a:t>：对于人们直观或者思维之对象𝑥的任一性质𝑃</a:t>
            </a:r>
            <a:r>
              <a:rPr lang="en-US" altLang="zh-CN" dirty="0"/>
              <a:t>(</a:t>
            </a:r>
            <a:r>
              <a:rPr lang="zh-CN" altLang="en-US" dirty="0"/>
              <a:t>𝑥</a:t>
            </a:r>
            <a:r>
              <a:rPr lang="en-US" altLang="zh-CN" dirty="0"/>
              <a:t>)</a:t>
            </a:r>
            <a:r>
              <a:rPr lang="zh-CN" altLang="en-US" dirty="0"/>
              <a:t>，存在集合𝑆的元素恰为具有性质𝑃的那些对象，记为𝑆</a:t>
            </a:r>
            <a:r>
              <a:rPr lang="en-US" altLang="zh-CN" dirty="0"/>
              <a:t>={</a:t>
            </a:r>
            <a:r>
              <a:rPr lang="zh-CN" altLang="en-US" dirty="0"/>
              <a:t>𝑥</a:t>
            </a:r>
            <a:r>
              <a:rPr lang="en-US" altLang="zh-CN" dirty="0"/>
              <a:t>|</a:t>
            </a:r>
            <a:r>
              <a:rPr lang="zh-CN" altLang="en-US" dirty="0"/>
              <a:t>𝑃</a:t>
            </a:r>
            <a:r>
              <a:rPr lang="en-US" altLang="zh-CN" dirty="0"/>
              <a:t>(</a:t>
            </a:r>
            <a:r>
              <a:rPr lang="zh-CN" altLang="en-US" dirty="0"/>
              <a:t>𝑥</a:t>
            </a:r>
            <a:r>
              <a:rPr lang="en-US" altLang="zh-CN" dirty="0"/>
              <a:t>)}</a:t>
            </a:r>
            <a:r>
              <a:rPr lang="zh-CN" altLang="en-US" dirty="0"/>
              <a:t>。从而对任何𝑎，𝑎∈𝑆↔𝑃</a:t>
            </a:r>
            <a:r>
              <a:rPr lang="en-US" altLang="zh-CN" dirty="0"/>
              <a:t>(</a:t>
            </a:r>
            <a:r>
              <a:rPr lang="zh-CN" altLang="en-US" dirty="0"/>
              <a:t>𝑎</a:t>
            </a:r>
            <a:r>
              <a:rPr lang="en-US" altLang="zh-CN" dirty="0"/>
              <a:t>)</a:t>
            </a:r>
            <a:r>
              <a:rPr lang="zh-CN" altLang="en-US" dirty="0"/>
              <a:t>，例如</a:t>
            </a:r>
            <a:r>
              <a:rPr lang="en-US" altLang="zh-CN" dirty="0"/>
              <a:t>{1,2,3}={</a:t>
            </a:r>
            <a:r>
              <a:rPr lang="zh-CN" altLang="en-US" dirty="0"/>
              <a:t>𝑥</a:t>
            </a:r>
            <a:r>
              <a:rPr lang="en-US" altLang="zh-CN" dirty="0"/>
              <a:t>|</a:t>
            </a:r>
            <a:r>
              <a:rPr lang="zh-CN" altLang="en-US" dirty="0"/>
              <a:t>𝑥</a:t>
            </a:r>
            <a:r>
              <a:rPr lang="en-US" altLang="zh-CN" dirty="0"/>
              <a:t>=1∨</a:t>
            </a:r>
            <a:r>
              <a:rPr lang="zh-CN" altLang="en-US" dirty="0"/>
              <a:t>𝑥</a:t>
            </a:r>
            <a:r>
              <a:rPr lang="en-US" altLang="zh-CN" dirty="0"/>
              <a:t>=2∨</a:t>
            </a:r>
            <a:r>
              <a:rPr lang="zh-CN" altLang="en-US" dirty="0"/>
              <a:t>𝑥</a:t>
            </a:r>
            <a:r>
              <a:rPr lang="en-US" altLang="zh-CN" dirty="0"/>
              <a:t>=3}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642276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2309</TotalTime>
  <Words>3644</Words>
  <Application>Microsoft Office PowerPoint</Application>
  <PresentationFormat>全屏显示(4:3)</PresentationFormat>
  <Paragraphs>373</Paragraphs>
  <Slides>46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9" baseType="lpstr">
      <vt:lpstr>黑体</vt:lpstr>
      <vt:lpstr>华文仿宋</vt:lpstr>
      <vt:lpstr>华文楷体</vt:lpstr>
      <vt:lpstr>宋体</vt:lpstr>
      <vt:lpstr>Arial</vt:lpstr>
      <vt:lpstr>Calibri</vt:lpstr>
      <vt:lpstr>Cambria Math</vt:lpstr>
      <vt:lpstr>Symbol</vt:lpstr>
      <vt:lpstr>Times New Roman</vt:lpstr>
      <vt:lpstr>Tw Cen MT</vt:lpstr>
      <vt:lpstr>Wingdings</vt:lpstr>
      <vt:lpstr>Wingdings 2</vt:lpstr>
      <vt:lpstr>中性</vt:lpstr>
      <vt:lpstr>集合及其运算 </vt:lpstr>
      <vt:lpstr>回顾</vt:lpstr>
      <vt:lpstr>本节提要</vt:lpstr>
      <vt:lpstr>引言</vt:lpstr>
      <vt:lpstr>罗素悖论</vt:lpstr>
      <vt:lpstr>公理化集合论</vt:lpstr>
      <vt:lpstr>集合的概念</vt:lpstr>
      <vt:lpstr>例</vt:lpstr>
      <vt:lpstr>外延公理与概括原则</vt:lpstr>
      <vt:lpstr>本节提要</vt:lpstr>
      <vt:lpstr>集合的大小</vt:lpstr>
      <vt:lpstr>子集</vt:lpstr>
      <vt:lpstr>空集</vt:lpstr>
      <vt:lpstr>空集</vt:lpstr>
      <vt:lpstr>由集合定义自然数</vt:lpstr>
      <vt:lpstr>无穷公理</vt:lpstr>
      <vt:lpstr>有关自然数的若干命题</vt:lpstr>
      <vt:lpstr>幂集</vt:lpstr>
      <vt:lpstr>笛卡尔积</vt:lpstr>
      <vt:lpstr>笛卡尔积</vt:lpstr>
      <vt:lpstr>本节提要</vt:lpstr>
      <vt:lpstr>集合运算</vt:lpstr>
      <vt:lpstr>例</vt:lpstr>
      <vt:lpstr>广义交和广义并</vt:lpstr>
      <vt:lpstr>例</vt:lpstr>
      <vt:lpstr>空集的广义交不是一个集合</vt:lpstr>
      <vt:lpstr>最小上界和最大下界</vt:lpstr>
      <vt:lpstr>集合与谓词逻辑</vt:lpstr>
      <vt:lpstr>集合恒等式</vt:lpstr>
      <vt:lpstr>集合恒等式</vt:lpstr>
      <vt:lpstr>集合恒等式</vt:lpstr>
      <vt:lpstr>集合公式的基本证明方式</vt:lpstr>
      <vt:lpstr>集合公式的基本证明方式</vt:lpstr>
      <vt:lpstr>集合公式的基本证明方式</vt:lpstr>
      <vt:lpstr>集合公式的基本证明方式</vt:lpstr>
      <vt:lpstr>集合公式的基本证明方式</vt:lpstr>
      <vt:lpstr>本节小结</vt:lpstr>
      <vt:lpstr>作业</vt:lpstr>
      <vt:lpstr>ZFC公理化集合论</vt:lpstr>
      <vt:lpstr>ZFC公理化集合论</vt:lpstr>
      <vt:lpstr>ZFC公理化集合论</vt:lpstr>
      <vt:lpstr>ZFC公理化集合论</vt:lpstr>
      <vt:lpstr>ZFC公理化集合论</vt:lpstr>
      <vt:lpstr>数学基础的几次危机 </vt:lpstr>
      <vt:lpstr>皮亚诺公理 (Peano axioms for natural numbers)</vt:lpstr>
      <vt:lpstr>皮亚诺公理 (Peano axioms for natural numbers)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354</cp:revision>
  <dcterms:created xsi:type="dcterms:W3CDTF">2016-02-22T01:45:17Z</dcterms:created>
  <dcterms:modified xsi:type="dcterms:W3CDTF">2025-09-02T10:04:01Z</dcterms:modified>
</cp:coreProperties>
</file>