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36"/>
  </p:notesMasterIdLst>
  <p:sldIdLst>
    <p:sldId id="275" r:id="rId2"/>
    <p:sldId id="333" r:id="rId3"/>
    <p:sldId id="279" r:id="rId4"/>
    <p:sldId id="281" r:id="rId5"/>
    <p:sldId id="282" r:id="rId6"/>
    <p:sldId id="316" r:id="rId7"/>
    <p:sldId id="315" r:id="rId8"/>
    <p:sldId id="287" r:id="rId9"/>
    <p:sldId id="317" r:id="rId10"/>
    <p:sldId id="319" r:id="rId11"/>
    <p:sldId id="323" r:id="rId12"/>
    <p:sldId id="289" r:id="rId13"/>
    <p:sldId id="290" r:id="rId14"/>
    <p:sldId id="292" r:id="rId15"/>
    <p:sldId id="325" r:id="rId16"/>
    <p:sldId id="294" r:id="rId17"/>
    <p:sldId id="322" r:id="rId18"/>
    <p:sldId id="321" r:id="rId19"/>
    <p:sldId id="296" r:id="rId20"/>
    <p:sldId id="299" r:id="rId21"/>
    <p:sldId id="300" r:id="rId22"/>
    <p:sldId id="301" r:id="rId23"/>
    <p:sldId id="302" r:id="rId24"/>
    <p:sldId id="303" r:id="rId25"/>
    <p:sldId id="329" r:id="rId26"/>
    <p:sldId id="310" r:id="rId27"/>
    <p:sldId id="308" r:id="rId28"/>
    <p:sldId id="307" r:id="rId29"/>
    <p:sldId id="305" r:id="rId30"/>
    <p:sldId id="328" r:id="rId31"/>
    <p:sldId id="309" r:id="rId32"/>
    <p:sldId id="330" r:id="rId33"/>
    <p:sldId id="332" r:id="rId34"/>
    <p:sldId id="331" r:id="rId3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2E2E99"/>
    <a:srgbClr val="677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33" autoAdjust="0"/>
    <p:restoredTop sz="93390" autoAdjust="0"/>
  </p:normalViewPr>
  <p:slideViewPr>
    <p:cSldViewPr>
      <p:cViewPr varScale="1">
        <p:scale>
          <a:sx n="114" d="100"/>
          <a:sy n="114" d="100"/>
        </p:scale>
        <p:origin x="91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2336E7-F42F-4A2E-9F47-4CAB93D18031}" type="datetimeFigureOut">
              <a:rPr lang="zh-CN" altLang="en-US" smtClean="0"/>
              <a:t>2025/9/11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9DC25-1DF3-4044-A1F0-C273483743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799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69815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在证明</a:t>
            </a:r>
            <a:r>
              <a:rPr lang="en-US" altLang="zh-CN" dirty="0"/>
              <a:t>N</a:t>
            </a:r>
            <a:r>
              <a:rPr lang="zh-CN" altLang="en-US" dirty="0"/>
              <a:t>与</a:t>
            </a:r>
            <a:r>
              <a:rPr lang="en-US" altLang="zh-CN" dirty="0"/>
              <a:t>R</a:t>
            </a:r>
            <a:r>
              <a:rPr lang="zh-CN" altLang="en-US" dirty="0"/>
              <a:t>不等势，我们先引入可数集的概念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62505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(</a:t>
            </a:r>
            <a:r>
              <a:rPr lang="en-US" altLang="zh-CN" dirty="0" err="1"/>
              <a:t>x,y</a:t>
            </a:r>
            <a:r>
              <a:rPr lang="en-US" altLang="zh-CN" dirty="0"/>
              <a:t>)</a:t>
            </a:r>
            <a:r>
              <a:rPr lang="zh-CN" altLang="en-US" dirty="0"/>
              <a:t>前一个数是</a:t>
            </a:r>
            <a:r>
              <a:rPr lang="en-US" altLang="zh-CN" dirty="0"/>
              <a:t>(x-1,y+1)</a:t>
            </a:r>
            <a:r>
              <a:rPr lang="zh-CN" altLang="en-US" dirty="0"/>
              <a:t>，后一个是</a:t>
            </a:r>
            <a:r>
              <a:rPr lang="en-US" altLang="zh-CN" dirty="0"/>
              <a:t>(x+1,y-1)</a:t>
            </a:r>
          </a:p>
          <a:p>
            <a:r>
              <a:rPr lang="en-US" altLang="zh-CN" dirty="0"/>
              <a:t>X=0</a:t>
            </a:r>
            <a:r>
              <a:rPr lang="zh-CN" altLang="en-US" dirty="0"/>
              <a:t>时，前一个是（</a:t>
            </a:r>
            <a:r>
              <a:rPr lang="en-US" altLang="zh-CN" dirty="0"/>
              <a:t>y-1,0</a:t>
            </a:r>
            <a:r>
              <a:rPr lang="zh-CN" altLang="en-US" dirty="0"/>
              <a:t>），</a:t>
            </a:r>
            <a:r>
              <a:rPr lang="en-US" altLang="zh-CN" dirty="0"/>
              <a:t>y=0</a:t>
            </a:r>
            <a:r>
              <a:rPr lang="zh-CN" altLang="en-US" dirty="0"/>
              <a:t>时前后一个是（</a:t>
            </a:r>
            <a:r>
              <a:rPr lang="en-US" altLang="zh-CN" dirty="0"/>
              <a:t>0</a:t>
            </a:r>
            <a:r>
              <a:rPr lang="zh-CN" altLang="en-US" dirty="0"/>
              <a:t>，</a:t>
            </a:r>
            <a:r>
              <a:rPr lang="en-US" altLang="zh-CN" dirty="0"/>
              <a:t>x+1</a:t>
            </a:r>
            <a:r>
              <a:rPr lang="zh-CN" altLang="en-US" dirty="0"/>
              <a:t>）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03687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显然存在</a:t>
            </a:r>
            <a:r>
              <a:rPr lang="en-US" altLang="zh-CN" dirty="0"/>
              <a:t>N</a:t>
            </a:r>
            <a:r>
              <a:rPr lang="zh-CN" altLang="en-US" dirty="0"/>
              <a:t>到</a:t>
            </a:r>
            <a:r>
              <a:rPr lang="en-US" altLang="zh-CN" dirty="0"/>
              <a:t>R</a:t>
            </a:r>
            <a:r>
              <a:rPr lang="zh-CN" altLang="en-US" dirty="0"/>
              <a:t>的单射 </a:t>
            </a:r>
            <a:r>
              <a:rPr lang="en-US" altLang="zh-CN" dirty="0"/>
              <a:t>(f(x)=x)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8594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还有比阿列夫</a:t>
            </a:r>
            <a:r>
              <a:rPr lang="en-US" altLang="zh-CN" dirty="0"/>
              <a:t>null</a:t>
            </a:r>
            <a:r>
              <a:rPr lang="zh-CN" altLang="en-US" dirty="0"/>
              <a:t>更大的么？想象</a:t>
            </a:r>
            <a:r>
              <a:rPr lang="en-US" altLang="zh-CN" dirty="0"/>
              <a:t>{1 2 3}</a:t>
            </a:r>
            <a:r>
              <a:rPr lang="zh-CN" altLang="en-US" dirty="0"/>
              <a:t>的幂集。那么自然数的幂集呢？</a:t>
            </a:r>
            <a:endParaRPr lang="en-US" altLang="zh-CN" dirty="0"/>
          </a:p>
          <a:p>
            <a:r>
              <a:rPr lang="en-US" altLang="zh-CN" dirty="0"/>
              <a:t>B: A</a:t>
            </a:r>
            <a:r>
              <a:rPr lang="zh-CN" altLang="en-US" dirty="0"/>
              <a:t>的元素</a:t>
            </a:r>
            <a:r>
              <a:rPr lang="en-US" altLang="zh-CN" dirty="0"/>
              <a:t>x</a:t>
            </a:r>
            <a:r>
              <a:rPr lang="zh-CN" altLang="en-US" dirty="0"/>
              <a:t>映射到</a:t>
            </a:r>
            <a:r>
              <a:rPr lang="en-US" altLang="zh-CN" dirty="0"/>
              <a:t>A</a:t>
            </a:r>
            <a:r>
              <a:rPr lang="zh-CN" altLang="en-US" dirty="0"/>
              <a:t>的子集</a:t>
            </a:r>
            <a:r>
              <a:rPr lang="en-US" altLang="zh-CN" dirty="0"/>
              <a:t>f(x)</a:t>
            </a:r>
            <a:r>
              <a:rPr lang="zh-CN" altLang="en-US" dirty="0"/>
              <a:t>里，如果</a:t>
            </a:r>
            <a:r>
              <a:rPr lang="en-US" altLang="zh-CN" dirty="0"/>
              <a:t>f(x)</a:t>
            </a:r>
            <a:r>
              <a:rPr lang="zh-CN" altLang="en-US" dirty="0"/>
              <a:t>含有</a:t>
            </a:r>
            <a:r>
              <a:rPr lang="en-US" altLang="zh-CN" dirty="0"/>
              <a:t>x</a:t>
            </a:r>
            <a:r>
              <a:rPr lang="zh-CN" altLang="en-US" dirty="0"/>
              <a:t>则不在集合</a:t>
            </a:r>
            <a:r>
              <a:rPr lang="en-US" altLang="zh-CN" dirty="0"/>
              <a:t>B</a:t>
            </a:r>
            <a:r>
              <a:rPr lang="zh-CN" altLang="en-US" dirty="0"/>
              <a:t>中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24635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7517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 dirty="0"/>
              <a:t>主要关注怎么证明两个集合一样大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85869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6729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Bernstein</a:t>
            </a:r>
            <a:r>
              <a:rPr lang="zh-CN" altLang="en-US" dirty="0"/>
              <a:t>定理之前先定义优势关系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56340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又叫</a:t>
            </a:r>
            <a:r>
              <a:rPr lang="en-US" altLang="zh-CN" dirty="0" err="1"/>
              <a:t>Contor</a:t>
            </a:r>
            <a:r>
              <a:rPr lang="en-US" altLang="zh-CN" dirty="0"/>
              <a:t>-Bernstein</a:t>
            </a:r>
            <a:r>
              <a:rPr lang="zh-CN" altLang="en-US" dirty="0"/>
              <a:t>定理</a:t>
            </a:r>
            <a:endParaRPr lang="en-US" altLang="zh-CN" dirty="0"/>
          </a:p>
          <a:p>
            <a:r>
              <a:rPr lang="zh-CN" altLang="en-US" dirty="0"/>
              <a:t>第二个因为</a:t>
            </a:r>
            <a:r>
              <a:rPr lang="en-US" altLang="zh-CN" dirty="0"/>
              <a:t>A</a:t>
            </a:r>
            <a:r>
              <a:rPr lang="zh-CN" altLang="en-US" dirty="0"/>
              <a:t>到</a:t>
            </a:r>
            <a:r>
              <a:rPr lang="en-US" altLang="zh-CN" dirty="0"/>
              <a:t>A</a:t>
            </a:r>
            <a:r>
              <a:rPr lang="zh-CN" altLang="en-US" dirty="0"/>
              <a:t>的单射一定是双射（有限集合），无限集合证明较复杂。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43325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f(x)</a:t>
            </a:r>
            <a:r>
              <a:rPr lang="zh-CN" altLang="en-US" dirty="0"/>
              <a:t>刚好落在白色部分？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59682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1684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S</a:t>
            </a:r>
            <a:r>
              <a:rPr lang="zh-CN" altLang="en-US" dirty="0"/>
              <a:t>不是有限集合</a:t>
            </a:r>
            <a:r>
              <a:rPr lang="en-US" altLang="zh-CN" dirty="0"/>
              <a:t>(</a:t>
            </a:r>
            <a:r>
              <a:rPr lang="zh-CN" altLang="en-US" dirty="0"/>
              <a:t>无限集</a:t>
            </a:r>
            <a:r>
              <a:rPr lang="en-US" altLang="zh-CN" dirty="0"/>
              <a:t>/</a:t>
            </a:r>
            <a:r>
              <a:rPr lang="zh-CN" altLang="en-US" dirty="0"/>
              <a:t>无穷集</a:t>
            </a:r>
            <a:r>
              <a:rPr lang="en-US" altLang="zh-CN" dirty="0"/>
              <a:t>)</a:t>
            </a:r>
            <a:r>
              <a:rPr lang="zh-CN" altLang="en-US" dirty="0"/>
              <a:t>，</a:t>
            </a:r>
            <a:r>
              <a:rPr lang="en-US" altLang="zh-CN" dirty="0" err="1"/>
              <a:t>iff</a:t>
            </a:r>
            <a:r>
              <a:rPr lang="en-US" altLang="zh-CN" i="1" dirty="0"/>
              <a:t> </a:t>
            </a:r>
            <a:r>
              <a:rPr lang="zh-CN" altLang="en-US" dirty="0"/>
              <a:t>存在</a:t>
            </a:r>
            <a:r>
              <a:rPr lang="en-US" altLang="zh-CN" dirty="0"/>
              <a:t>S</a:t>
            </a:r>
            <a:r>
              <a:rPr lang="zh-CN" altLang="en-US" dirty="0"/>
              <a:t>的真子集</a:t>
            </a:r>
            <a:r>
              <a:rPr lang="en-US" altLang="zh-CN" dirty="0"/>
              <a:t>S’</a:t>
            </a:r>
            <a:r>
              <a:rPr lang="zh-CN" altLang="en-US" dirty="0"/>
              <a:t>，使得</a:t>
            </a:r>
            <a:r>
              <a:rPr lang="en-US" altLang="zh-CN" dirty="0"/>
              <a:t>S</a:t>
            </a:r>
            <a:r>
              <a:rPr lang="zh-CN" altLang="en-US" dirty="0"/>
              <a:t>与</a:t>
            </a:r>
            <a:r>
              <a:rPr lang="en-US" altLang="zh-CN" dirty="0"/>
              <a:t>S’</a:t>
            </a:r>
            <a:r>
              <a:rPr lang="zh-CN" altLang="en-US" dirty="0"/>
              <a:t>等势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12892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证明</a:t>
            </a:r>
            <a:r>
              <a:rPr lang="zh-CN" altLang="en-US" sz="1200" dirty="0"/>
              <a:t>实数集与</a:t>
            </a:r>
            <a:r>
              <a:rPr lang="el-GR" altLang="zh-CN" sz="1200" dirty="0"/>
              <a:t>ρ</a:t>
            </a:r>
            <a:r>
              <a:rPr lang="en-US" altLang="zh-CN" sz="1200" dirty="0"/>
              <a:t>(N)</a:t>
            </a:r>
            <a:r>
              <a:rPr lang="zh-CN" altLang="en-US" sz="1200" dirty="0"/>
              <a:t>等势之前</a:t>
            </a:r>
            <a:endParaRPr lang="en-US" altLang="zh-CN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称为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叠在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上的叠集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70871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对于无线循环小数，例如</a:t>
            </a:r>
            <a:r>
              <a:rPr lang="en-US" altLang="zh-CN" dirty="0"/>
              <a:t>0.0111111</a:t>
            </a:r>
            <a:r>
              <a:rPr lang="en-US" altLang="zh-CN" baseline="0" dirty="0"/>
              <a:t> </a:t>
            </a:r>
            <a:r>
              <a:rPr lang="zh-CN" altLang="en-US" baseline="0" dirty="0"/>
              <a:t>采用</a:t>
            </a:r>
            <a:r>
              <a:rPr lang="en-US" altLang="zh-CN" baseline="0" dirty="0"/>
              <a:t>0.10000</a:t>
            </a:r>
            <a:r>
              <a:rPr lang="zh-CN" altLang="en-US" baseline="0" dirty="0"/>
              <a:t>这种表示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543342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在</a:t>
            </a:r>
            <a:r>
              <a:rPr lang="en-US" altLang="zh-CN" dirty="0"/>
              <a:t>ZFC</a:t>
            </a:r>
            <a:r>
              <a:rPr lang="zh-CN" altLang="en-US" dirty="0"/>
              <a:t>公理系统下，连续统假设不可证明也不可证伪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416903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814329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60737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多少个元素：无限个？无限不是一个数，而是一种数。有些无限比其他无限大</a:t>
            </a:r>
            <a:endParaRPr lang="en-US" altLang="zh-CN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哪个多：一一对应 基数相等。“常识”不一定经得起追问。 （不妨称右边的平方数集）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30520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Aleph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希伯来文的第一个字母</a:t>
            </a:r>
            <a:endParaRPr lang="en-US" altLang="zh-CN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90978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比较两个集合元素个数，引入等势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63330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自然数</a:t>
            </a:r>
            <a:r>
              <a:rPr lang="en-US" altLang="zh-CN" dirty="0"/>
              <a:t>n</a:t>
            </a:r>
            <a:r>
              <a:rPr lang="zh-CN" altLang="en-US" dirty="0"/>
              <a:t>的集合表示，前面</a:t>
            </a:r>
            <a:r>
              <a:rPr lang="en-US" altLang="zh-CN" dirty="0"/>
              <a:t>n-1</a:t>
            </a:r>
            <a:r>
              <a:rPr lang="zh-CN" altLang="en-US" dirty="0"/>
              <a:t>个自然数表示的集合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61258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看起来</a:t>
            </a:r>
            <a:r>
              <a:rPr lang="en-US" altLang="zh-CN" dirty="0"/>
              <a:t>S</a:t>
            </a:r>
            <a:r>
              <a:rPr lang="zh-CN" altLang="en-US" dirty="0"/>
              <a:t>比</a:t>
            </a:r>
            <a:r>
              <a:rPr lang="en-US" altLang="zh-CN" dirty="0"/>
              <a:t>S</a:t>
            </a:r>
            <a:r>
              <a:rPr lang="zh-CN" altLang="en-US" dirty="0"/>
              <a:t>‘拥有更多的元素，然而其实他们的元素个数是一样多的，这就是无限的概念</a:t>
            </a:r>
            <a:endParaRPr lang="en-US" altLang="zh-CN" dirty="0"/>
          </a:p>
          <a:p>
            <a:r>
              <a:rPr lang="zh-CN" altLang="en-US" dirty="0"/>
              <a:t>不妨设</a:t>
            </a:r>
            <a:r>
              <a:rPr lang="en-US" altLang="zh-CN" dirty="0"/>
              <a:t>a0 a1…</a:t>
            </a:r>
            <a:r>
              <a:rPr lang="zh-CN" altLang="en-US" dirty="0"/>
              <a:t>到自然数的双射一一映射到</a:t>
            </a:r>
            <a:r>
              <a:rPr lang="en-US" altLang="zh-CN" dirty="0"/>
              <a:t>0 1… f(x)=x+1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44824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 dirty="0"/>
              <a:t>有没有比自然数更多的集合？那么最大的集合有多大？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08235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有些地方叫</a:t>
            </a:r>
            <a:r>
              <a:rPr lang="en-US" altLang="zh-CN" dirty="0"/>
              <a:t>ℵ1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8467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ED9701B-4197-4FE5-B5DA-5416DC1669A5}" type="datetime1">
              <a:rPr lang="zh-CN" altLang="en-US" smtClean="0"/>
              <a:t>2025/9/11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8033A-B298-4829-B013-FB02CFC1E8B2}" type="datetime1">
              <a:rPr lang="zh-CN" altLang="en-US" smtClean="0"/>
              <a:t>2025/9/11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6322D89-321D-4885-89B2-A0E512222A49}" type="datetime1">
              <a:rPr lang="zh-CN" altLang="en-US" smtClean="0"/>
              <a:t>2025/9/11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36247-266E-48C6-8B14-289F25875231}" type="datetime1">
              <a:rPr lang="zh-CN" altLang="en-US" smtClean="0"/>
              <a:t>2025/9/11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7" name="矩形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5BE9-30F8-4EBE-A9C2-AB249A42BA31}" type="datetime1">
              <a:rPr lang="zh-CN" altLang="en-US" smtClean="0"/>
              <a:t>2025/9/11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7E2C2CD-497C-4296-A0B9-87C9C1109BD9}" type="datetime1">
              <a:rPr lang="zh-CN" altLang="en-US" smtClean="0"/>
              <a:t>2025/9/11</a:t>
            </a:fld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页脚占位符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5E19621-E3B2-4562-A73B-168B240E71B6}" type="datetime1">
              <a:rPr lang="zh-CN" altLang="en-US" smtClean="0"/>
              <a:t>2025/9/11</a:t>
            </a:fld>
            <a:endParaRPr lang="zh-CN" altLang="en-US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16C8-561B-4A8C-9EFE-F6FCC4B46780}" type="datetime1">
              <a:rPr lang="zh-CN" altLang="en-US" smtClean="0"/>
              <a:t>2025/9/11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4F784-2C90-4317-995F-7291EE975927}" type="datetime1">
              <a:rPr lang="zh-CN" altLang="en-US" smtClean="0"/>
              <a:t>2025/9/11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436A7-51C4-461E-A63E-A4F97ED44C5C}" type="datetime1">
              <a:rPr lang="zh-CN" altLang="en-US" smtClean="0"/>
              <a:t>2025/9/11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8" name="矩形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矩形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D3C3FD1-F0F2-4061-8913-C3CEB2D6BA24}" type="datetime1">
              <a:rPr lang="zh-CN" altLang="en-US" smtClean="0"/>
              <a:t>2025/9/11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/>
              <a:t>单击图标添加图片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dirty="0"/>
              <a:t>单击此处编辑母版标题样式</a:t>
            </a:r>
            <a:endParaRPr kumimoji="0" 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dirty="0"/>
              <a:t>单击此处编辑母版文本样式</a:t>
            </a:r>
          </a:p>
          <a:p>
            <a:pPr lvl="1" eaLnBrk="1" latinLnBrk="0" hangingPunct="1"/>
            <a:r>
              <a:rPr kumimoji="0" lang="zh-CN" altLang="en-US" dirty="0"/>
              <a:t>第二级</a:t>
            </a:r>
          </a:p>
          <a:p>
            <a:pPr lvl="2" eaLnBrk="1" latinLnBrk="0" hangingPunct="1"/>
            <a:r>
              <a:rPr kumimoji="0" lang="zh-CN" altLang="en-US" dirty="0"/>
              <a:t>第三级</a:t>
            </a:r>
          </a:p>
          <a:p>
            <a:pPr lvl="3" eaLnBrk="1" latinLnBrk="0" hangingPunct="1"/>
            <a:r>
              <a:rPr kumimoji="0" lang="zh-CN" altLang="en-US" dirty="0"/>
              <a:t>第四级</a:t>
            </a:r>
          </a:p>
          <a:p>
            <a:pPr lvl="4" eaLnBrk="1" latinLnBrk="0" hangingPunct="1"/>
            <a:r>
              <a:rPr kumimoji="0" lang="zh-CN" altLang="en-US" dirty="0"/>
              <a:t>第五级</a:t>
            </a:r>
            <a:endParaRPr kumimoji="0" lang="en-US" dirty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97045A6-C381-463D-A4BA-F030581BD3A5}" type="datetime1">
              <a:rPr lang="zh-CN" altLang="en-US" smtClean="0"/>
              <a:t>2025/9/11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30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0.png"/><Relationship Id="rId4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/>
              <a:t>集合的基数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582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10</a:t>
            </a:fld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755576" y="1844824"/>
            <a:ext cx="838842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/>
              <a:t>问题</a:t>
            </a:r>
            <a:r>
              <a:rPr lang="en-US" altLang="zh-CN" sz="2800" b="1" dirty="0"/>
              <a:t>1</a:t>
            </a:r>
            <a:r>
              <a:rPr lang="zh-CN" altLang="en-US" sz="2800" b="1" dirty="0"/>
              <a:t>：什么是集合的基数？</a:t>
            </a:r>
            <a:endParaRPr lang="en-US" altLang="zh-CN" sz="2800" b="1" dirty="0"/>
          </a:p>
          <a:p>
            <a:pPr marL="457200" indent="-457200">
              <a:buFontTx/>
              <a:buChar char="-"/>
            </a:pPr>
            <a:r>
              <a:rPr lang="zh-CN" altLang="en-US" sz="2400" b="1" dirty="0">
                <a:solidFill>
                  <a:srgbClr val="0000CC"/>
                </a:solidFill>
              </a:rPr>
              <a:t>有限集合的基数就是一个自然数，表示集合的元素个数</a:t>
            </a:r>
            <a:endParaRPr lang="en-US" altLang="zh-CN" sz="2400" b="1" dirty="0">
              <a:solidFill>
                <a:srgbClr val="0000CC"/>
              </a:solidFill>
            </a:endParaRPr>
          </a:p>
          <a:p>
            <a:pPr marL="457200" indent="-457200">
              <a:buFontTx/>
              <a:buChar char="-"/>
            </a:pPr>
            <a:r>
              <a:rPr lang="zh-CN" altLang="en-US" sz="2400" b="1" dirty="0">
                <a:solidFill>
                  <a:srgbClr val="0000CC"/>
                </a:solidFill>
              </a:rPr>
              <a:t>无限集合中最小的那一个就是自然数集合，它的基数是</a:t>
            </a:r>
            <a:r>
              <a:rPr lang="en-US" altLang="zh-CN" sz="2400" b="1" dirty="0">
                <a:solidFill>
                  <a:srgbClr val="0000CC"/>
                </a:solidFill>
              </a:rPr>
              <a:t>ℵ</a:t>
            </a:r>
            <a:r>
              <a:rPr lang="en-US" altLang="zh-CN" sz="2400" b="1" baseline="-25000" dirty="0">
                <a:solidFill>
                  <a:srgbClr val="0000CC"/>
                </a:solidFill>
              </a:rPr>
              <a:t>0</a:t>
            </a:r>
            <a:endParaRPr lang="en-US" altLang="zh-CN" sz="2400" b="1" dirty="0">
              <a:solidFill>
                <a:srgbClr val="0000CC"/>
              </a:solidFill>
            </a:endParaRPr>
          </a:p>
          <a:p>
            <a:pPr marL="457200" indent="-457200">
              <a:buFontTx/>
              <a:buChar char="-"/>
            </a:pPr>
            <a:r>
              <a:rPr lang="zh-CN" altLang="en-US" sz="2400" b="1" dirty="0">
                <a:solidFill>
                  <a:srgbClr val="0000CC"/>
                </a:solidFill>
              </a:rPr>
              <a:t>我们也可以判断一个集合是有限还是无限</a:t>
            </a:r>
            <a:endParaRPr lang="en-US" altLang="zh-CN" sz="2400" b="1" dirty="0">
              <a:solidFill>
                <a:srgbClr val="0000CC"/>
              </a:solidFill>
            </a:endParaRPr>
          </a:p>
          <a:p>
            <a:r>
              <a:rPr lang="zh-CN" altLang="en-US" sz="2800" b="1" dirty="0">
                <a:solidFill>
                  <a:srgbClr val="FF0000"/>
                </a:solidFill>
              </a:rPr>
              <a:t>问题</a:t>
            </a:r>
            <a:r>
              <a:rPr lang="en-US" altLang="zh-CN" sz="2800" b="1" dirty="0">
                <a:solidFill>
                  <a:srgbClr val="FF0000"/>
                </a:solidFill>
              </a:rPr>
              <a:t>2</a:t>
            </a:r>
            <a:r>
              <a:rPr lang="zh-CN" altLang="en-US" sz="2800" b="1" dirty="0">
                <a:solidFill>
                  <a:srgbClr val="FF0000"/>
                </a:solidFill>
              </a:rPr>
              <a:t>：</a:t>
            </a:r>
            <a:r>
              <a:rPr lang="en-US" altLang="zh-CN" sz="2800" b="1" dirty="0">
                <a:solidFill>
                  <a:srgbClr val="FF0000"/>
                </a:solidFill>
              </a:rPr>
              <a:t>(</a:t>
            </a:r>
            <a:r>
              <a:rPr lang="zh-CN" altLang="en-US" sz="2800" b="1" dirty="0">
                <a:solidFill>
                  <a:srgbClr val="FF0000"/>
                </a:solidFill>
              </a:rPr>
              <a:t>基数</a:t>
            </a:r>
            <a:r>
              <a:rPr lang="en-US" altLang="zh-CN" sz="2800" b="1" dirty="0">
                <a:solidFill>
                  <a:srgbClr val="FF0000"/>
                </a:solidFill>
              </a:rPr>
              <a:t>)</a:t>
            </a:r>
            <a:r>
              <a:rPr lang="zh-CN" altLang="en-US" sz="2800" b="1" dirty="0">
                <a:solidFill>
                  <a:srgbClr val="FF0000"/>
                </a:solidFill>
              </a:rPr>
              <a:t>最大的集合有多大？</a:t>
            </a:r>
            <a:endParaRPr lang="en-US" altLang="zh-CN" sz="2800" b="1" dirty="0">
              <a:solidFill>
                <a:srgbClr val="FF0000"/>
              </a:solidFill>
            </a:endParaRPr>
          </a:p>
          <a:p>
            <a:r>
              <a:rPr lang="zh-CN" altLang="en-US" sz="2800" b="1" dirty="0"/>
              <a:t>问题</a:t>
            </a:r>
            <a:r>
              <a:rPr lang="en-US" altLang="zh-CN" sz="2800" b="1" dirty="0"/>
              <a:t>3</a:t>
            </a:r>
            <a:r>
              <a:rPr lang="zh-CN" altLang="en-US" sz="2800" b="1" dirty="0"/>
              <a:t>：如何比较两个</a:t>
            </a:r>
            <a:r>
              <a:rPr lang="en-US" altLang="zh-CN" sz="2800" b="1" dirty="0"/>
              <a:t>(</a:t>
            </a:r>
            <a:r>
              <a:rPr lang="zh-CN" altLang="en-US" sz="2800" b="1" dirty="0"/>
              <a:t>无限</a:t>
            </a:r>
            <a:r>
              <a:rPr lang="en-US" altLang="zh-CN" sz="2800" b="1" dirty="0"/>
              <a:t>)</a:t>
            </a:r>
            <a:r>
              <a:rPr lang="zh-CN" altLang="en-US" sz="2800" b="1" dirty="0"/>
              <a:t>集合的大小？</a:t>
            </a:r>
          </a:p>
        </p:txBody>
      </p:sp>
    </p:spTree>
    <p:extLst>
      <p:ext uri="{BB962C8B-B14F-4D97-AF65-F5344CB8AC3E}">
        <p14:creationId xmlns:p14="http://schemas.microsoft.com/office/powerpoint/2010/main" val="21756372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与自然数集等势的集合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dirty="0"/>
              <a:t>平方数集与自然数集等势</a:t>
            </a:r>
            <a:endParaRPr lang="en-US" altLang="zh-CN" dirty="0"/>
          </a:p>
          <a:p>
            <a:r>
              <a:rPr lang="zh-CN" altLang="en-US" dirty="0"/>
              <a:t>整数集</a:t>
            </a:r>
            <a:r>
              <a:rPr lang="en-US" altLang="zh-CN" dirty="0"/>
              <a:t>(</a:t>
            </a:r>
            <a:r>
              <a:rPr lang="zh-CN" altLang="en-US" dirty="0"/>
              <a:t>包括负数</a:t>
            </a:r>
            <a:r>
              <a:rPr lang="en-US" altLang="zh-CN" dirty="0"/>
              <a:t>)</a:t>
            </a:r>
            <a:r>
              <a:rPr lang="zh-CN" altLang="en-US" dirty="0"/>
              <a:t>与自然数集等势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偶数集？奇数集？有理数集？实数集？</a:t>
            </a:r>
            <a:endParaRPr lang="en-US" altLang="zh-CN" baseline="-25000" dirty="0"/>
          </a:p>
          <a:p>
            <a:pPr lvl="1"/>
            <a:r>
              <a:rPr lang="zh-CN" altLang="en-US" dirty="0"/>
              <a:t>若集合</a:t>
            </a:r>
            <a:r>
              <a:rPr lang="en-US" altLang="zh-CN" dirty="0"/>
              <a:t>A</a:t>
            </a:r>
            <a:r>
              <a:rPr lang="zh-CN" altLang="en-US" dirty="0"/>
              <a:t>与自然数集合</a:t>
            </a:r>
            <a:r>
              <a:rPr lang="en-US" altLang="zh-CN" dirty="0"/>
              <a:t>N</a:t>
            </a:r>
            <a:r>
              <a:rPr lang="zh-CN" altLang="en-US" dirty="0"/>
              <a:t>等势，则</a:t>
            </a:r>
            <a:r>
              <a:rPr lang="en-US" altLang="zh-CN" dirty="0"/>
              <a:t>card A = ℵ</a:t>
            </a:r>
            <a:r>
              <a:rPr lang="en-US" altLang="zh-CN" baseline="-25000" dirty="0"/>
              <a:t>0</a:t>
            </a:r>
            <a:endParaRPr lang="en-US" altLang="zh-CN" dirty="0"/>
          </a:p>
          <a:p>
            <a:pPr lvl="1"/>
            <a:r>
              <a:rPr lang="zh-CN" altLang="en-US" dirty="0"/>
              <a:t>若集合</a:t>
            </a:r>
            <a:r>
              <a:rPr lang="en-US" altLang="zh-CN" dirty="0"/>
              <a:t>A</a:t>
            </a:r>
            <a:r>
              <a:rPr lang="zh-CN" altLang="en-US" dirty="0"/>
              <a:t>与实数集合</a:t>
            </a:r>
            <a:r>
              <a:rPr lang="en-US" altLang="zh-CN" dirty="0"/>
              <a:t>R</a:t>
            </a:r>
            <a:r>
              <a:rPr lang="zh-CN" altLang="en-US" dirty="0"/>
              <a:t>等势，则</a:t>
            </a:r>
            <a:r>
              <a:rPr lang="en-US" altLang="zh-CN" dirty="0"/>
              <a:t>card A = ℵ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11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0170" y="2564904"/>
            <a:ext cx="3673878" cy="1800200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5949679" y="4509120"/>
            <a:ext cx="936104" cy="432048"/>
            <a:chOff x="6012160" y="4869160"/>
            <a:chExt cx="936104" cy="432048"/>
          </a:xfrm>
        </p:grpSpPr>
        <p:cxnSp>
          <p:nvCxnSpPr>
            <p:cNvPr id="7" name="直接连接符 6"/>
            <p:cNvCxnSpPr/>
            <p:nvPr/>
          </p:nvCxnSpPr>
          <p:spPr>
            <a:xfrm flipV="1">
              <a:off x="6012160" y="4869160"/>
              <a:ext cx="936104" cy="43204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6012160" y="4869160"/>
              <a:ext cx="936104" cy="43204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20899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可数集（可列集）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423848" cy="4495800"/>
          </a:xfrm>
        </p:spPr>
        <p:txBody>
          <a:bodyPr/>
          <a:lstStyle/>
          <a:p>
            <a:r>
              <a:rPr lang="zh-CN" altLang="en-US" dirty="0"/>
              <a:t>如果存在从</a:t>
            </a:r>
            <a:r>
              <a:rPr lang="en-US" altLang="zh-CN" dirty="0"/>
              <a:t>A</a:t>
            </a:r>
            <a:r>
              <a:rPr lang="zh-CN" altLang="en-US" dirty="0"/>
              <a:t>到自然数集合</a:t>
            </a:r>
            <a:r>
              <a:rPr lang="en-US" altLang="zh-CN" dirty="0"/>
              <a:t>N</a:t>
            </a:r>
            <a:r>
              <a:rPr lang="zh-CN" altLang="en-US" dirty="0"/>
              <a:t>的单射，则称</a:t>
            </a:r>
            <a:r>
              <a:rPr lang="en-US" altLang="zh-CN" dirty="0"/>
              <a:t>A</a:t>
            </a:r>
            <a:r>
              <a:rPr lang="zh-CN" altLang="en-US" dirty="0"/>
              <a:t>为可数集</a:t>
            </a:r>
            <a:r>
              <a:rPr lang="en-US" altLang="zh-CN" dirty="0"/>
              <a:t>/</a:t>
            </a:r>
            <a:r>
              <a:rPr lang="zh-CN" altLang="en-US" dirty="0"/>
              <a:t>可列集（</a:t>
            </a:r>
            <a:r>
              <a:rPr lang="en-US" altLang="zh-CN" dirty="0"/>
              <a:t>card A ≤ ℵ</a:t>
            </a:r>
            <a:r>
              <a:rPr lang="en-US" altLang="zh-CN" baseline="-25000" dirty="0"/>
              <a:t>0</a:t>
            </a:r>
            <a:r>
              <a:rPr lang="zh-CN" altLang="en-US" dirty="0"/>
              <a:t>）</a:t>
            </a:r>
          </a:p>
          <a:p>
            <a:pPr lvl="1"/>
            <a:r>
              <a:rPr lang="zh-CN" altLang="en-US" dirty="0"/>
              <a:t>有限集均是可数集；无限集可分为可数集和不可数集</a:t>
            </a:r>
            <a:endParaRPr lang="en-US" altLang="zh-CN" dirty="0"/>
          </a:p>
          <a:p>
            <a:pPr lvl="1"/>
            <a:r>
              <a:rPr lang="zh-CN" altLang="en-US" dirty="0"/>
              <a:t>与自然数集等势的集合称为无限可数集</a:t>
            </a:r>
            <a:endParaRPr lang="en-US" altLang="zh-CN" dirty="0"/>
          </a:p>
          <a:p>
            <a:pPr lvl="1"/>
            <a:r>
              <a:rPr lang="zh-CN" altLang="en-US" dirty="0"/>
              <a:t>可数的直观含义：集合的元素可以按确定的顺序线性排列，所谓“确定的”顺序是指对序列中任一元素，可以说出它的“前”、“后”元素是什么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12</a:t>
            </a:fld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12648" y="5085184"/>
            <a:ext cx="8210902" cy="523220"/>
          </a:xfrm>
          <a:prstGeom prst="rec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0000CC"/>
                </a:solidFill>
              </a:rPr>
              <a:t>如果能证明实数集</a:t>
            </a:r>
            <a:r>
              <a:rPr lang="en-US" altLang="zh-CN" sz="2800" b="1" dirty="0">
                <a:solidFill>
                  <a:srgbClr val="0000CC"/>
                </a:solidFill>
              </a:rPr>
              <a:t>R</a:t>
            </a:r>
            <a:r>
              <a:rPr lang="zh-CN" altLang="en-US" sz="2800" b="1" dirty="0">
                <a:solidFill>
                  <a:srgbClr val="0000CC"/>
                </a:solidFill>
              </a:rPr>
              <a:t>不可数，则说明</a:t>
            </a:r>
            <a:r>
              <a:rPr lang="en-US" altLang="zh-CN" sz="2800" b="1" dirty="0">
                <a:solidFill>
                  <a:srgbClr val="0000CC"/>
                </a:solidFill>
              </a:rPr>
              <a:t>R</a:t>
            </a:r>
            <a:r>
              <a:rPr lang="zh-CN" altLang="en-US" sz="2800" b="1" dirty="0">
                <a:solidFill>
                  <a:srgbClr val="0000CC"/>
                </a:solidFill>
              </a:rPr>
              <a:t>的基数</a:t>
            </a:r>
            <a:r>
              <a:rPr lang="en-US" altLang="zh-CN" sz="2800" b="1" dirty="0">
                <a:solidFill>
                  <a:srgbClr val="0000CC"/>
                </a:solidFill>
              </a:rPr>
              <a:t>ℵ</a:t>
            </a:r>
            <a:r>
              <a:rPr lang="zh-CN" altLang="en-US" sz="2800" b="1" dirty="0">
                <a:solidFill>
                  <a:srgbClr val="0000CC"/>
                </a:solidFill>
              </a:rPr>
              <a:t>比</a:t>
            </a:r>
            <a:r>
              <a:rPr lang="en-US" altLang="zh-CN" sz="2800" b="1" dirty="0">
                <a:solidFill>
                  <a:srgbClr val="0000CC"/>
                </a:solidFill>
              </a:rPr>
              <a:t>ℵ</a:t>
            </a:r>
            <a:r>
              <a:rPr lang="en-US" altLang="zh-CN" sz="2800" b="1" baseline="-25000" dirty="0">
                <a:solidFill>
                  <a:srgbClr val="0000CC"/>
                </a:solidFill>
              </a:rPr>
              <a:t>0</a:t>
            </a:r>
            <a:r>
              <a:rPr lang="zh-CN" altLang="en-US" sz="2800" b="1" dirty="0">
                <a:solidFill>
                  <a:srgbClr val="0000CC"/>
                </a:solidFill>
              </a:rPr>
              <a:t>大</a:t>
            </a:r>
          </a:p>
        </p:txBody>
      </p:sp>
    </p:spTree>
    <p:extLst>
      <p:ext uri="{BB962C8B-B14F-4D97-AF65-F5344CB8AC3E}">
        <p14:creationId xmlns:p14="http://schemas.microsoft.com/office/powerpoint/2010/main" val="4087311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自然数集的笛卡儿积是可列集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CN" altLang="en-US" dirty="0"/>
              <a:t>所有的自然数对构成的集合与自然数集等势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13</a:t>
            </a:fld>
            <a:endParaRPr lang="zh-CN" altLang="en-US" dirty="0"/>
          </a:p>
        </p:txBody>
      </p:sp>
      <p:grpSp>
        <p:nvGrpSpPr>
          <p:cNvPr id="7" name="组合 6"/>
          <p:cNvGrpSpPr/>
          <p:nvPr/>
        </p:nvGrpSpPr>
        <p:grpSpPr>
          <a:xfrm>
            <a:off x="799704" y="2348880"/>
            <a:ext cx="7779287" cy="3625939"/>
            <a:chOff x="799704" y="2348880"/>
            <a:chExt cx="7779287" cy="3625939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9704" y="2348880"/>
              <a:ext cx="7779287" cy="3625939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11760" y="5013176"/>
              <a:ext cx="288032" cy="77020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095074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实数集不是可列集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81128"/>
          </a:xfrm>
        </p:spPr>
        <p:txBody>
          <a:bodyPr>
            <a:normAutofit/>
          </a:bodyPr>
          <a:lstStyle/>
          <a:p>
            <a:r>
              <a:rPr lang="en-US" altLang="zh-CN" dirty="0"/>
              <a:t>(0,1)</a:t>
            </a:r>
            <a:r>
              <a:rPr lang="zh-CN" altLang="en-US" dirty="0"/>
              <a:t>不是可列集 </a:t>
            </a:r>
            <a:r>
              <a:rPr lang="en-US" altLang="zh-CN" dirty="0"/>
              <a:t>//(0,1)</a:t>
            </a:r>
            <a:r>
              <a:rPr lang="zh-CN" altLang="en-US" dirty="0"/>
              <a:t>与实数集合等势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r>
              <a:rPr lang="zh-CN" altLang="en-US" dirty="0"/>
              <a:t>显然存在</a:t>
            </a:r>
            <a:r>
              <a:rPr lang="en-US" altLang="zh-CN" dirty="0"/>
              <a:t>N</a:t>
            </a:r>
            <a:r>
              <a:rPr lang="zh-CN" altLang="en-US" dirty="0"/>
              <a:t>到</a:t>
            </a:r>
            <a:r>
              <a:rPr lang="en-US" altLang="zh-CN" dirty="0"/>
              <a:t>R</a:t>
            </a:r>
            <a:r>
              <a:rPr lang="zh-CN" altLang="en-US" dirty="0"/>
              <a:t>的单射，于是</a:t>
            </a:r>
            <a:r>
              <a:rPr lang="en-US" altLang="zh-CN" dirty="0">
                <a:solidFill>
                  <a:srgbClr val="0000CC"/>
                </a:solidFill>
              </a:rPr>
              <a:t>R</a:t>
            </a:r>
            <a:r>
              <a:rPr lang="zh-CN" altLang="en-US" dirty="0">
                <a:solidFill>
                  <a:srgbClr val="0000CC"/>
                </a:solidFill>
              </a:rPr>
              <a:t>的势大于</a:t>
            </a:r>
            <a:r>
              <a:rPr lang="en-US" altLang="zh-CN" dirty="0">
                <a:solidFill>
                  <a:srgbClr val="0000CC"/>
                </a:solidFill>
              </a:rPr>
              <a:t>N</a:t>
            </a:r>
            <a:r>
              <a:rPr lang="zh-CN" altLang="en-US" dirty="0">
                <a:solidFill>
                  <a:srgbClr val="0000CC"/>
                </a:solidFill>
              </a:rPr>
              <a:t>的势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14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2263924"/>
            <a:ext cx="6026756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1943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幂集的基数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12648" y="1600200"/>
                <a:ext cx="8279832" cy="4637112"/>
              </a:xfrm>
            </p:spPr>
            <p:txBody>
              <a:bodyPr>
                <a:normAutofit fontScale="92500"/>
              </a:bodyPr>
              <a:lstStyle/>
              <a:p>
                <a:r>
                  <a:rPr lang="zh-CN" altLang="en-US" dirty="0"/>
                  <a:t>实数集是最大的集合么？那么实数的幂集呢？</a:t>
                </a:r>
                <a:endParaRPr lang="en-US" altLang="zh-CN" dirty="0"/>
              </a:p>
              <a:p>
                <a:pPr lvl="1"/>
                <a:endParaRPr lang="en-US" altLang="zh-CN" dirty="0"/>
              </a:p>
              <a:p>
                <a:r>
                  <a:rPr lang="zh-CN" altLang="en-US" dirty="0"/>
                  <a:t>证明：</a:t>
                </a:r>
                <a:r>
                  <a:rPr lang="zh-CN" altLang="en-US" dirty="0">
                    <a:solidFill>
                      <a:srgbClr val="0000CC"/>
                    </a:solidFill>
                  </a:rPr>
                  <a:t>对任意集合</a:t>
                </a:r>
                <a:r>
                  <a:rPr lang="en-US" altLang="zh-CN" dirty="0">
                    <a:solidFill>
                      <a:srgbClr val="0000CC"/>
                    </a:solidFill>
                  </a:rPr>
                  <a:t>A</a:t>
                </a:r>
                <a:r>
                  <a:rPr lang="zh-CN" altLang="en-US" dirty="0">
                    <a:solidFill>
                      <a:srgbClr val="0000CC"/>
                    </a:solidFill>
                  </a:rPr>
                  <a:t>，</a:t>
                </a:r>
                <a:r>
                  <a:rPr lang="en-US" altLang="zh-CN" dirty="0">
                    <a:solidFill>
                      <a:srgbClr val="0000CC"/>
                    </a:solidFill>
                  </a:rPr>
                  <a:t>A</a:t>
                </a:r>
                <a14:m>
                  <m:oMath xmlns:m="http://schemas.openxmlformats.org/officeDocument/2006/math">
                    <m:r>
                      <a:rPr lang="en-US" altLang="zh-CN" i="1" dirty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≉</m:t>
                    </m:r>
                  </m:oMath>
                </a14:m>
                <a:r>
                  <a:rPr lang="en-US" altLang="zh-CN" dirty="0">
                    <a:solidFill>
                      <a:srgbClr val="0000CC"/>
                    </a:solidFill>
                  </a:rPr>
                  <a:t>P(A)</a:t>
                </a:r>
              </a:p>
              <a:p>
                <a:pPr marL="0" indent="0">
                  <a:buNone/>
                </a:pPr>
                <a:r>
                  <a:rPr lang="en-US" altLang="zh-CN" sz="2400" dirty="0"/>
                  <a:t>	</a:t>
                </a:r>
                <a:r>
                  <a:rPr lang="zh-CN" altLang="en-US" sz="2400" dirty="0"/>
                  <a:t>反设</a:t>
                </a:r>
                <a:r>
                  <a:rPr lang="en-US" altLang="zh-CN" sz="2400" dirty="0"/>
                  <a:t>A</a:t>
                </a:r>
                <a:r>
                  <a:rPr lang="zh-CN" altLang="en-US" sz="2400" dirty="0"/>
                  <a:t>与</a:t>
                </a:r>
                <a:r>
                  <a:rPr lang="en-US" altLang="zh-CN" sz="2400" dirty="0"/>
                  <a:t>P(A)</a:t>
                </a:r>
                <a:r>
                  <a:rPr lang="zh-CN" altLang="en-US" sz="2400" dirty="0"/>
                  <a:t>等势，即存在双射函数</a:t>
                </a:r>
                <a:r>
                  <a:rPr lang="zh-CN" altLang="en-US" sz="2400" dirty="0">
                    <a:latin typeface="+mn-ea"/>
                    <a:cs typeface="Times New Roman" charset="0"/>
                    <a:sym typeface="Symbol" charset="0"/>
                  </a:rPr>
                  <a:t></a:t>
                </a:r>
                <a:r>
                  <a:rPr lang="en-US" altLang="zh-CN" sz="2400" dirty="0">
                    <a:latin typeface="+mn-ea"/>
                  </a:rPr>
                  <a:t>: A</a:t>
                </a:r>
                <a:r>
                  <a:rPr lang="en-US" altLang="zh-CN" sz="2400" dirty="0">
                    <a:latin typeface="+mn-ea"/>
                    <a:sym typeface="Symbol" charset="0"/>
                  </a:rPr>
                  <a:t></a:t>
                </a:r>
                <a:r>
                  <a:rPr lang="en-US" altLang="zh-CN" sz="2400" dirty="0">
                    <a:latin typeface="+mn-ea"/>
                  </a:rPr>
                  <a:t>P(A)</a:t>
                </a:r>
                <a:r>
                  <a:rPr lang="zh-CN" altLang="en-US" sz="2400" dirty="0">
                    <a:latin typeface="+mn-ea"/>
                  </a:rPr>
                  <a:t>。</a:t>
                </a:r>
                <a:endParaRPr lang="en-US" altLang="zh-CN" sz="2400" dirty="0">
                  <a:latin typeface="+mn-ea"/>
                </a:endParaRPr>
              </a:p>
              <a:p>
                <a:pPr marL="0" indent="0">
                  <a:buNone/>
                </a:pPr>
                <a:r>
                  <a:rPr lang="en-US" altLang="zh-CN" sz="2400" dirty="0">
                    <a:latin typeface="+mn-ea"/>
                  </a:rPr>
                  <a:t>	</a:t>
                </a:r>
                <a:r>
                  <a:rPr lang="zh-CN" altLang="en-US" sz="2400" dirty="0">
                    <a:latin typeface="+mn-ea"/>
                  </a:rPr>
                  <a:t>构造集合</a:t>
                </a:r>
                <a:r>
                  <a:rPr lang="en-US" altLang="zh-CN" sz="2400" dirty="0">
                    <a:latin typeface="+mn-ea"/>
                  </a:rPr>
                  <a:t>B = {</a:t>
                </a: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𝒙</m:t>
                    </m:r>
                    <m:r>
                      <a:rPr lang="en-US" altLang="zh-CN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∊</m:t>
                    </m:r>
                    <m:r>
                      <a:rPr lang="en-US" altLang="zh-CN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𝑨</m:t>
                    </m:r>
                    <m:r>
                      <a:rPr lang="en-US" altLang="zh-CN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r>
                      <a:rPr lang="en-US" altLang="zh-CN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𝒙</m:t>
                    </m:r>
                    <m:r>
                      <a:rPr lang="en-US" altLang="zh-CN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∉</m:t>
                    </m:r>
                    <m:r>
                      <a:rPr lang="en-US" altLang="zh-CN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𝒇</m:t>
                    </m:r>
                    <m:d>
                      <m:dPr>
                        <m:ctrlPr>
                          <a:rPr lang="en-US" altLang="zh-CN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e>
                    </m:d>
                  </m:oMath>
                </a14:m>
                <a:r>
                  <a:rPr lang="en-US" altLang="zh-CN" sz="2400" dirty="0">
                    <a:latin typeface="+mn-ea"/>
                  </a:rPr>
                  <a:t>}</a:t>
                </a:r>
                <a:r>
                  <a:rPr lang="zh-CN" altLang="en-US" sz="2400" dirty="0">
                    <a:latin typeface="+mn-ea"/>
                  </a:rPr>
                  <a:t>。</a:t>
                </a:r>
                <a:endParaRPr lang="en-US" altLang="zh-CN" sz="2400" dirty="0">
                  <a:latin typeface="+mn-ea"/>
                </a:endParaRPr>
              </a:p>
              <a:p>
                <a:pPr marL="0" indent="0">
                  <a:buNone/>
                </a:pPr>
                <a:r>
                  <a:rPr lang="en-US" altLang="zh-CN" sz="2400" dirty="0">
                    <a:latin typeface="+mn-ea"/>
                  </a:rPr>
                  <a:t>	</a:t>
                </a:r>
                <a:r>
                  <a:rPr lang="zh-CN" altLang="en-US" sz="2400" dirty="0">
                    <a:latin typeface="+mn-ea"/>
                  </a:rPr>
                  <a:t>即，</a:t>
                </a:r>
                <a:r>
                  <a:rPr lang="en-US" altLang="zh-CN" sz="2400" dirty="0">
                    <a:latin typeface="+mn-ea"/>
                  </a:rPr>
                  <a:t>B</a:t>
                </a:r>
                <a:r>
                  <a:rPr lang="en-US" altLang="zh-CN" sz="24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∊</m:t>
                    </m:r>
                    <m:r>
                      <a:rPr lang="en-US" altLang="zh-CN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𝑷</m:t>
                    </m:r>
                    <m:r>
                      <a:rPr lang="en-US" altLang="zh-CN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altLang="zh-CN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𝑨</m:t>
                    </m:r>
                    <m:r>
                      <a:rPr lang="en-US" altLang="zh-CN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sz="2400" dirty="0">
                    <a:latin typeface="+mn-ea"/>
                  </a:rPr>
                  <a:t>是</a:t>
                </a:r>
                <a:r>
                  <a:rPr lang="en-US" altLang="zh-CN" sz="2400" dirty="0">
                    <a:latin typeface="+mn-ea"/>
                  </a:rPr>
                  <a:t>A</a:t>
                </a:r>
                <a:r>
                  <a:rPr lang="zh-CN" altLang="en-US" sz="2400" dirty="0">
                    <a:latin typeface="+mn-ea"/>
                  </a:rPr>
                  <a:t>的子集，且</a:t>
                </a:r>
                <a:r>
                  <a:rPr lang="en-US" altLang="zh-CN" sz="2400" dirty="0">
                    <a:latin typeface="+mn-ea"/>
                  </a:rPr>
                  <a:t>B</a:t>
                </a:r>
                <a:r>
                  <a:rPr lang="zh-CN" altLang="en-US" sz="2400" dirty="0">
                    <a:latin typeface="+mn-ea"/>
                  </a:rPr>
                  <a:t>中元素满足</a:t>
                </a: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𝒙</m:t>
                    </m:r>
                    <m:r>
                      <a:rPr lang="en-US" altLang="zh-CN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∉</m:t>
                    </m:r>
                    <m:r>
                      <a:rPr lang="en-US" altLang="zh-CN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𝒇</m:t>
                    </m:r>
                    <m:d>
                      <m:d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e>
                    </m:d>
                  </m:oMath>
                </a14:m>
                <a:r>
                  <a:rPr lang="zh-CN" altLang="en-US" sz="2400" dirty="0">
                    <a:latin typeface="+mn-ea"/>
                  </a:rPr>
                  <a:t>。</a:t>
                </a:r>
                <a:r>
                  <a:rPr lang="en-US" altLang="zh-CN" sz="2400" dirty="0">
                    <a:latin typeface="+mn-ea"/>
                  </a:rPr>
                  <a:t>	</a:t>
                </a:r>
                <a:r>
                  <a:rPr lang="zh-CN" altLang="en-US" sz="2400" dirty="0">
                    <a:latin typeface="+mn-ea"/>
                  </a:rPr>
                  <a:t>下证</a:t>
                </a:r>
                <a:r>
                  <a:rPr lang="en-US" altLang="zh-CN" sz="2400" dirty="0">
                    <a:latin typeface="+mn-ea"/>
                  </a:rPr>
                  <a:t>B</a:t>
                </a:r>
                <a:r>
                  <a:rPr lang="zh-CN" altLang="en-US" sz="2400" dirty="0">
                    <a:latin typeface="+mn-ea"/>
                  </a:rPr>
                  <a:t>一定不在</a:t>
                </a:r>
                <a:r>
                  <a:rPr lang="zh-CN" altLang="en-US" sz="2400" dirty="0">
                    <a:latin typeface="+mn-ea"/>
                    <a:cs typeface="Times New Roman" charset="0"/>
                    <a:sym typeface="Symbol" charset="0"/>
                  </a:rPr>
                  <a:t></a:t>
                </a:r>
                <a:r>
                  <a:rPr lang="zh-CN" altLang="en-US" sz="2400" dirty="0">
                    <a:latin typeface="+mn-ea"/>
                  </a:rPr>
                  <a:t>的值域中，若成立则</a:t>
                </a:r>
                <a:r>
                  <a:rPr lang="zh-CN" altLang="en-US" sz="2400" dirty="0">
                    <a:latin typeface="+mn-ea"/>
                    <a:cs typeface="Times New Roman" charset="0"/>
                    <a:sym typeface="Symbol" charset="0"/>
                  </a:rPr>
                  <a:t>非满射，矛盾</a:t>
                </a:r>
                <a:r>
                  <a:rPr lang="zh-CN" altLang="en-US" sz="2400" dirty="0">
                    <a:latin typeface="+mn-ea"/>
                  </a:rPr>
                  <a:t>。</a:t>
                </a:r>
                <a:endParaRPr lang="en-US" altLang="zh-CN" sz="2400" dirty="0">
                  <a:latin typeface="+mn-ea"/>
                </a:endParaRPr>
              </a:p>
              <a:p>
                <a:pPr marL="0" indent="0">
                  <a:buNone/>
                </a:pPr>
                <a:r>
                  <a:rPr lang="en-US" altLang="zh-CN" sz="2400" dirty="0">
                    <a:latin typeface="+mn-ea"/>
                  </a:rPr>
                  <a:t>	    </a:t>
                </a:r>
                <a:r>
                  <a:rPr lang="zh-CN" altLang="en-US" sz="2400" dirty="0">
                    <a:latin typeface="+mn-ea"/>
                  </a:rPr>
                  <a:t>反设</a:t>
                </a:r>
                <a:r>
                  <a:rPr lang="en-US" altLang="zh-CN" sz="2400" dirty="0">
                    <a:latin typeface="+mn-ea"/>
                  </a:rPr>
                  <a:t>B</a:t>
                </a:r>
                <a:r>
                  <a:rPr lang="zh-CN" altLang="en-US" sz="2400" dirty="0">
                    <a:latin typeface="+mn-ea"/>
                  </a:rPr>
                  <a:t>在</a:t>
                </a:r>
                <a:r>
                  <a:rPr lang="zh-CN" altLang="en-US" sz="2400" dirty="0">
                    <a:latin typeface="+mn-ea"/>
                    <a:cs typeface="Times New Roman" charset="0"/>
                    <a:sym typeface="Symbol" charset="0"/>
                  </a:rPr>
                  <a:t>的值域中，则存在</a:t>
                </a: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𝒂</m:t>
                    </m:r>
                    <m:r>
                      <a:rPr lang="en-US" altLang="zh-CN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∊</m:t>
                    </m:r>
                    <m:r>
                      <a:rPr lang="en-US" altLang="zh-CN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𝑨</m:t>
                    </m:r>
                  </m:oMath>
                </a14:m>
                <a:r>
                  <a:rPr lang="zh-CN" altLang="en-US" sz="2400" dirty="0">
                    <a:latin typeface="+mn-ea"/>
                    <a:cs typeface="Times New Roman" charset="0"/>
                    <a:sym typeface="Symbol" charset="0"/>
                  </a:rPr>
                  <a:t>满足</a:t>
                </a:r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B=</a:t>
                </a:r>
                <a:r>
                  <a:rPr lang="zh-CN" altLang="en-US" sz="2400" dirty="0">
                    <a:latin typeface="+mn-ea"/>
                    <a:cs typeface="Times New Roman" charset="0"/>
                    <a:sym typeface="Symbol" charset="0"/>
                  </a:rPr>
                  <a:t></a:t>
                </a:r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𝒂</m:t>
                    </m:r>
                  </m:oMath>
                </a14:m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)</a:t>
                </a:r>
                <a:r>
                  <a:rPr lang="zh-CN" altLang="en-US" sz="2400" dirty="0">
                    <a:latin typeface="+mn-ea"/>
                    <a:cs typeface="Times New Roman" charset="0"/>
                    <a:sym typeface="Symbol" charset="0"/>
                  </a:rPr>
                  <a:t>。</a:t>
                </a:r>
                <a:endParaRPr lang="en-US" altLang="zh-CN" sz="2400" dirty="0">
                  <a:latin typeface="+mn-ea"/>
                  <a:cs typeface="Times New Roman" charset="0"/>
                  <a:sym typeface="Symbol" charset="0"/>
                </a:endParaRPr>
              </a:p>
              <a:p>
                <a:pPr marL="0" indent="0">
                  <a:buNone/>
                </a:pPr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	    </a:t>
                </a:r>
                <a:r>
                  <a:rPr lang="zh-CN" altLang="en-US" sz="2400" dirty="0">
                    <a:latin typeface="+mn-ea"/>
                    <a:cs typeface="Times New Roman" charset="0"/>
                    <a:sym typeface="Symbol" charset="0"/>
                  </a:rPr>
                  <a:t>此时，</a:t>
                </a:r>
                <a14:m>
                  <m:oMath xmlns:m="http://schemas.openxmlformats.org/officeDocument/2006/math">
                    <m:r>
                      <a:rPr lang="en-US" altLang="zh-CN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𝒂</m:t>
                    </m:r>
                    <m:r>
                      <a:rPr lang="en-US" altLang="zh-CN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∊</m:t>
                    </m:r>
                    <m:r>
                      <a:rPr lang="en-US" altLang="zh-CN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𝑩</m:t>
                    </m:r>
                  </m:oMath>
                </a14:m>
                <a:r>
                  <a:rPr lang="zh-CN" altLang="en-US" sz="2400" dirty="0">
                    <a:latin typeface="+mn-ea"/>
                  </a:rPr>
                  <a:t>等价于</a:t>
                </a:r>
                <a14:m>
                  <m:oMath xmlns:m="http://schemas.openxmlformats.org/officeDocument/2006/math">
                    <m:r>
                      <a:rPr lang="en-US" altLang="zh-CN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𝒂</m:t>
                    </m:r>
                    <m:r>
                      <a:rPr lang="en-US" altLang="zh-CN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∉</m:t>
                    </m:r>
                    <m:r>
                      <a:rPr lang="en-US" altLang="zh-CN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𝒇</m:t>
                    </m:r>
                    <m:d>
                      <m:d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𝒂</m:t>
                        </m:r>
                      </m:e>
                    </m:d>
                  </m:oMath>
                </a14:m>
                <a:r>
                  <a:rPr lang="zh-CN" altLang="en-US" sz="2400" dirty="0">
                    <a:latin typeface="+mn-ea"/>
                  </a:rPr>
                  <a:t>等价于</a:t>
                </a: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𝒂</m:t>
                    </m:r>
                    <m:r>
                      <a:rPr lang="en-US" altLang="zh-CN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∉</m:t>
                    </m:r>
                    <m:r>
                      <a:rPr lang="en-US" altLang="zh-CN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𝑩</m:t>
                    </m:r>
                  </m:oMath>
                </a14:m>
                <a:r>
                  <a:rPr lang="zh-CN" altLang="en-US" sz="2400" dirty="0">
                    <a:latin typeface="+mn-ea"/>
                  </a:rPr>
                  <a:t>，矛盾。</a:t>
                </a:r>
                <a:endParaRPr lang="en-US" altLang="zh-CN" sz="2400" dirty="0">
                  <a:latin typeface="+mn-ea"/>
                </a:endParaRPr>
              </a:p>
              <a:p>
                <a:r>
                  <a:rPr lang="zh-CN" altLang="en-US" sz="2800" dirty="0"/>
                  <a:t>显然存在</a:t>
                </a:r>
                <a:r>
                  <a:rPr lang="en-US" altLang="zh-CN" sz="2800" dirty="0"/>
                  <a:t>A</a:t>
                </a:r>
                <a:r>
                  <a:rPr lang="zh-CN" altLang="en-US" sz="2800" dirty="0"/>
                  <a:t>到</a:t>
                </a:r>
                <a:r>
                  <a:rPr lang="en-US" altLang="zh-CN" sz="2800" dirty="0"/>
                  <a:t>P(A)</a:t>
                </a:r>
                <a:r>
                  <a:rPr lang="zh-CN" altLang="en-US" sz="2800" dirty="0"/>
                  <a:t>的单射，于是</a:t>
                </a:r>
                <a:r>
                  <a:rPr lang="en-US" altLang="zh-CN" sz="2800" dirty="0">
                    <a:solidFill>
                      <a:srgbClr val="0000CC"/>
                    </a:solidFill>
                  </a:rPr>
                  <a:t>P(A)</a:t>
                </a:r>
                <a:r>
                  <a:rPr lang="zh-CN" altLang="en-US" sz="2800" dirty="0">
                    <a:solidFill>
                      <a:srgbClr val="0000CC"/>
                    </a:solidFill>
                  </a:rPr>
                  <a:t>的势大于</a:t>
                </a:r>
                <a:r>
                  <a:rPr lang="en-US" altLang="zh-CN" sz="2800" dirty="0">
                    <a:solidFill>
                      <a:srgbClr val="0000CC"/>
                    </a:solidFill>
                  </a:rPr>
                  <a:t>A</a:t>
                </a:r>
                <a:r>
                  <a:rPr lang="zh-CN" altLang="en-US" sz="2800" dirty="0">
                    <a:solidFill>
                      <a:srgbClr val="0000CC"/>
                    </a:solidFill>
                  </a:rPr>
                  <a:t>的势</a:t>
                </a: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12648" y="1600200"/>
                <a:ext cx="8279832" cy="4637112"/>
              </a:xfrm>
              <a:blipFill>
                <a:blip r:embed="rId3"/>
                <a:stretch>
                  <a:fillRect l="-368" t="-11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84583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Contor</a:t>
            </a:r>
            <a:r>
              <a:rPr lang="zh-CN" altLang="en-US" dirty="0"/>
              <a:t>定理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16</a:t>
            </a:fld>
            <a:endParaRPr lang="zh-CN" altLang="en-US" dirty="0"/>
          </a:p>
        </p:txBody>
      </p:sp>
      <p:grpSp>
        <p:nvGrpSpPr>
          <p:cNvPr id="8" name="组合 7"/>
          <p:cNvGrpSpPr/>
          <p:nvPr/>
        </p:nvGrpSpPr>
        <p:grpSpPr>
          <a:xfrm>
            <a:off x="533400" y="1772816"/>
            <a:ext cx="8159504" cy="4480003"/>
            <a:chOff x="533400" y="1772816"/>
            <a:chExt cx="8159504" cy="4480003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3400" y="1772816"/>
              <a:ext cx="8153891" cy="4223885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9504" y="3573016"/>
              <a:ext cx="8153400" cy="2679803"/>
            </a:xfrm>
            <a:prstGeom prst="rect">
              <a:avLst/>
            </a:prstGeom>
          </p:spPr>
        </p:pic>
      </p:grpSp>
      <p:sp>
        <p:nvSpPr>
          <p:cNvPr id="9" name="矩形 8"/>
          <p:cNvSpPr/>
          <p:nvPr/>
        </p:nvSpPr>
        <p:spPr>
          <a:xfrm>
            <a:off x="2411760" y="4389697"/>
            <a:ext cx="3244799" cy="523220"/>
          </a:xfrm>
          <a:prstGeom prst="rec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0000CC"/>
                </a:solidFill>
              </a:rPr>
              <a:t>P(N)</a:t>
            </a:r>
            <a:r>
              <a:rPr lang="zh-CN" altLang="en-US" sz="2800" b="1" dirty="0">
                <a:solidFill>
                  <a:srgbClr val="0000CC"/>
                </a:solidFill>
              </a:rPr>
              <a:t>与</a:t>
            </a:r>
            <a:r>
              <a:rPr lang="en-US" altLang="zh-CN" sz="2800" b="1" dirty="0">
                <a:solidFill>
                  <a:srgbClr val="0000CC"/>
                </a:solidFill>
              </a:rPr>
              <a:t>R</a:t>
            </a:r>
            <a:r>
              <a:rPr lang="zh-CN" altLang="en-US" sz="2800" b="1" dirty="0">
                <a:solidFill>
                  <a:srgbClr val="0000CC"/>
                </a:solidFill>
              </a:rPr>
              <a:t>哪个更大？</a:t>
            </a:r>
          </a:p>
        </p:txBody>
      </p:sp>
    </p:spTree>
    <p:extLst>
      <p:ext uri="{BB962C8B-B14F-4D97-AF65-F5344CB8AC3E}">
        <p14:creationId xmlns:p14="http://schemas.microsoft.com/office/powerpoint/2010/main" val="673832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17</a:t>
            </a:fld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755576" y="1844824"/>
            <a:ext cx="828092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/>
              <a:t>问题</a:t>
            </a:r>
            <a:r>
              <a:rPr lang="en-US" altLang="zh-CN" sz="2800" b="1" dirty="0"/>
              <a:t>1</a:t>
            </a:r>
            <a:r>
              <a:rPr lang="zh-CN" altLang="en-US" sz="2800" b="1" dirty="0"/>
              <a:t>：什么是集合的基数？</a:t>
            </a:r>
            <a:endParaRPr lang="en-US" altLang="zh-CN" sz="2800" b="1" dirty="0"/>
          </a:p>
          <a:p>
            <a:pPr marL="457200" indent="-457200">
              <a:buFontTx/>
              <a:buChar char="-"/>
            </a:pPr>
            <a:r>
              <a:rPr lang="zh-CN" altLang="en-US" sz="2400" b="1" dirty="0">
                <a:solidFill>
                  <a:srgbClr val="0000CC"/>
                </a:solidFill>
              </a:rPr>
              <a:t>有限集合的基数就是一个自然数，表示集合的元素个数</a:t>
            </a:r>
            <a:endParaRPr lang="en-US" altLang="zh-CN" sz="2400" b="1" dirty="0">
              <a:solidFill>
                <a:srgbClr val="0000CC"/>
              </a:solidFill>
            </a:endParaRPr>
          </a:p>
          <a:p>
            <a:pPr marL="457200" indent="-457200">
              <a:buFontTx/>
              <a:buChar char="-"/>
            </a:pPr>
            <a:r>
              <a:rPr lang="zh-CN" altLang="en-US" sz="2400" b="1" dirty="0">
                <a:solidFill>
                  <a:srgbClr val="0000CC"/>
                </a:solidFill>
              </a:rPr>
              <a:t>无限集合中最小的那一个就是自然数集合，它的基数是</a:t>
            </a:r>
            <a:r>
              <a:rPr lang="en-US" altLang="zh-CN" sz="2400" b="1" dirty="0">
                <a:solidFill>
                  <a:srgbClr val="0000CC"/>
                </a:solidFill>
              </a:rPr>
              <a:t>ℵ</a:t>
            </a:r>
            <a:r>
              <a:rPr lang="en-US" altLang="zh-CN" sz="2400" b="1" baseline="-25000" dirty="0">
                <a:solidFill>
                  <a:srgbClr val="0000CC"/>
                </a:solidFill>
              </a:rPr>
              <a:t>0</a:t>
            </a:r>
            <a:endParaRPr lang="en-US" altLang="zh-CN" sz="2400" b="1" dirty="0">
              <a:solidFill>
                <a:srgbClr val="0000CC"/>
              </a:solidFill>
            </a:endParaRPr>
          </a:p>
          <a:p>
            <a:pPr marL="457200" indent="-457200">
              <a:buFontTx/>
              <a:buChar char="-"/>
            </a:pPr>
            <a:r>
              <a:rPr lang="zh-CN" altLang="en-US" sz="2400" b="1" dirty="0">
                <a:solidFill>
                  <a:srgbClr val="0000CC"/>
                </a:solidFill>
              </a:rPr>
              <a:t>我们也可以判断一个集合是有限还是无限</a:t>
            </a:r>
            <a:endParaRPr lang="en-US" altLang="zh-CN" sz="2400" b="1" dirty="0">
              <a:solidFill>
                <a:srgbClr val="0000CC"/>
              </a:solidFill>
            </a:endParaRPr>
          </a:p>
          <a:p>
            <a:r>
              <a:rPr lang="zh-CN" altLang="en-US" sz="2800" b="1" dirty="0"/>
              <a:t>问题</a:t>
            </a:r>
            <a:r>
              <a:rPr lang="en-US" altLang="zh-CN" sz="2800" b="1" dirty="0"/>
              <a:t>2</a:t>
            </a:r>
            <a:r>
              <a:rPr lang="zh-CN" altLang="en-US" sz="2800" b="1" dirty="0"/>
              <a:t>：</a:t>
            </a:r>
            <a:r>
              <a:rPr lang="en-US" altLang="zh-CN" sz="2800" b="1" dirty="0"/>
              <a:t>(</a:t>
            </a:r>
            <a:r>
              <a:rPr lang="zh-CN" altLang="en-US" sz="2800" b="1" dirty="0"/>
              <a:t>基数</a:t>
            </a:r>
            <a:r>
              <a:rPr lang="en-US" altLang="zh-CN" sz="2800" b="1" dirty="0"/>
              <a:t>)</a:t>
            </a:r>
            <a:r>
              <a:rPr lang="zh-CN" altLang="en-US" sz="2800" b="1" dirty="0"/>
              <a:t>最大的集合有多大？</a:t>
            </a:r>
            <a:endParaRPr lang="en-US" altLang="zh-CN" sz="2800" b="1" dirty="0"/>
          </a:p>
          <a:p>
            <a:pPr marL="457200" indent="-457200">
              <a:buFontTx/>
              <a:buChar char="-"/>
            </a:pPr>
            <a:r>
              <a:rPr lang="zh-CN" altLang="en-US" sz="2400" b="1" dirty="0">
                <a:solidFill>
                  <a:srgbClr val="0000CC"/>
                </a:solidFill>
              </a:rPr>
              <a:t>实数集比自然数集大</a:t>
            </a:r>
            <a:endParaRPr lang="en-US" altLang="zh-CN" sz="2400" b="1" dirty="0">
              <a:solidFill>
                <a:srgbClr val="0000CC"/>
              </a:solidFill>
            </a:endParaRPr>
          </a:p>
          <a:p>
            <a:pPr marL="457200" indent="-457200">
              <a:buFontTx/>
              <a:buChar char="-"/>
            </a:pPr>
            <a:r>
              <a:rPr lang="zh-CN" altLang="en-US" sz="2400" b="1" dirty="0">
                <a:solidFill>
                  <a:srgbClr val="0000CC"/>
                </a:solidFill>
              </a:rPr>
              <a:t>任意集合的幂集比自身大</a:t>
            </a:r>
            <a:endParaRPr lang="en-US" altLang="zh-CN" sz="2400" b="1" dirty="0">
              <a:solidFill>
                <a:srgbClr val="0000CC"/>
              </a:solidFill>
            </a:endParaRPr>
          </a:p>
          <a:p>
            <a:r>
              <a:rPr lang="zh-CN" altLang="en-US" sz="2800" b="1" dirty="0">
                <a:solidFill>
                  <a:srgbClr val="FF0000"/>
                </a:solidFill>
              </a:rPr>
              <a:t>问题</a:t>
            </a:r>
            <a:r>
              <a:rPr lang="en-US" altLang="zh-CN" sz="2800" b="1" dirty="0">
                <a:solidFill>
                  <a:srgbClr val="FF0000"/>
                </a:solidFill>
              </a:rPr>
              <a:t>3</a:t>
            </a:r>
            <a:r>
              <a:rPr lang="zh-CN" altLang="en-US" sz="2800" b="1" dirty="0">
                <a:solidFill>
                  <a:srgbClr val="FF0000"/>
                </a:solidFill>
              </a:rPr>
              <a:t>：如何比较两个</a:t>
            </a:r>
            <a:r>
              <a:rPr lang="en-US" altLang="zh-CN" sz="2800" b="1" dirty="0">
                <a:solidFill>
                  <a:srgbClr val="FF0000"/>
                </a:solidFill>
              </a:rPr>
              <a:t>(</a:t>
            </a:r>
            <a:r>
              <a:rPr lang="zh-CN" altLang="en-US" sz="2800" b="1" dirty="0">
                <a:solidFill>
                  <a:srgbClr val="FF0000"/>
                </a:solidFill>
              </a:rPr>
              <a:t>无限</a:t>
            </a:r>
            <a:r>
              <a:rPr lang="en-US" altLang="zh-CN" sz="2800" b="1" dirty="0">
                <a:solidFill>
                  <a:srgbClr val="FF0000"/>
                </a:solidFill>
              </a:rPr>
              <a:t>)</a:t>
            </a:r>
            <a:r>
              <a:rPr lang="zh-CN" altLang="en-US" sz="2800" b="1" dirty="0">
                <a:solidFill>
                  <a:srgbClr val="FF0000"/>
                </a:solidFill>
              </a:rPr>
              <a:t>集合的大小？</a:t>
            </a:r>
          </a:p>
        </p:txBody>
      </p:sp>
    </p:spTree>
    <p:extLst>
      <p:ext uri="{BB962C8B-B14F-4D97-AF65-F5344CB8AC3E}">
        <p14:creationId xmlns:p14="http://schemas.microsoft.com/office/powerpoint/2010/main" val="27084635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利用双射证明无限集等势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18</a:t>
            </a:fld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449" y="1988840"/>
            <a:ext cx="7682589" cy="281859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02491" y="5253904"/>
            <a:ext cx="756991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3200" b="1" dirty="0"/>
              <a:t>除此以外，还可以通过</a:t>
            </a:r>
            <a:r>
              <a:rPr lang="en-US" altLang="zh-CN" sz="3200" b="1" dirty="0">
                <a:solidFill>
                  <a:srgbClr val="0000CC"/>
                </a:solidFill>
              </a:rPr>
              <a:t>Bernstein</a:t>
            </a:r>
            <a:r>
              <a:rPr lang="zh-CN" altLang="en-US" sz="3200" b="1" dirty="0">
                <a:solidFill>
                  <a:srgbClr val="0000CC"/>
                </a:solidFill>
              </a:rPr>
              <a:t>定理</a:t>
            </a:r>
            <a:r>
              <a:rPr lang="zh-CN" altLang="en-US" sz="3200" b="1" dirty="0"/>
              <a:t>证明等势</a:t>
            </a:r>
            <a:endParaRPr lang="zh-CN" altLang="en-US" sz="32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652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集合的优势关系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19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648" y="1772816"/>
            <a:ext cx="8210045" cy="46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541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回顾</a:t>
            </a:r>
            <a:endParaRPr 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648108" y="1988840"/>
            <a:ext cx="784778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问题</a:t>
            </a:r>
            <a:r>
              <a:rPr lang="en-US" altLang="zh-CN" sz="3200" b="1" dirty="0"/>
              <a:t>1</a:t>
            </a:r>
            <a:r>
              <a:rPr lang="zh-CN" altLang="en-US" sz="3200" b="1" dirty="0"/>
              <a:t>：什么是关系？如何表示关系？如何进行关系运算？</a:t>
            </a:r>
            <a:endParaRPr lang="en-US" altLang="zh-CN" sz="3200" b="1" dirty="0"/>
          </a:p>
          <a:p>
            <a:r>
              <a:rPr lang="en-US" altLang="zh-CN" sz="2400" b="1" dirty="0">
                <a:solidFill>
                  <a:srgbClr val="2E2E99"/>
                </a:solidFill>
              </a:rPr>
              <a:t>- </a:t>
            </a:r>
            <a:r>
              <a:rPr lang="zh-CN" altLang="en-US" sz="2400" b="1" dirty="0">
                <a:solidFill>
                  <a:srgbClr val="2E2E99"/>
                </a:solidFill>
              </a:rPr>
              <a:t>笛卡尔积的子集；集合、矩阵、有向图；逆与复合、矩阵法</a:t>
            </a:r>
            <a:endParaRPr lang="en-US" altLang="zh-CN" sz="2400" b="1" dirty="0">
              <a:solidFill>
                <a:srgbClr val="2E2E99"/>
              </a:solidFill>
            </a:endParaRPr>
          </a:p>
          <a:p>
            <a:r>
              <a:rPr lang="zh-CN" altLang="en-US" sz="3200" b="1" dirty="0"/>
              <a:t>问题</a:t>
            </a:r>
            <a:r>
              <a:rPr lang="en-US" altLang="zh-CN" sz="3200" b="1" dirty="0"/>
              <a:t>2</a:t>
            </a:r>
            <a:r>
              <a:rPr lang="zh-CN" altLang="en-US" sz="3200" b="1" dirty="0"/>
              <a:t>：什么是函数？什么是单射、满射函数？如何进行函数运算？</a:t>
            </a:r>
            <a:endParaRPr lang="en-US" altLang="zh-CN" sz="3200" b="1" dirty="0"/>
          </a:p>
          <a:p>
            <a:r>
              <a:rPr lang="en-US" altLang="zh-CN" sz="2400" b="1" dirty="0">
                <a:solidFill>
                  <a:srgbClr val="2E2E99"/>
                </a:solidFill>
              </a:rPr>
              <a:t>- </a:t>
            </a:r>
            <a:r>
              <a:rPr lang="zh-CN" altLang="en-US" sz="2400" b="1" dirty="0">
                <a:solidFill>
                  <a:srgbClr val="2E2E99"/>
                </a:solidFill>
              </a:rPr>
              <a:t>函数是特殊的关系（所有定义域元素唯一指派）；单射满足</a:t>
            </a:r>
            <a:r>
              <a:rPr lang="zh-CN" altLang="en-US" sz="2400" b="1" dirty="0">
                <a:solidFill>
                  <a:srgbClr val="2E2E99"/>
                </a:solidFill>
                <a:latin typeface="+mn-ea"/>
                <a:cs typeface="宋体" charset="0"/>
              </a:rPr>
              <a:t>若</a:t>
            </a:r>
            <a:r>
              <a:rPr lang="zh-CN" altLang="en-US" sz="2400" b="1" dirty="0">
                <a:solidFill>
                  <a:srgbClr val="2E2E99"/>
                </a:solidFill>
                <a:latin typeface="+mn-ea"/>
                <a:cs typeface="宋体" charset="0"/>
                <a:sym typeface="Symbol" charset="0"/>
              </a:rPr>
              <a:t></a:t>
            </a:r>
            <a:r>
              <a:rPr lang="en-US" altLang="zh-CN" sz="2400" b="1" dirty="0">
                <a:solidFill>
                  <a:srgbClr val="2E2E99"/>
                </a:solidFill>
                <a:latin typeface="+mn-ea"/>
                <a:cs typeface="宋体" charset="0"/>
              </a:rPr>
              <a:t>(</a:t>
            </a:r>
            <a:r>
              <a:rPr lang="en-US" altLang="zh-CN" sz="2400" b="1" i="1" dirty="0">
                <a:solidFill>
                  <a:srgbClr val="2E2E99"/>
                </a:solidFill>
                <a:latin typeface="+mn-ea"/>
                <a:cs typeface="宋体" charset="0"/>
              </a:rPr>
              <a:t>x</a:t>
            </a:r>
            <a:r>
              <a:rPr lang="en-US" altLang="zh-CN" sz="2400" b="1" baseline="-30000" dirty="0">
                <a:solidFill>
                  <a:srgbClr val="2E2E99"/>
                </a:solidFill>
                <a:latin typeface="+mn-ea"/>
                <a:cs typeface="宋体" charset="0"/>
              </a:rPr>
              <a:t>1</a:t>
            </a:r>
            <a:r>
              <a:rPr lang="en-US" altLang="zh-CN" sz="2400" b="1" dirty="0">
                <a:solidFill>
                  <a:srgbClr val="2E2E99"/>
                </a:solidFill>
                <a:latin typeface="+mn-ea"/>
                <a:cs typeface="宋体" charset="0"/>
              </a:rPr>
              <a:t>) =</a:t>
            </a:r>
            <a:r>
              <a:rPr lang="en-US" altLang="zh-CN" sz="2400" b="1" dirty="0">
                <a:solidFill>
                  <a:srgbClr val="2E2E99"/>
                </a:solidFill>
                <a:latin typeface="+mn-ea"/>
                <a:cs typeface="宋体" charset="0"/>
                <a:sym typeface="Symbol" charset="0"/>
              </a:rPr>
              <a:t></a:t>
            </a:r>
            <a:r>
              <a:rPr lang="en-US" altLang="zh-CN" sz="2400" b="1" dirty="0">
                <a:solidFill>
                  <a:srgbClr val="2E2E99"/>
                </a:solidFill>
                <a:latin typeface="+mn-ea"/>
                <a:cs typeface="宋体" charset="0"/>
              </a:rPr>
              <a:t>(</a:t>
            </a:r>
            <a:r>
              <a:rPr lang="en-US" altLang="zh-CN" sz="2400" b="1" i="1" dirty="0">
                <a:solidFill>
                  <a:srgbClr val="2E2E99"/>
                </a:solidFill>
                <a:latin typeface="+mn-ea"/>
                <a:cs typeface="宋体" charset="0"/>
              </a:rPr>
              <a:t>x</a:t>
            </a:r>
            <a:r>
              <a:rPr lang="en-US" altLang="zh-CN" sz="2400" b="1" baseline="-30000" dirty="0">
                <a:solidFill>
                  <a:srgbClr val="2E2E99"/>
                </a:solidFill>
                <a:latin typeface="+mn-ea"/>
                <a:cs typeface="宋体" charset="0"/>
              </a:rPr>
              <a:t>2</a:t>
            </a:r>
            <a:r>
              <a:rPr lang="en-US" altLang="zh-CN" sz="2400" b="1" dirty="0">
                <a:solidFill>
                  <a:srgbClr val="2E2E99"/>
                </a:solidFill>
                <a:latin typeface="+mn-ea"/>
                <a:cs typeface="宋体" charset="0"/>
              </a:rPr>
              <a:t>)</a:t>
            </a:r>
            <a:r>
              <a:rPr lang="zh-CN" altLang="en-US" sz="2400" b="1" dirty="0">
                <a:solidFill>
                  <a:srgbClr val="2E2E99"/>
                </a:solidFill>
                <a:latin typeface="+mn-ea"/>
                <a:cs typeface="宋体" charset="0"/>
              </a:rPr>
              <a:t>，则</a:t>
            </a:r>
            <a:r>
              <a:rPr lang="en-US" altLang="zh-CN" sz="2400" b="1" i="1" dirty="0">
                <a:solidFill>
                  <a:srgbClr val="2E2E99"/>
                </a:solidFill>
                <a:latin typeface="+mn-ea"/>
                <a:cs typeface="宋体" charset="0"/>
              </a:rPr>
              <a:t>x</a:t>
            </a:r>
            <a:r>
              <a:rPr lang="en-US" altLang="zh-CN" sz="2400" b="1" baseline="-30000" dirty="0">
                <a:solidFill>
                  <a:srgbClr val="2E2E99"/>
                </a:solidFill>
                <a:latin typeface="+mn-ea"/>
                <a:cs typeface="宋体" charset="0"/>
              </a:rPr>
              <a:t>1</a:t>
            </a:r>
            <a:r>
              <a:rPr lang="en-US" altLang="zh-CN" sz="2400" b="1" dirty="0">
                <a:solidFill>
                  <a:srgbClr val="2E2E99"/>
                </a:solidFill>
                <a:latin typeface="+mn-ea"/>
                <a:cs typeface="宋体" charset="0"/>
              </a:rPr>
              <a:t>=</a:t>
            </a:r>
            <a:r>
              <a:rPr lang="en-US" altLang="zh-CN" sz="2400" b="1" i="1" dirty="0">
                <a:solidFill>
                  <a:srgbClr val="2E2E99"/>
                </a:solidFill>
                <a:latin typeface="+mn-ea"/>
                <a:cs typeface="宋体" charset="0"/>
              </a:rPr>
              <a:t>x</a:t>
            </a:r>
            <a:r>
              <a:rPr lang="en-US" altLang="zh-CN" sz="2400" b="1" baseline="-30000" dirty="0">
                <a:solidFill>
                  <a:srgbClr val="2E2E99"/>
                </a:solidFill>
                <a:latin typeface="+mn-ea"/>
                <a:cs typeface="宋体" charset="0"/>
              </a:rPr>
              <a:t>2</a:t>
            </a:r>
            <a:r>
              <a:rPr lang="zh-CN" altLang="en-US" sz="2400" b="1" baseline="-30000" dirty="0">
                <a:solidFill>
                  <a:srgbClr val="2E2E99"/>
                </a:solidFill>
                <a:latin typeface="+mn-ea"/>
                <a:cs typeface="宋体" charset="0"/>
              </a:rPr>
              <a:t>，</a:t>
            </a:r>
            <a:r>
              <a:rPr lang="zh-CN" altLang="en-US" sz="2400" b="1" dirty="0">
                <a:solidFill>
                  <a:srgbClr val="2E2E99"/>
                </a:solidFill>
              </a:rPr>
              <a:t>满射满足</a:t>
            </a:r>
            <a:r>
              <a:rPr lang="en-US" altLang="zh-CN" sz="2400" b="1" dirty="0">
                <a:solidFill>
                  <a:srgbClr val="2E2E99"/>
                </a:solidFill>
              </a:rPr>
              <a:t>f(A)=B</a:t>
            </a:r>
            <a:r>
              <a:rPr lang="zh-CN" altLang="en-US" sz="2400" b="1" dirty="0">
                <a:solidFill>
                  <a:srgbClr val="2E2E99"/>
                </a:solidFill>
              </a:rPr>
              <a:t>；反函数、复合函数</a:t>
            </a:r>
            <a:endParaRPr lang="en-US" altLang="zh-CN" sz="2400" b="1" dirty="0">
              <a:solidFill>
                <a:srgbClr val="2E2E99"/>
              </a:solidFill>
            </a:endParaRPr>
          </a:p>
          <a:p>
            <a:endParaRPr lang="en-US" altLang="zh-CN" sz="3200" b="1" dirty="0"/>
          </a:p>
        </p:txBody>
      </p:sp>
    </p:spTree>
    <p:extLst>
      <p:ext uri="{BB962C8B-B14F-4D97-AF65-F5344CB8AC3E}">
        <p14:creationId xmlns:p14="http://schemas.microsoft.com/office/powerpoint/2010/main" val="19589256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Bernstein</a:t>
            </a:r>
            <a:r>
              <a:rPr lang="zh-CN" altLang="en-US" dirty="0"/>
              <a:t>定理的证明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20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648" y="1603694"/>
            <a:ext cx="8153400" cy="4107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3984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21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8574"/>
            <a:ext cx="9144000" cy="5853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353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“三明治”引理的证明</a:t>
            </a:r>
            <a:r>
              <a:rPr lang="zh-CN" altLang="en-US" baseline="30000" dirty="0"/>
              <a:t>*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22</a:t>
            </a:fld>
            <a:endParaRPr lang="zh-CN" altLang="en-US" dirty="0"/>
          </a:p>
        </p:txBody>
      </p:sp>
      <p:grpSp>
        <p:nvGrpSpPr>
          <p:cNvPr id="7" name="组合 6"/>
          <p:cNvGrpSpPr/>
          <p:nvPr/>
        </p:nvGrpSpPr>
        <p:grpSpPr>
          <a:xfrm>
            <a:off x="245290" y="1700808"/>
            <a:ext cx="8760749" cy="4837613"/>
            <a:chOff x="266700" y="1600200"/>
            <a:chExt cx="8760749" cy="4837613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6700" y="1608336"/>
              <a:ext cx="8760749" cy="4829477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86721" y="1600200"/>
              <a:ext cx="914286" cy="6857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186375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用</a:t>
            </a:r>
            <a:r>
              <a:rPr lang="en-US" altLang="zh-CN" dirty="0"/>
              <a:t>Bernstein</a:t>
            </a:r>
            <a:r>
              <a:rPr lang="zh-CN" altLang="en-US" dirty="0"/>
              <a:t>定理证明等势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CN" altLang="en-US" dirty="0"/>
              <a:t>证明实数集的两个子集</a:t>
            </a:r>
            <a:r>
              <a:rPr lang="en-US" altLang="zh-CN" dirty="0"/>
              <a:t>(0,1)</a:t>
            </a:r>
            <a:r>
              <a:rPr lang="zh-CN" altLang="en-US" dirty="0"/>
              <a:t>和</a:t>
            </a:r>
            <a:r>
              <a:rPr lang="en-US" altLang="zh-CN" dirty="0"/>
              <a:t>[0,1]</a:t>
            </a:r>
            <a:r>
              <a:rPr lang="zh-CN" altLang="en-US" dirty="0"/>
              <a:t>等势</a:t>
            </a:r>
            <a:endParaRPr lang="en-US" altLang="zh-CN" dirty="0"/>
          </a:p>
          <a:p>
            <a:pPr lvl="1"/>
            <a:r>
              <a:rPr lang="zh-CN" altLang="en-US" dirty="0"/>
              <a:t>直接找双射不太容易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23</a:t>
            </a:fld>
            <a:endParaRPr lang="zh-CN" altLang="en-US" dirty="0"/>
          </a:p>
        </p:txBody>
      </p:sp>
      <p:grpSp>
        <p:nvGrpSpPr>
          <p:cNvPr id="9" name="组合 8"/>
          <p:cNvGrpSpPr/>
          <p:nvPr/>
        </p:nvGrpSpPr>
        <p:grpSpPr>
          <a:xfrm>
            <a:off x="1192788" y="2709467"/>
            <a:ext cx="7137136" cy="3742133"/>
            <a:chOff x="1192788" y="2709467"/>
            <a:chExt cx="7137136" cy="3742133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92788" y="2794034"/>
              <a:ext cx="6993120" cy="3657566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03648" y="3042118"/>
              <a:ext cx="2330080" cy="315445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1259632" y="3028890"/>
              <a:ext cx="27640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0000CC"/>
                  </a:solidFill>
                </a:rPr>
                <a:t>集合充要条件的证明</a:t>
              </a:r>
              <a:r>
                <a:rPr lang="zh-CN" altLang="en-US" sz="2000" b="1" dirty="0"/>
                <a:t>，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5940152" y="2709467"/>
              <a:ext cx="23897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0000CC"/>
                  </a:solidFill>
                </a:rPr>
                <a:t>回想关于无限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728634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用</a:t>
            </a:r>
            <a:r>
              <a:rPr lang="en-US" altLang="zh-CN" dirty="0"/>
              <a:t>Bernstein</a:t>
            </a:r>
            <a:r>
              <a:rPr lang="zh-CN" altLang="en-US" dirty="0"/>
              <a:t>定理证明等势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CN" altLang="en-US" dirty="0"/>
              <a:t>证明实数集的两个子集</a:t>
            </a:r>
            <a:r>
              <a:rPr lang="en-US" altLang="zh-CN" dirty="0"/>
              <a:t>(0,1)</a:t>
            </a:r>
            <a:r>
              <a:rPr lang="zh-CN" altLang="en-US" dirty="0"/>
              <a:t>和</a:t>
            </a:r>
            <a:r>
              <a:rPr lang="en-US" altLang="zh-CN" dirty="0"/>
              <a:t>[0,1]</a:t>
            </a:r>
            <a:r>
              <a:rPr lang="zh-CN" altLang="en-US" dirty="0"/>
              <a:t>等势</a:t>
            </a:r>
            <a:endParaRPr lang="en-US" altLang="zh-CN" dirty="0"/>
          </a:p>
          <a:p>
            <a:pPr lvl="1"/>
            <a:r>
              <a:rPr lang="zh-CN" altLang="en-US" dirty="0"/>
              <a:t>分别找两个一对一的映射往往比找一个双射容易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24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" y="2996952"/>
            <a:ext cx="8758828" cy="2327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81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用</a:t>
            </a:r>
            <a:r>
              <a:rPr lang="en-US" altLang="zh-CN" dirty="0"/>
              <a:t>Bernstein</a:t>
            </a:r>
            <a:r>
              <a:rPr lang="zh-CN" altLang="en-US" dirty="0"/>
              <a:t>定理证明等势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25</a:t>
            </a:fld>
            <a:endParaRPr lang="zh-CN" altLang="en-US" dirty="0"/>
          </a:p>
        </p:txBody>
      </p:sp>
      <p:grpSp>
        <p:nvGrpSpPr>
          <p:cNvPr id="9" name="组合 8"/>
          <p:cNvGrpSpPr/>
          <p:nvPr/>
        </p:nvGrpSpPr>
        <p:grpSpPr>
          <a:xfrm>
            <a:off x="395536" y="2306676"/>
            <a:ext cx="8608888" cy="3786620"/>
            <a:chOff x="395536" y="2060848"/>
            <a:chExt cx="8608888" cy="378662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3400" y="2060848"/>
              <a:ext cx="8471024" cy="378662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5536" y="3357563"/>
              <a:ext cx="1371266" cy="897555"/>
            </a:xfrm>
            <a:prstGeom prst="rect">
              <a:avLst/>
            </a:prstGeom>
          </p:spPr>
        </p:pic>
        <p:sp>
          <p:nvSpPr>
            <p:cNvPr id="8" name="直角双向箭头 7"/>
            <p:cNvSpPr/>
            <p:nvPr/>
          </p:nvSpPr>
          <p:spPr>
            <a:xfrm rot="10800000">
              <a:off x="533400" y="3140968"/>
              <a:ext cx="1064940" cy="1114150"/>
            </a:xfrm>
            <a:prstGeom prst="leftUpArrow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内容占位符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>
            <a:normAutofit/>
          </a:bodyPr>
          <a:lstStyle/>
          <a:p>
            <a:r>
              <a:rPr lang="zh-CN" altLang="en-US" sz="2800" dirty="0"/>
              <a:t>直线上的点集与平面上的点集等势</a:t>
            </a:r>
          </a:p>
        </p:txBody>
      </p:sp>
    </p:spTree>
    <p:extLst>
      <p:ext uri="{BB962C8B-B14F-4D97-AF65-F5344CB8AC3E}">
        <p14:creationId xmlns:p14="http://schemas.microsoft.com/office/powerpoint/2010/main" val="3863277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关于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1" i="1" dirty="0" smtClean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p>
                        <m:r>
                          <a:rPr lang="en-US" altLang="zh-CN" b="1" i="1" dirty="0" smtClean="0">
                            <a:latin typeface="Cambria Math" panose="02040503050406030204" pitchFamily="18" charset="0"/>
                          </a:rPr>
                          <m:t>𝑨</m:t>
                        </m:r>
                      </m:sup>
                    </m:sSup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3067" b="-197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26</a:t>
            </a:fld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648" y="1516697"/>
            <a:ext cx="819981" cy="3140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p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𝑨</m:t>
                        </m:r>
                      </m:sup>
                    </m:sSup>
                  </m:oMath>
                </a14:m>
                <a:r>
                  <a:rPr lang="zh-CN" altLang="en-US" dirty="0"/>
                  <a:t>是由定义域为</a:t>
                </a:r>
                <a:r>
                  <a:rPr lang="en-US" altLang="zh-CN" dirty="0"/>
                  <a:t>A</a:t>
                </a:r>
                <a:r>
                  <a:rPr lang="zh-CN" altLang="en-US" dirty="0"/>
                  <a:t>且伴域是</a:t>
                </a:r>
                <a:r>
                  <a:rPr lang="en-US" altLang="zh-CN" dirty="0"/>
                  <a:t>B</a:t>
                </a:r>
                <a:r>
                  <a:rPr lang="zh-CN" altLang="en-US" dirty="0"/>
                  <a:t>的函数组成的集合</a:t>
                </a:r>
                <a:endParaRPr lang="en-US" altLang="zh-CN" dirty="0"/>
              </a:p>
              <a:p>
                <a:r>
                  <a:rPr lang="zh-CN" altLang="en-US" dirty="0"/>
                  <a:t>若</a:t>
                </a:r>
                <a:r>
                  <a:rPr lang="en-US" altLang="zh-CN" dirty="0"/>
                  <a:t>B={0,1}, A={</a:t>
                </a:r>
                <a:r>
                  <a:rPr lang="en-US" altLang="zh-CN" dirty="0" err="1"/>
                  <a:t>a,b,c</a:t>
                </a:r>
                <a:r>
                  <a:rPr lang="en-US" altLang="zh-CN" dirty="0"/>
                  <a:t>}, </a:t>
                </a:r>
                <a:r>
                  <a:rPr lang="zh-CN" altLang="en-US" dirty="0"/>
                  <a:t>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p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𝑨</m:t>
                        </m:r>
                      </m:sup>
                    </m:sSup>
                  </m:oMath>
                </a14:m>
                <a:r>
                  <a:rPr lang="zh-CN" altLang="en-US" dirty="0"/>
                  <a:t>是有</a:t>
                </a:r>
                <a:r>
                  <a:rPr lang="en-US" altLang="zh-CN" dirty="0"/>
                  <a:t>8</a:t>
                </a:r>
                <a:r>
                  <a:rPr lang="zh-CN" altLang="en-US" dirty="0"/>
                  <a:t>个元素的集合：</a:t>
                </a:r>
                <a:endParaRPr lang="en-US" altLang="zh-CN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{</m:t>
                        </m:r>
                        <m:r>
                          <a:rPr lang="en-US" altLang="zh-CN" b="1" i="1" dirty="0" smtClean="0"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altLang="zh-CN" b="1" i="1" dirty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b="1" i="1" dirty="0" smtClean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}</m:t>
                        </m:r>
                      </m:e>
                      <m:sup>
                        <m:r>
                          <a:rPr lang="en-US" altLang="zh-CN" b="1" i="1" dirty="0" smtClean="0">
                            <a:latin typeface="Cambria Math" panose="02040503050406030204" pitchFamily="18" charset="0"/>
                          </a:rPr>
                          <m:t>𝑵</m:t>
                        </m:r>
                      </m:sup>
                    </m:sSup>
                  </m:oMath>
                </a14:m>
                <a:r>
                  <a:rPr lang="en-US" dirty="0"/>
                  <a:t>? </a:t>
                </a:r>
              </a:p>
            </p:txBody>
          </p:sp>
        </mc:Choice>
        <mc:Fallback xmlns=""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5"/>
                <a:stretch>
                  <a:fillRect l="-449" t="-1221" r="-60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0740" y="2939592"/>
            <a:ext cx="2297159" cy="243362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678" y="2904670"/>
            <a:ext cx="1872843" cy="23245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2933325" y="5312702"/>
                <a:ext cx="3780705" cy="5314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1" i="1" dirty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800" b="1" i="1" dirty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{</m:t>
                        </m:r>
                        <m:r>
                          <a:rPr lang="en-US" altLang="zh-CN" sz="2800" b="1" i="1" dirty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altLang="zh-CN" sz="2800" b="1" i="1" dirty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sz="2800" b="1" i="1" dirty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altLang="zh-CN" sz="2800" b="1" i="1" dirty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}</m:t>
                        </m:r>
                      </m:e>
                      <m:sup>
                        <m:r>
                          <a:rPr lang="en-US" altLang="zh-CN" sz="2800" b="1" i="1" dirty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sup>
                    </m:sSup>
                  </m:oMath>
                </a14:m>
                <a:r>
                  <a:rPr lang="en-US" altLang="zh-CN" sz="2800" b="1" dirty="0">
                    <a:solidFill>
                      <a:srgbClr val="0000CC"/>
                    </a:solidFill>
                  </a:rPr>
                  <a:t> </a:t>
                </a:r>
                <a:r>
                  <a:rPr lang="en-US" altLang="zh-CN" sz="2800" b="1" dirty="0">
                    <a:solidFill>
                      <a:srgbClr val="0000CC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≈</a:t>
                </a:r>
                <a:r>
                  <a:rPr lang="en-US" altLang="zh-CN" sz="2800" b="1" dirty="0">
                    <a:solidFill>
                      <a:srgbClr val="0000CC"/>
                    </a:solidFill>
                  </a:rPr>
                  <a:t> P(N)</a:t>
                </a: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3325" y="5312702"/>
                <a:ext cx="3780705" cy="531428"/>
              </a:xfrm>
              <a:prstGeom prst="rect">
                <a:avLst/>
              </a:prstGeom>
              <a:blipFill>
                <a:blip r:embed="rId8"/>
                <a:stretch>
                  <a:fillRect t="-14943" b="-310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00148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用</a:t>
            </a:r>
            <a:r>
              <a:rPr lang="en-US" altLang="zh-CN" dirty="0"/>
              <a:t>Bernstein</a:t>
            </a:r>
            <a:r>
              <a:rPr lang="zh-CN" altLang="en-US" dirty="0"/>
              <a:t>定理证明等势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CN" altLang="en-US" sz="3200" dirty="0"/>
              <a:t>实数集与</a:t>
            </a:r>
            <a:r>
              <a:rPr lang="el-GR" altLang="zh-CN" sz="3200" dirty="0"/>
              <a:t>ρ</a:t>
            </a:r>
            <a:r>
              <a:rPr lang="en-US" altLang="zh-CN" sz="3200" dirty="0"/>
              <a:t>(N)</a:t>
            </a:r>
            <a:r>
              <a:rPr lang="zh-CN" altLang="en-US" sz="3200" dirty="0"/>
              <a:t>等势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27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2276872"/>
            <a:ext cx="7469205" cy="434414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317591" y="2708920"/>
            <a:ext cx="2321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（二进制表示）</a:t>
            </a:r>
          </a:p>
        </p:txBody>
      </p:sp>
    </p:spTree>
    <p:extLst>
      <p:ext uri="{BB962C8B-B14F-4D97-AF65-F5344CB8AC3E}">
        <p14:creationId xmlns:p14="http://schemas.microsoft.com/office/powerpoint/2010/main" val="8627815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重要的等势、优势关系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28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916832"/>
            <a:ext cx="7794448" cy="3900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2197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连续统假设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29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3388" y="2347487"/>
            <a:ext cx="3477223" cy="139329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63662" y="1671019"/>
            <a:ext cx="52469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/>
              <a:t>Continuum hypothesis，简称CH</a:t>
            </a:r>
          </a:p>
        </p:txBody>
      </p:sp>
      <p:sp>
        <p:nvSpPr>
          <p:cNvPr id="6" name="矩形 5"/>
          <p:cNvSpPr/>
          <p:nvPr/>
        </p:nvSpPr>
        <p:spPr>
          <a:xfrm>
            <a:off x="755575" y="4855151"/>
            <a:ext cx="8010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/>
              <a:t>库尔特·哥德尔在1940年证明了</a:t>
            </a:r>
            <a:r>
              <a:rPr lang="en-US" altLang="zh-CN" sz="2400" b="1" dirty="0"/>
              <a:t>CH</a:t>
            </a:r>
            <a:r>
              <a:rPr lang="zh-CN" altLang="en-US" sz="2400" b="1" dirty="0"/>
              <a:t>与ZFC的相对协调性（无法以ZFC证明为误），保罗·柯恩在1963年证明了连续统假设不能由ZFC推导。也就是说连续统假设独立于ZFC。</a:t>
            </a:r>
          </a:p>
        </p:txBody>
      </p:sp>
      <p:sp>
        <p:nvSpPr>
          <p:cNvPr id="7" name="矩形 6"/>
          <p:cNvSpPr/>
          <p:nvPr/>
        </p:nvSpPr>
        <p:spPr>
          <a:xfrm>
            <a:off x="772208" y="3913175"/>
            <a:ext cx="79749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/>
              <a:t>不存在一个基数绝对大于可数集而绝对小于实数集的集合。</a:t>
            </a:r>
          </a:p>
        </p:txBody>
      </p:sp>
    </p:spTree>
    <p:extLst>
      <p:ext uri="{BB962C8B-B14F-4D97-AF65-F5344CB8AC3E}">
        <p14:creationId xmlns:p14="http://schemas.microsoft.com/office/powerpoint/2010/main" val="3451260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</a:t>
            </a:fld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755576" y="1844824"/>
            <a:ext cx="74168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/>
              <a:t>问题</a:t>
            </a:r>
            <a:r>
              <a:rPr lang="en-US" altLang="zh-CN" sz="2800" b="1" dirty="0"/>
              <a:t>1</a:t>
            </a:r>
            <a:r>
              <a:rPr lang="zh-CN" altLang="en-US" sz="2800" b="1" dirty="0"/>
              <a:t>：什么是集合的基数？</a:t>
            </a:r>
            <a:endParaRPr lang="en-US" altLang="zh-CN" sz="2800" b="1" dirty="0"/>
          </a:p>
          <a:p>
            <a:r>
              <a:rPr lang="zh-CN" altLang="en-US" sz="2800" b="1" dirty="0"/>
              <a:t>问题</a:t>
            </a:r>
            <a:r>
              <a:rPr lang="en-US" altLang="zh-CN" sz="2800" b="1" dirty="0"/>
              <a:t>2</a:t>
            </a:r>
            <a:r>
              <a:rPr lang="zh-CN" altLang="en-US" sz="2800" b="1" dirty="0"/>
              <a:t>：</a:t>
            </a:r>
            <a:r>
              <a:rPr lang="en-US" altLang="zh-CN" sz="2800" b="1" dirty="0"/>
              <a:t>(</a:t>
            </a:r>
            <a:r>
              <a:rPr lang="zh-CN" altLang="en-US" sz="2800" b="1" dirty="0"/>
              <a:t>基数</a:t>
            </a:r>
            <a:r>
              <a:rPr lang="en-US" altLang="zh-CN" sz="2800" b="1" dirty="0"/>
              <a:t>)</a:t>
            </a:r>
            <a:r>
              <a:rPr lang="zh-CN" altLang="en-US" sz="2800" b="1" dirty="0"/>
              <a:t>最大的集合有多大？</a:t>
            </a:r>
            <a:endParaRPr lang="en-US" altLang="zh-CN" sz="2800" b="1" dirty="0"/>
          </a:p>
          <a:p>
            <a:r>
              <a:rPr lang="zh-CN" altLang="en-US" sz="2800" b="1" dirty="0"/>
              <a:t>问题</a:t>
            </a:r>
            <a:r>
              <a:rPr lang="en-US" altLang="zh-CN" sz="2800" b="1" dirty="0"/>
              <a:t>3</a:t>
            </a:r>
            <a:r>
              <a:rPr lang="zh-CN" altLang="en-US" sz="2800" b="1" dirty="0"/>
              <a:t>：如何比较两个</a:t>
            </a:r>
            <a:r>
              <a:rPr lang="en-US" altLang="zh-CN" sz="2800" b="1" dirty="0"/>
              <a:t>(</a:t>
            </a:r>
            <a:r>
              <a:rPr lang="zh-CN" altLang="en-US" sz="2800" b="1" dirty="0"/>
              <a:t>无限</a:t>
            </a:r>
            <a:r>
              <a:rPr lang="en-US" altLang="zh-CN" sz="2800" b="1" dirty="0"/>
              <a:t>)</a:t>
            </a:r>
            <a:r>
              <a:rPr lang="zh-CN" altLang="en-US" sz="2800" b="1" dirty="0"/>
              <a:t>集合的大小？</a:t>
            </a:r>
          </a:p>
        </p:txBody>
      </p:sp>
    </p:spTree>
    <p:extLst>
      <p:ext uri="{BB962C8B-B14F-4D97-AF65-F5344CB8AC3E}">
        <p14:creationId xmlns:p14="http://schemas.microsoft.com/office/powerpoint/2010/main" val="3902195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本节小结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30</a:t>
            </a:fld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755576" y="1844824"/>
            <a:ext cx="838842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/>
              <a:t>问题</a:t>
            </a:r>
            <a:r>
              <a:rPr lang="en-US" altLang="zh-CN" sz="2800" b="1" dirty="0"/>
              <a:t>1</a:t>
            </a:r>
            <a:r>
              <a:rPr lang="zh-CN" altLang="en-US" sz="2800" b="1" dirty="0"/>
              <a:t>：什么是集合的基数？</a:t>
            </a:r>
            <a:endParaRPr lang="en-US" altLang="zh-CN" sz="2800" b="1" dirty="0"/>
          </a:p>
          <a:p>
            <a:pPr marL="457200" indent="-457200">
              <a:buFontTx/>
              <a:buChar char="-"/>
            </a:pPr>
            <a:r>
              <a:rPr lang="zh-CN" altLang="en-US" sz="2400" b="1" dirty="0">
                <a:solidFill>
                  <a:srgbClr val="0000CC"/>
                </a:solidFill>
              </a:rPr>
              <a:t>有限集合的基数就是一个自然数，表示集合的元素个数</a:t>
            </a:r>
            <a:endParaRPr lang="en-US" altLang="zh-CN" sz="2400" b="1" dirty="0">
              <a:solidFill>
                <a:srgbClr val="0000CC"/>
              </a:solidFill>
            </a:endParaRPr>
          </a:p>
          <a:p>
            <a:pPr marL="457200" indent="-457200">
              <a:buFontTx/>
              <a:buChar char="-"/>
            </a:pPr>
            <a:r>
              <a:rPr lang="zh-CN" altLang="en-US" sz="2400" b="1" dirty="0">
                <a:solidFill>
                  <a:srgbClr val="0000CC"/>
                </a:solidFill>
              </a:rPr>
              <a:t>无限集合中最小的那一个就是自然数集合，它的基数是</a:t>
            </a:r>
            <a:r>
              <a:rPr lang="en-US" altLang="zh-CN" sz="2400" b="1" dirty="0">
                <a:solidFill>
                  <a:srgbClr val="0000CC"/>
                </a:solidFill>
              </a:rPr>
              <a:t>ℵ</a:t>
            </a:r>
            <a:r>
              <a:rPr lang="en-US" altLang="zh-CN" sz="2400" b="1" baseline="-25000" dirty="0">
                <a:solidFill>
                  <a:srgbClr val="0000CC"/>
                </a:solidFill>
              </a:rPr>
              <a:t>0</a:t>
            </a:r>
            <a:endParaRPr lang="en-US" altLang="zh-CN" sz="2400" b="1" dirty="0">
              <a:solidFill>
                <a:srgbClr val="0000CC"/>
              </a:solidFill>
            </a:endParaRPr>
          </a:p>
          <a:p>
            <a:pPr marL="457200" indent="-457200">
              <a:buFontTx/>
              <a:buChar char="-"/>
            </a:pPr>
            <a:r>
              <a:rPr lang="zh-CN" altLang="en-US" sz="2400" b="1" dirty="0">
                <a:solidFill>
                  <a:srgbClr val="0000CC"/>
                </a:solidFill>
              </a:rPr>
              <a:t>我们也可以判断一个集合是有限还是无限</a:t>
            </a:r>
            <a:endParaRPr lang="en-US" altLang="zh-CN" sz="2400" b="1" dirty="0">
              <a:solidFill>
                <a:srgbClr val="0000CC"/>
              </a:solidFill>
            </a:endParaRPr>
          </a:p>
          <a:p>
            <a:r>
              <a:rPr lang="zh-CN" altLang="en-US" sz="2800" b="1" dirty="0"/>
              <a:t>问题</a:t>
            </a:r>
            <a:r>
              <a:rPr lang="en-US" altLang="zh-CN" sz="2800" b="1" dirty="0"/>
              <a:t>2</a:t>
            </a:r>
            <a:r>
              <a:rPr lang="zh-CN" altLang="en-US" sz="2800" b="1" dirty="0"/>
              <a:t>：</a:t>
            </a:r>
            <a:r>
              <a:rPr lang="en-US" altLang="zh-CN" sz="2800" b="1" dirty="0"/>
              <a:t>(</a:t>
            </a:r>
            <a:r>
              <a:rPr lang="zh-CN" altLang="en-US" sz="2800" b="1" dirty="0"/>
              <a:t>基数</a:t>
            </a:r>
            <a:r>
              <a:rPr lang="en-US" altLang="zh-CN" sz="2800" b="1" dirty="0"/>
              <a:t>)</a:t>
            </a:r>
            <a:r>
              <a:rPr lang="zh-CN" altLang="en-US" sz="2800" b="1" dirty="0"/>
              <a:t>最大的集合有多大？</a:t>
            </a:r>
            <a:endParaRPr lang="en-US" altLang="zh-CN" sz="2800" b="1" dirty="0"/>
          </a:p>
          <a:p>
            <a:pPr marL="457200" indent="-457200">
              <a:buFontTx/>
              <a:buChar char="-"/>
            </a:pPr>
            <a:r>
              <a:rPr lang="zh-CN" altLang="en-US" sz="2400" b="1" dirty="0">
                <a:solidFill>
                  <a:srgbClr val="0000CC"/>
                </a:solidFill>
              </a:rPr>
              <a:t>实数集比自然数集大</a:t>
            </a:r>
            <a:endParaRPr lang="en-US" altLang="zh-CN" sz="2400" b="1" dirty="0">
              <a:solidFill>
                <a:srgbClr val="0000CC"/>
              </a:solidFill>
            </a:endParaRPr>
          </a:p>
          <a:p>
            <a:pPr marL="457200" indent="-457200">
              <a:buFontTx/>
              <a:buChar char="-"/>
            </a:pPr>
            <a:r>
              <a:rPr lang="zh-CN" altLang="en-US" sz="2400" b="1" dirty="0">
                <a:solidFill>
                  <a:srgbClr val="0000CC"/>
                </a:solidFill>
              </a:rPr>
              <a:t>任意集合的幂集比自身大</a:t>
            </a:r>
            <a:endParaRPr lang="en-US" altLang="zh-CN" sz="2400" b="1" dirty="0">
              <a:solidFill>
                <a:srgbClr val="0000CC"/>
              </a:solidFill>
            </a:endParaRPr>
          </a:p>
          <a:p>
            <a:r>
              <a:rPr lang="zh-CN" altLang="en-US" sz="2800" b="1" dirty="0"/>
              <a:t>问题</a:t>
            </a:r>
            <a:r>
              <a:rPr lang="en-US" altLang="zh-CN" sz="2800" b="1" dirty="0"/>
              <a:t>3</a:t>
            </a:r>
            <a:r>
              <a:rPr lang="zh-CN" altLang="en-US" sz="2800" b="1" dirty="0"/>
              <a:t>：如何比较两个</a:t>
            </a:r>
            <a:r>
              <a:rPr lang="en-US" altLang="zh-CN" sz="2800" b="1" dirty="0"/>
              <a:t>(</a:t>
            </a:r>
            <a:r>
              <a:rPr lang="zh-CN" altLang="en-US" sz="2800" b="1" dirty="0"/>
              <a:t>无限</a:t>
            </a:r>
            <a:r>
              <a:rPr lang="en-US" altLang="zh-CN" sz="2800" b="1" dirty="0"/>
              <a:t>)</a:t>
            </a:r>
            <a:r>
              <a:rPr lang="zh-CN" altLang="en-US" sz="2800" b="1" dirty="0"/>
              <a:t>集合的大小？</a:t>
            </a:r>
            <a:endParaRPr lang="en-US" altLang="zh-CN" sz="2800" b="1" dirty="0"/>
          </a:p>
          <a:p>
            <a:pPr marL="457200" indent="-457200">
              <a:buFontTx/>
              <a:buChar char="-"/>
            </a:pPr>
            <a:r>
              <a:rPr lang="zh-CN" altLang="en-US" sz="2400" b="1" dirty="0">
                <a:solidFill>
                  <a:srgbClr val="0000CC"/>
                </a:solidFill>
              </a:rPr>
              <a:t>利用双射函数证明等势</a:t>
            </a:r>
            <a:endParaRPr lang="en-US" altLang="zh-CN" sz="2400" b="1" dirty="0">
              <a:solidFill>
                <a:srgbClr val="0000CC"/>
              </a:solidFill>
            </a:endParaRPr>
          </a:p>
          <a:p>
            <a:pPr marL="457200" indent="-457200">
              <a:buFontTx/>
              <a:buChar char="-"/>
            </a:pPr>
            <a:r>
              <a:rPr lang="zh-CN" altLang="en-US" sz="2400" b="1" dirty="0">
                <a:solidFill>
                  <a:srgbClr val="0000CC"/>
                </a:solidFill>
              </a:rPr>
              <a:t>利用</a:t>
            </a:r>
            <a:r>
              <a:rPr lang="en-US" altLang="zh-CN" sz="2400" b="1" dirty="0">
                <a:solidFill>
                  <a:srgbClr val="0000CC"/>
                </a:solidFill>
              </a:rPr>
              <a:t>Bernstein</a:t>
            </a:r>
            <a:r>
              <a:rPr lang="zh-CN" altLang="en-US" sz="2400" b="1" dirty="0">
                <a:solidFill>
                  <a:srgbClr val="0000CC"/>
                </a:solidFill>
              </a:rPr>
              <a:t>定理证明等势</a:t>
            </a:r>
          </a:p>
        </p:txBody>
      </p:sp>
    </p:spTree>
    <p:extLst>
      <p:ext uri="{BB962C8B-B14F-4D97-AF65-F5344CB8AC3E}">
        <p14:creationId xmlns:p14="http://schemas.microsoft.com/office/powerpoint/2010/main" val="19843719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j-ea"/>
              </a:rPr>
              <a:t>作业</a:t>
            </a:r>
          </a:p>
        </p:txBody>
      </p:sp>
      <p:sp>
        <p:nvSpPr>
          <p:cNvPr id="64514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zh-CN" altLang="en-US" dirty="0">
                <a:latin typeface="黑体"/>
                <a:cs typeface="黑体"/>
              </a:rPr>
              <a:t>见课程网站</a:t>
            </a:r>
          </a:p>
        </p:txBody>
      </p:sp>
    </p:spTree>
    <p:extLst>
      <p:ext uri="{BB962C8B-B14F-4D97-AF65-F5344CB8AC3E}">
        <p14:creationId xmlns:p14="http://schemas.microsoft.com/office/powerpoint/2010/main" val="258746351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集合优势关系的性质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32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718" y="1600200"/>
            <a:ext cx="6380241" cy="2535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3561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等势关系是一种等价关系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33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262" y="1691529"/>
            <a:ext cx="7986186" cy="4662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17053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34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4652"/>
            <a:ext cx="9144000" cy="4848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649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集合的基数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CN" altLang="en-US" dirty="0"/>
              <a:t>集合的基数：集合的元素个数</a:t>
            </a:r>
            <a:endParaRPr lang="en-US" altLang="zh-CN" dirty="0"/>
          </a:p>
          <a:p>
            <a:pPr lvl="1"/>
            <a:r>
              <a:rPr lang="zh-CN" altLang="en-US" dirty="0"/>
              <a:t>“数得清”的有限集合：元素个数</a:t>
            </a:r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pPr lvl="1"/>
            <a:r>
              <a:rPr lang="zh-CN" altLang="en-US" dirty="0"/>
              <a:t>“数不清”的</a:t>
            </a:r>
            <a:r>
              <a:rPr lang="zh-CN" altLang="en-US" dirty="0">
                <a:solidFill>
                  <a:srgbClr val="FF0000"/>
                </a:solidFill>
              </a:rPr>
              <a:t>无限</a:t>
            </a:r>
            <a:r>
              <a:rPr lang="zh-CN" altLang="en-US" dirty="0"/>
              <a:t>集合呢？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4</a:t>
            </a:fld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414126" y="5013176"/>
            <a:ext cx="704630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/>
              <a:t>{0, 1, 2, 3, …} </a:t>
            </a:r>
            <a:r>
              <a:rPr lang="zh-CN" altLang="en-US" sz="2800" b="1" dirty="0"/>
              <a:t>与 </a:t>
            </a:r>
            <a:r>
              <a:rPr lang="en-US" altLang="zh-CN" sz="2800" b="1" dirty="0"/>
              <a:t>{0</a:t>
            </a:r>
            <a:r>
              <a:rPr lang="en-US" altLang="zh-CN" sz="2800" b="1" baseline="30000" dirty="0"/>
              <a:t>2</a:t>
            </a:r>
            <a:r>
              <a:rPr lang="en-US" altLang="zh-CN" sz="2800" b="1" dirty="0"/>
              <a:t>, 1</a:t>
            </a:r>
            <a:r>
              <a:rPr lang="en-US" altLang="zh-CN" sz="2800" b="1" baseline="30000" dirty="0"/>
              <a:t>2</a:t>
            </a:r>
            <a:r>
              <a:rPr lang="en-US" altLang="zh-CN" sz="2800" b="1" dirty="0"/>
              <a:t>, 2</a:t>
            </a:r>
            <a:r>
              <a:rPr lang="en-US" altLang="zh-CN" sz="2800" b="1" baseline="30000" dirty="0"/>
              <a:t>2</a:t>
            </a:r>
            <a:r>
              <a:rPr lang="en-US" altLang="zh-CN" sz="2800" b="1" dirty="0"/>
              <a:t>, 3</a:t>
            </a:r>
            <a:r>
              <a:rPr lang="en-US" altLang="zh-CN" sz="2800" b="1" baseline="30000" dirty="0"/>
              <a:t>2</a:t>
            </a:r>
            <a:r>
              <a:rPr lang="en-US" altLang="zh-CN" sz="2800" b="1" dirty="0"/>
              <a:t>, …}</a:t>
            </a:r>
          </a:p>
          <a:p>
            <a:r>
              <a:rPr lang="zh-CN" altLang="en-US" sz="2800" b="1" dirty="0"/>
              <a:t>各有多少个元素？哪个集合的元素多？</a:t>
            </a:r>
          </a:p>
        </p:txBody>
      </p:sp>
      <p:pic>
        <p:nvPicPr>
          <p:cNvPr id="1026" name="Picture 2" descr="http://img0.imgtn.bdimg.com/it/u=4142266028,1925257334&amp;fm=200&amp;gp=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622269"/>
            <a:ext cx="2722339" cy="1813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s1.bdstatic.com/70cFuXSh_Q1YnxGkpoWK1HF6hhy/it/u=2910436953,2042588004&amp;fm=200&amp;gp=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035" y="2749490"/>
            <a:ext cx="2530252" cy="1558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直接连接符 17"/>
          <p:cNvCxnSpPr/>
          <p:nvPr/>
        </p:nvCxnSpPr>
        <p:spPr>
          <a:xfrm>
            <a:off x="2339752" y="3378400"/>
            <a:ext cx="3456384" cy="171245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2925672" y="3199801"/>
            <a:ext cx="3806568" cy="85623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V="1">
            <a:off x="3779912" y="3666424"/>
            <a:ext cx="3600400" cy="214482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4135350" y="2799416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</a:rPr>
              <a:t>一一对应</a:t>
            </a:r>
            <a:endParaRPr lang="zh-CN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916571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有限与无限：“宇宙旅馆”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5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688" y="1700808"/>
            <a:ext cx="7179320" cy="4532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906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自然数集合的基数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对于有限集合，我们用自然数描述集合的大小</a:t>
            </a:r>
            <a:endParaRPr lang="en-US" altLang="zh-CN" dirty="0"/>
          </a:p>
          <a:p>
            <a:pPr lvl="1"/>
            <a:r>
              <a:rPr lang="zh-CN" altLang="en-US" dirty="0"/>
              <a:t>例如，苹果的个数、班级学生的个数</a:t>
            </a:r>
            <a:endParaRPr lang="en-US" altLang="zh-CN" dirty="0"/>
          </a:p>
          <a:p>
            <a:r>
              <a:rPr lang="zh-CN" altLang="en-US" dirty="0"/>
              <a:t>那么，自然数有多少个？</a:t>
            </a:r>
            <a:endParaRPr lang="en-US" altLang="zh-CN" dirty="0"/>
          </a:p>
          <a:p>
            <a:pPr lvl="1"/>
            <a:r>
              <a:rPr lang="zh-CN" altLang="en-US" dirty="0"/>
              <a:t>给你任意一个自然数，总有比它大的</a:t>
            </a:r>
            <a:r>
              <a:rPr lang="en-US" altLang="zh-CN" baseline="30000" dirty="0"/>
              <a:t>(</a:t>
            </a:r>
            <a:r>
              <a:rPr lang="zh-CN" altLang="en-US" baseline="30000" dirty="0"/>
              <a:t>*</a:t>
            </a:r>
            <a:r>
              <a:rPr lang="en-US" altLang="zh-CN" baseline="30000" dirty="0"/>
              <a:t>)</a:t>
            </a:r>
          </a:p>
          <a:p>
            <a:pPr lvl="1"/>
            <a:endParaRPr lang="en-US" altLang="zh-CN" dirty="0"/>
          </a:p>
          <a:p>
            <a:r>
              <a:rPr lang="zh-CN" altLang="en-US" dirty="0"/>
              <a:t>定义自然数个数为</a:t>
            </a:r>
            <a:r>
              <a:rPr lang="en-US" altLang="zh-CN" dirty="0">
                <a:solidFill>
                  <a:srgbClr val="0000CC"/>
                </a:solidFill>
              </a:rPr>
              <a:t>ℵ</a:t>
            </a:r>
            <a:r>
              <a:rPr lang="en-US" altLang="zh-CN" baseline="-25000" dirty="0">
                <a:solidFill>
                  <a:srgbClr val="0000CC"/>
                </a:solidFill>
              </a:rPr>
              <a:t>0</a:t>
            </a:r>
          </a:p>
          <a:p>
            <a:pPr lvl="1"/>
            <a:r>
              <a:rPr lang="zh-CN" altLang="en-US" dirty="0"/>
              <a:t>读作：</a:t>
            </a:r>
            <a:r>
              <a:rPr lang="en-US" altLang="zh-CN" dirty="0"/>
              <a:t>Aleph-null</a:t>
            </a:r>
          </a:p>
          <a:p>
            <a:pPr lvl="1"/>
            <a:r>
              <a:rPr lang="en-US" altLang="zh-CN" dirty="0"/>
              <a:t>ℵ</a:t>
            </a:r>
            <a:r>
              <a:rPr lang="en-US" altLang="zh-CN" baseline="-25000" dirty="0"/>
              <a:t>0</a:t>
            </a:r>
            <a:r>
              <a:rPr lang="zh-CN" altLang="en-US" dirty="0"/>
              <a:t>是最小的一个无限数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6</a:t>
            </a:fld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0" y="611594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zh-CN" b="1" baseline="30000" dirty="0"/>
              <a:t>(</a:t>
            </a:r>
            <a:r>
              <a:rPr lang="zh-CN" altLang="en-US" b="1" baseline="30000" dirty="0"/>
              <a:t>*</a:t>
            </a:r>
            <a:r>
              <a:rPr lang="en-US" altLang="zh-CN" b="1" baseline="30000" dirty="0"/>
              <a:t>)</a:t>
            </a:r>
            <a:r>
              <a:rPr lang="zh-CN" altLang="en-US" b="1" dirty="0"/>
              <a:t>有些人依然不相信无限的存在。这门课接受无穷公理，即自然数集是无限的。</a:t>
            </a:r>
            <a:endParaRPr lang="en-US" altLang="zh-CN" b="1" dirty="0"/>
          </a:p>
        </p:txBody>
      </p:sp>
    </p:spTree>
    <p:extLst>
      <p:ext uri="{BB962C8B-B14F-4D97-AF65-F5344CB8AC3E}">
        <p14:creationId xmlns:p14="http://schemas.microsoft.com/office/powerpoint/2010/main" val="1020732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比较集合的大小：等势关系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12648" y="1600200"/>
                <a:ext cx="8279832" cy="4495800"/>
              </a:xfrm>
            </p:spPr>
            <p:txBody>
              <a:bodyPr/>
              <a:lstStyle/>
              <a:p>
                <a:r>
                  <a:rPr lang="zh-CN" altLang="en-US" dirty="0"/>
                  <a:t>如果存在从集合</a:t>
                </a:r>
                <a:r>
                  <a:rPr lang="en-US" altLang="zh-CN" dirty="0"/>
                  <a:t>A</a:t>
                </a:r>
                <a:r>
                  <a:rPr lang="zh-CN" altLang="en-US" dirty="0"/>
                  <a:t>到</a:t>
                </a:r>
                <a:r>
                  <a:rPr lang="en-US" altLang="zh-CN" dirty="0"/>
                  <a:t>B</a:t>
                </a:r>
                <a:r>
                  <a:rPr lang="zh-CN" altLang="en-US" dirty="0"/>
                  <a:t>的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双射</a:t>
                </a:r>
                <a:r>
                  <a:rPr lang="zh-CN" altLang="en-US" dirty="0"/>
                  <a:t>，则称集合</a:t>
                </a:r>
                <a:r>
                  <a:rPr lang="en-US" altLang="zh-CN" dirty="0"/>
                  <a:t>A</a:t>
                </a:r>
                <a:r>
                  <a:rPr lang="zh-CN" altLang="en-US" dirty="0"/>
                  <a:t>与</a:t>
                </a:r>
                <a:r>
                  <a:rPr lang="en-US" altLang="zh-CN" dirty="0"/>
                  <a:t>B</a:t>
                </a:r>
                <a:r>
                  <a:rPr lang="zh-CN" altLang="en-US" dirty="0">
                    <a:solidFill>
                      <a:srgbClr val="0000CC"/>
                    </a:solidFill>
                  </a:rPr>
                  <a:t>等势</a:t>
                </a:r>
                <a:endParaRPr lang="en-US" altLang="zh-CN" dirty="0">
                  <a:solidFill>
                    <a:srgbClr val="0000CC"/>
                  </a:solidFill>
                </a:endParaRPr>
              </a:p>
              <a:p>
                <a:pPr lvl="1"/>
                <a:r>
                  <a:rPr lang="zh-CN" altLang="en-US" dirty="0"/>
                  <a:t>记为：</a:t>
                </a:r>
                <a:r>
                  <a:rPr lang="en-US" altLang="zh-CN" dirty="0"/>
                  <a:t>A≈B, </a:t>
                </a:r>
                <a:r>
                  <a:rPr lang="zh-CN" altLang="en-US" dirty="0"/>
                  <a:t>否则</a:t>
                </a:r>
                <a:r>
                  <a:rPr lang="en-US" altLang="zh-CN" dirty="0"/>
                  <a:t>A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≉</m:t>
                    </m:r>
                  </m:oMath>
                </a14:m>
                <a:r>
                  <a:rPr lang="en-US" altLang="zh-CN" dirty="0"/>
                  <a:t>B</a:t>
                </a:r>
                <a:endParaRPr lang="zh-CN" altLang="en-US" dirty="0"/>
              </a:p>
              <a:p>
                <a:pPr lvl="1"/>
                <a:r>
                  <a:rPr lang="zh-CN" altLang="en-US" dirty="0"/>
                  <a:t>双射意味着：</a:t>
                </a:r>
                <a:r>
                  <a:rPr lang="en-US" altLang="zh-CN" dirty="0"/>
                  <a:t>A</a:t>
                </a:r>
                <a:r>
                  <a:rPr lang="zh-CN" altLang="en-US" dirty="0"/>
                  <a:t>，</a:t>
                </a:r>
                <a:r>
                  <a:rPr lang="en-US" altLang="zh-CN" dirty="0"/>
                  <a:t>B</a:t>
                </a:r>
                <a:r>
                  <a:rPr lang="zh-CN" altLang="en-US" dirty="0"/>
                  <a:t>中的元素可以“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一一对应</a:t>
                </a:r>
                <a:r>
                  <a:rPr lang="zh-CN" altLang="en-US" dirty="0"/>
                  <a:t>”</a:t>
                </a:r>
              </a:p>
              <a:p>
                <a:pPr lvl="1"/>
                <a:r>
                  <a:rPr lang="zh-CN" altLang="en-US" dirty="0"/>
                  <a:t>要证明</a:t>
                </a:r>
                <a:r>
                  <a:rPr lang="en-US" altLang="zh-CN" dirty="0"/>
                  <a:t>A≈B</a:t>
                </a:r>
                <a:r>
                  <a:rPr lang="zh-CN" altLang="en-US" dirty="0"/>
                  <a:t>，找出</a:t>
                </a:r>
                <a:r>
                  <a:rPr lang="zh-CN" altLang="en-US" dirty="0">
                    <a:solidFill>
                      <a:srgbClr val="0000CC"/>
                    </a:solidFill>
                  </a:rPr>
                  <a:t>一个</a:t>
                </a:r>
                <a:r>
                  <a:rPr lang="zh-CN" altLang="en-US" dirty="0"/>
                  <a:t>从</a:t>
                </a:r>
                <a:r>
                  <a:rPr lang="en-US" altLang="zh-CN" dirty="0"/>
                  <a:t>A</a:t>
                </a:r>
                <a:r>
                  <a:rPr lang="zh-CN" altLang="en-US" dirty="0"/>
                  <a:t>到</a:t>
                </a:r>
                <a:r>
                  <a:rPr lang="en-US" altLang="zh-CN" dirty="0"/>
                  <a:t>B</a:t>
                </a:r>
                <a:r>
                  <a:rPr lang="zh-CN" altLang="en-US" dirty="0"/>
                  <a:t>的双射</a:t>
                </a:r>
                <a:endParaRPr lang="en-US" altLang="zh-CN" dirty="0"/>
              </a:p>
              <a:p>
                <a:pPr lvl="1"/>
                <a:endParaRPr lang="zh-CN" altLang="en-US" dirty="0"/>
              </a:p>
              <a:p>
                <a:pPr lvl="1"/>
                <a:r>
                  <a:rPr lang="zh-CN" altLang="en-US" dirty="0"/>
                  <a:t>集合的势就是集合的基数，记为</a:t>
                </a:r>
                <a:r>
                  <a:rPr lang="en-US" altLang="zh-CN" dirty="0"/>
                  <a:t>|A| </a:t>
                </a:r>
                <a:r>
                  <a:rPr lang="zh-CN" altLang="en-US" dirty="0"/>
                  <a:t>或 </a:t>
                </a:r>
                <a:r>
                  <a:rPr lang="en-US" altLang="zh-CN" dirty="0"/>
                  <a:t>card A</a:t>
                </a:r>
              </a:p>
              <a:p>
                <a:pPr lvl="1"/>
                <a:r>
                  <a:rPr lang="zh-CN" altLang="en-US" dirty="0"/>
                  <a:t>“等势”的集合就被认为是“一样大”</a:t>
                </a: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12648" y="1600200"/>
                <a:ext cx="8279832" cy="4495800"/>
              </a:xfrm>
              <a:blipFill>
                <a:blip r:embed="rId3"/>
                <a:stretch>
                  <a:fillRect l="-442" t="-2171" r="-13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881187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有限集与无限集（</a:t>
            </a:r>
            <a:r>
              <a:rPr lang="en-US" altLang="zh-CN" dirty="0"/>
              <a:t>1</a:t>
            </a:r>
            <a:r>
              <a:rPr lang="zh-CN" altLang="en-US" dirty="0"/>
              <a:t>）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279832" cy="4495800"/>
          </a:xfrm>
        </p:spPr>
        <p:txBody>
          <a:bodyPr/>
          <a:lstStyle/>
          <a:p>
            <a:r>
              <a:rPr lang="en-US" altLang="zh-CN" dirty="0"/>
              <a:t>S</a:t>
            </a:r>
            <a:r>
              <a:rPr lang="zh-CN" altLang="en-US" dirty="0"/>
              <a:t>是有限集合</a:t>
            </a:r>
            <a:r>
              <a:rPr lang="en-US" altLang="zh-CN" dirty="0"/>
              <a:t>/</a:t>
            </a:r>
            <a:r>
              <a:rPr lang="zh-CN" altLang="en-US" dirty="0"/>
              <a:t>有穷集合，</a:t>
            </a:r>
            <a:r>
              <a:rPr lang="en-US" altLang="zh-CN" dirty="0" err="1"/>
              <a:t>iff</a:t>
            </a:r>
            <a:r>
              <a:rPr lang="en-US" altLang="zh-CN" dirty="0"/>
              <a:t> </a:t>
            </a:r>
            <a:r>
              <a:rPr lang="zh-CN" altLang="en-US" dirty="0"/>
              <a:t>存在自然数</a:t>
            </a:r>
            <a:r>
              <a:rPr lang="en-US" altLang="zh-CN" dirty="0"/>
              <a:t>n</a:t>
            </a:r>
            <a:r>
              <a:rPr lang="zh-CN" altLang="en-US" dirty="0"/>
              <a:t>，使得</a:t>
            </a:r>
            <a:r>
              <a:rPr lang="en-US" altLang="zh-CN" dirty="0"/>
              <a:t>S</a:t>
            </a:r>
            <a:r>
              <a:rPr lang="zh-CN" altLang="en-US" dirty="0"/>
              <a:t>的基数为</a:t>
            </a:r>
            <a:r>
              <a:rPr lang="en-US" altLang="zh-CN" dirty="0"/>
              <a:t>n</a:t>
            </a:r>
            <a:r>
              <a:rPr lang="zh-CN" altLang="en-US" dirty="0"/>
              <a:t>（</a:t>
            </a:r>
            <a:r>
              <a:rPr lang="en-US" altLang="zh-CN" dirty="0"/>
              <a:t>S</a:t>
            </a:r>
            <a:r>
              <a:rPr lang="zh-CN" altLang="en-US" dirty="0"/>
              <a:t>与</a:t>
            </a:r>
            <a:r>
              <a:rPr lang="en-US" altLang="zh-CN" dirty="0"/>
              <a:t>n</a:t>
            </a:r>
            <a:r>
              <a:rPr lang="zh-CN" altLang="en-US" dirty="0"/>
              <a:t>等势）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8</a:t>
            </a:fld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2798524"/>
            <a:ext cx="7393606" cy="3678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521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有限集与无限集（</a:t>
            </a:r>
            <a:r>
              <a:rPr lang="en-US" altLang="zh-CN" dirty="0"/>
              <a:t>2</a:t>
            </a:r>
            <a:r>
              <a:rPr lang="zh-CN" altLang="en-US" dirty="0"/>
              <a:t>）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279832" cy="4495800"/>
          </a:xfrm>
        </p:spPr>
        <p:txBody>
          <a:bodyPr/>
          <a:lstStyle/>
          <a:p>
            <a:r>
              <a:rPr lang="en-US" altLang="zh-CN" dirty="0"/>
              <a:t>S</a:t>
            </a:r>
            <a:r>
              <a:rPr lang="zh-CN" altLang="en-US" dirty="0"/>
              <a:t>不是有限集合</a:t>
            </a:r>
            <a:r>
              <a:rPr lang="en-US" altLang="zh-CN" dirty="0"/>
              <a:t>(</a:t>
            </a:r>
            <a:r>
              <a:rPr lang="zh-CN" altLang="en-US" dirty="0"/>
              <a:t>是无限集</a:t>
            </a:r>
            <a:r>
              <a:rPr lang="en-US" altLang="zh-CN" dirty="0"/>
              <a:t>/</a:t>
            </a:r>
            <a:r>
              <a:rPr lang="zh-CN" altLang="en-US" dirty="0"/>
              <a:t>无穷集</a:t>
            </a:r>
            <a:r>
              <a:rPr lang="en-US" altLang="zh-CN" dirty="0"/>
              <a:t>)</a:t>
            </a:r>
            <a:r>
              <a:rPr lang="zh-CN" altLang="en-US" dirty="0"/>
              <a:t>，</a:t>
            </a:r>
            <a:r>
              <a:rPr lang="en-US" altLang="zh-CN" dirty="0" err="1"/>
              <a:t>iff</a:t>
            </a:r>
            <a:r>
              <a:rPr lang="en-US" altLang="zh-CN" i="1" dirty="0"/>
              <a:t> </a:t>
            </a:r>
            <a:r>
              <a:rPr lang="zh-CN" altLang="en-US" dirty="0"/>
              <a:t>存在</a:t>
            </a:r>
            <a:r>
              <a:rPr lang="en-US" altLang="zh-CN" dirty="0"/>
              <a:t>S</a:t>
            </a:r>
            <a:r>
              <a:rPr lang="zh-CN" altLang="en-US" dirty="0"/>
              <a:t>的真子集</a:t>
            </a:r>
            <a:r>
              <a:rPr lang="en-US" altLang="zh-CN" dirty="0"/>
              <a:t>S’</a:t>
            </a:r>
            <a:r>
              <a:rPr lang="zh-CN" altLang="en-US" dirty="0"/>
              <a:t>，使得</a:t>
            </a:r>
            <a:r>
              <a:rPr lang="en-US" altLang="zh-CN" dirty="0"/>
              <a:t>S</a:t>
            </a:r>
            <a:r>
              <a:rPr lang="zh-CN" altLang="en-US" dirty="0"/>
              <a:t>与</a:t>
            </a:r>
            <a:r>
              <a:rPr lang="en-US" altLang="zh-CN" dirty="0"/>
              <a:t>S’</a:t>
            </a:r>
            <a:r>
              <a:rPr lang="zh-CN" altLang="en-US" dirty="0"/>
              <a:t>等势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9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4152" y="2708920"/>
            <a:ext cx="7416824" cy="2575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9667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中性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中性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中性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4332</TotalTime>
  <Words>1738</Words>
  <Application>Microsoft Office PowerPoint</Application>
  <PresentationFormat>全屏显示(4:3)</PresentationFormat>
  <Paragraphs>230</Paragraphs>
  <Slides>34</Slides>
  <Notes>25</Notes>
  <HiddenSlides>1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6" baseType="lpstr">
      <vt:lpstr>黑体</vt:lpstr>
      <vt:lpstr>华文仿宋</vt:lpstr>
      <vt:lpstr>宋体</vt:lpstr>
      <vt:lpstr>Arial</vt:lpstr>
      <vt:lpstr>Calibri</vt:lpstr>
      <vt:lpstr>Cambria Math</vt:lpstr>
      <vt:lpstr>Symbol</vt:lpstr>
      <vt:lpstr>Times New Roman</vt:lpstr>
      <vt:lpstr>Tw Cen MT</vt:lpstr>
      <vt:lpstr>Wingdings</vt:lpstr>
      <vt:lpstr>Wingdings 2</vt:lpstr>
      <vt:lpstr>中性</vt:lpstr>
      <vt:lpstr>集合的基数</vt:lpstr>
      <vt:lpstr>回顾</vt:lpstr>
      <vt:lpstr>本节提要</vt:lpstr>
      <vt:lpstr>集合的基数</vt:lpstr>
      <vt:lpstr>有限与无限：“宇宙旅馆”</vt:lpstr>
      <vt:lpstr>自然数集合的基数</vt:lpstr>
      <vt:lpstr>比较集合的大小：等势关系</vt:lpstr>
      <vt:lpstr>有限集与无限集（1）</vt:lpstr>
      <vt:lpstr>有限集与无限集（2）</vt:lpstr>
      <vt:lpstr>本节提要</vt:lpstr>
      <vt:lpstr>与自然数集等势的集合</vt:lpstr>
      <vt:lpstr>可数集（可列集）</vt:lpstr>
      <vt:lpstr>自然数集的笛卡儿积是可列集</vt:lpstr>
      <vt:lpstr>实数集不是可列集</vt:lpstr>
      <vt:lpstr>幂集的基数</vt:lpstr>
      <vt:lpstr>Contor定理</vt:lpstr>
      <vt:lpstr>本节提要</vt:lpstr>
      <vt:lpstr>利用双射证明无限集等势</vt:lpstr>
      <vt:lpstr>集合的优势关系</vt:lpstr>
      <vt:lpstr>Bernstein定理的证明</vt:lpstr>
      <vt:lpstr>PowerPoint 演示文稿</vt:lpstr>
      <vt:lpstr>“三明治”引理的证明*</vt:lpstr>
      <vt:lpstr>用Bernstein定理证明等势</vt:lpstr>
      <vt:lpstr>用Bernstein定理证明等势</vt:lpstr>
      <vt:lpstr>用Bernstein定理证明等势</vt:lpstr>
      <vt:lpstr>关于B^A</vt:lpstr>
      <vt:lpstr>用Bernstein定理证明等势</vt:lpstr>
      <vt:lpstr>重要的等势、优势关系</vt:lpstr>
      <vt:lpstr>连续统假设</vt:lpstr>
      <vt:lpstr>本节小结</vt:lpstr>
      <vt:lpstr>作业</vt:lpstr>
      <vt:lpstr>集合优势关系的性质</vt:lpstr>
      <vt:lpstr>等势关系是一种等价关系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唐斌</dc:creator>
  <cp:lastModifiedBy>姚远</cp:lastModifiedBy>
  <cp:revision>352</cp:revision>
  <dcterms:created xsi:type="dcterms:W3CDTF">2016-02-22T01:45:17Z</dcterms:created>
  <dcterms:modified xsi:type="dcterms:W3CDTF">2025-09-11T08:14:00Z</dcterms:modified>
</cp:coreProperties>
</file>