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41"/>
  </p:notesMasterIdLst>
  <p:sldIdLst>
    <p:sldId id="275" r:id="rId2"/>
    <p:sldId id="324" r:id="rId3"/>
    <p:sldId id="276" r:id="rId4"/>
    <p:sldId id="310" r:id="rId5"/>
    <p:sldId id="309" r:id="rId6"/>
    <p:sldId id="311" r:id="rId7"/>
    <p:sldId id="335" r:id="rId8"/>
    <p:sldId id="287" r:id="rId9"/>
    <p:sldId id="288" r:id="rId10"/>
    <p:sldId id="332" r:id="rId11"/>
    <p:sldId id="289" r:id="rId12"/>
    <p:sldId id="330" r:id="rId13"/>
    <p:sldId id="291" r:id="rId14"/>
    <p:sldId id="319" r:id="rId15"/>
    <p:sldId id="321" r:id="rId16"/>
    <p:sldId id="322" r:id="rId17"/>
    <p:sldId id="314" r:id="rId18"/>
    <p:sldId id="338" r:id="rId19"/>
    <p:sldId id="316" r:id="rId20"/>
    <p:sldId id="292" r:id="rId21"/>
    <p:sldId id="293" r:id="rId22"/>
    <p:sldId id="294" r:id="rId23"/>
    <p:sldId id="295" r:id="rId24"/>
    <p:sldId id="296" r:id="rId25"/>
    <p:sldId id="317" r:id="rId26"/>
    <p:sldId id="297" r:id="rId27"/>
    <p:sldId id="341" r:id="rId28"/>
    <p:sldId id="318" r:id="rId29"/>
    <p:sldId id="323" r:id="rId30"/>
    <p:sldId id="301" r:id="rId31"/>
    <p:sldId id="302" r:id="rId32"/>
    <p:sldId id="303" r:id="rId33"/>
    <p:sldId id="304" r:id="rId34"/>
    <p:sldId id="305" r:id="rId35"/>
    <p:sldId id="306" r:id="rId36"/>
    <p:sldId id="307" r:id="rId37"/>
    <p:sldId id="336" r:id="rId38"/>
    <p:sldId id="340" r:id="rId39"/>
    <p:sldId id="308" r:id="rId4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79617" autoAdjust="0"/>
  </p:normalViewPr>
  <p:slideViewPr>
    <p:cSldViewPr>
      <p:cViewPr varScale="1">
        <p:scale>
          <a:sx n="97" d="100"/>
          <a:sy n="97" d="100"/>
        </p:scale>
        <p:origin x="1392" y="84"/>
      </p:cViewPr>
      <p:guideLst>
        <p:guide orient="horz" pos="225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5047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孪生素数猜想：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存在无穷多个素数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，使得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 + 2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是素数。</a:t>
            </a:r>
            <a:endParaRPr lang="en-US" altLang="zh-CN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dirty="0"/>
              <a:t>https://www.bilibili.com/video/BV1J54y1D76R?from=search&amp;seid=14379953753271372130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3301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1142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/>
              <a:t>Gcd</a:t>
            </a:r>
            <a:r>
              <a:rPr lang="en-US" altLang="zh-CN" dirty="0"/>
              <a:t>(91,287)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6649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368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线性合成：</a:t>
            </a:r>
            <a:r>
              <a:rPr lang="en-US" altLang="zh-CN" dirty="0" err="1"/>
              <a:t>gcd</a:t>
            </a:r>
            <a:r>
              <a:rPr lang="en-US" altLang="zh-CN" dirty="0"/>
              <a:t>(</a:t>
            </a:r>
            <a:r>
              <a:rPr lang="en-US" altLang="zh-CN" dirty="0" err="1"/>
              <a:t>a,b</a:t>
            </a:r>
            <a:r>
              <a:rPr lang="en-US" altLang="zh-CN" dirty="0"/>
              <a:t>)=d, a=</a:t>
            </a:r>
            <a:r>
              <a:rPr lang="en-US" altLang="zh-CN" dirty="0" err="1"/>
              <a:t>df</a:t>
            </a:r>
            <a:r>
              <a:rPr lang="en-US" altLang="zh-CN" dirty="0"/>
              <a:t>,</a:t>
            </a:r>
            <a:r>
              <a:rPr lang="en-US" altLang="zh-CN" baseline="0" dirty="0"/>
              <a:t> b=dg, (</a:t>
            </a:r>
            <a:r>
              <a:rPr lang="en-US" altLang="zh-CN" baseline="0" dirty="0" err="1"/>
              <a:t>f,g</a:t>
            </a:r>
            <a:r>
              <a:rPr lang="en-US" altLang="zh-CN" baseline="0" dirty="0"/>
              <a:t>)=1, </a:t>
            </a:r>
            <a:r>
              <a:rPr lang="zh-CN" altLang="en-US" baseline="0" dirty="0"/>
              <a:t>于是有</a:t>
            </a:r>
            <a:r>
              <a:rPr lang="en-US" altLang="zh-CN" baseline="0" dirty="0" err="1"/>
              <a:t>s,t</a:t>
            </a:r>
            <a:r>
              <a:rPr lang="zh-CN" altLang="en-US" baseline="0" dirty="0"/>
              <a:t>是的</a:t>
            </a:r>
            <a:r>
              <a:rPr lang="en-US" altLang="zh-CN" baseline="0" dirty="0" err="1"/>
              <a:t>fs+gt</a:t>
            </a:r>
            <a:r>
              <a:rPr lang="en-US" altLang="zh-CN" baseline="0" dirty="0"/>
              <a:t>=1</a:t>
            </a:r>
            <a:r>
              <a:rPr lang="zh-CN" altLang="en-US" baseline="0" dirty="0"/>
              <a:t>，即</a:t>
            </a:r>
            <a:r>
              <a:rPr lang="en-US" altLang="zh-CN" baseline="0" dirty="0" err="1"/>
              <a:t>as+bt</a:t>
            </a:r>
            <a:r>
              <a:rPr lang="en-US" altLang="zh-CN" baseline="0" dirty="0"/>
              <a:t>=d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1453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/>
              <a:t>tiMi</a:t>
            </a:r>
            <a:r>
              <a:rPr lang="zh-CN" altLang="en-US" dirty="0"/>
              <a:t>由</a:t>
            </a:r>
            <a:r>
              <a:rPr lang="zh-CN" altLang="en-US" dirty="0">
                <a:solidFill>
                  <a:srgbClr val="2E2E99"/>
                </a:solidFill>
              </a:rPr>
              <a:t>裴蜀</a:t>
            </a:r>
            <a:r>
              <a:rPr lang="en-US" altLang="zh-CN" dirty="0">
                <a:solidFill>
                  <a:srgbClr val="2E2E99"/>
                </a:solidFill>
              </a:rPr>
              <a:t>(</a:t>
            </a:r>
            <a:r>
              <a:rPr lang="en-US" altLang="zh-CN" dirty="0" err="1">
                <a:solidFill>
                  <a:srgbClr val="2E2E99"/>
                </a:solidFill>
                <a:latin typeface="+mn-ea"/>
              </a:rPr>
              <a:t>Bézout</a:t>
            </a:r>
            <a:r>
              <a:rPr lang="en-US" altLang="zh-CN" dirty="0">
                <a:solidFill>
                  <a:srgbClr val="2E2E99"/>
                </a:solidFill>
              </a:rPr>
              <a:t>)</a:t>
            </a:r>
            <a:r>
              <a:rPr lang="zh-CN" altLang="en-US" dirty="0">
                <a:solidFill>
                  <a:srgbClr val="2E2E99"/>
                </a:solidFill>
              </a:rPr>
              <a:t>定理保证存在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65219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D2D7B39-3168-4226-81BB-A2CA2D54BEEF}" type="slidenum">
              <a:rPr lang="en-US" altLang="zh-CN" sz="1200">
                <a:latin typeface="Times New Roman" panose="02020603050405020304" pitchFamily="18" charset="0"/>
              </a:rPr>
              <a:pPr/>
              <a:t>32</a:t>
            </a:fld>
            <a:endParaRPr lang="en-US" altLang="zh-CN" sz="1200">
              <a:latin typeface="Times New Roman" panose="02020603050405020304" pitchFamily="18" charset="0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dirty="0"/>
              <a:t>容斥原理：</a:t>
            </a:r>
            <a:r>
              <a:rPr lang="en-US" altLang="zh-CN" sz="1200" dirty="0">
                <a:latin typeface="+mn-ea"/>
              </a:rPr>
              <a:t>|A</a:t>
            </a:r>
            <a:r>
              <a:rPr lang="en-US" altLang="zh-CN" sz="1200" dirty="0">
                <a:latin typeface="+mn-ea"/>
                <a:sym typeface="Symbol" charset="0"/>
              </a:rPr>
              <a:t>BC|=|A|+|B|+|C|-|AB|-|AC|-|BC|+|ABC|</a:t>
            </a:r>
          </a:p>
        </p:txBody>
      </p:sp>
    </p:spTree>
    <p:extLst>
      <p:ext uri="{BB962C8B-B14F-4D97-AF65-F5344CB8AC3E}">
        <p14:creationId xmlns:p14="http://schemas.microsoft.com/office/powerpoint/2010/main" val="17144275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p</a:t>
            </a:r>
            <a:r>
              <a:rPr lang="zh-CN" altLang="en-US" dirty="0"/>
              <a:t>为质因子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4618-CA5C-4CB3-994C-FDD68F872231}" type="slidenum">
              <a:rPr lang="zh-CN" altLang="en-US" smtClean="0"/>
              <a:pPr/>
              <a:t>33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275673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9250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Phi</a:t>
            </a:r>
            <a:r>
              <a:rPr lang="zh-CN" altLang="en-US" dirty="0"/>
              <a:t>（</a:t>
            </a:r>
            <a:r>
              <a:rPr lang="en-US" altLang="zh-CN" dirty="0"/>
              <a:t>10</a:t>
            </a:r>
            <a:r>
              <a:rPr lang="zh-CN" altLang="en-US" dirty="0"/>
              <a:t>）</a:t>
            </a:r>
            <a:r>
              <a:rPr lang="en-US" altLang="zh-CN" dirty="0"/>
              <a:t>=4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810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3566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的长度就是密钥长度。实际应用中，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RSA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密钥一般是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1024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位，重要场合则为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2048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位。</a:t>
            </a:r>
            <a:endParaRPr lang="en-US" altLang="zh-CN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不一定互质？</a:t>
            </a:r>
            <a:endParaRPr lang="en-US" altLang="zh-CN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0234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dirty="0">
                <a:latin typeface="+mn-ea"/>
              </a:rPr>
              <a:t>明文分成大小不超过</a:t>
            </a:r>
            <a:r>
              <a:rPr lang="en-US" altLang="zh-CN" sz="1200" dirty="0">
                <a:latin typeface="+mn-ea"/>
              </a:rPr>
              <a:t>n</a:t>
            </a:r>
            <a:r>
              <a:rPr lang="zh-CN" altLang="en-US" sz="1200" dirty="0">
                <a:latin typeface="+mn-ea"/>
              </a:rPr>
              <a:t>的子串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7854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何为黎曼假说？为什么它如此重要？</a:t>
            </a:r>
          </a:p>
          <a:p>
            <a:r>
              <a:rPr lang="en-US" altLang="zh-CN" dirty="0"/>
              <a:t>https://www.bilibili.com/video/BV15a411h7Y8/?spm_id_from=333.337.search-card.all.click&amp;vd_source=119b7a03b58a14d30c39f386402b429f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2181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A55491A-7A9E-4706-98B7-044FDEC76174}" type="slidenum">
              <a:rPr lang="en-US" altLang="zh-CN" sz="1200">
                <a:latin typeface="Tahoma" panose="020B0604030504040204" pitchFamily="34" charset="0"/>
              </a:rPr>
              <a:pPr/>
              <a:t>39</a:t>
            </a:fld>
            <a:endParaRPr lang="en-US" altLang="zh-CN" sz="1200">
              <a:latin typeface="Tahoma" panose="020B0604030504040204" pitchFamily="34" charset="0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1805950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数论可以分为初等（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整除理论、</a:t>
            </a:r>
            <a:r>
              <a:rPr lang="zh-CN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同余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理论等</a:t>
            </a:r>
            <a:r>
              <a:rPr lang="zh-CN" altLang="en-US" dirty="0"/>
              <a:t>）和高等（</a:t>
            </a:r>
            <a:r>
              <a:rPr lang="zh-CN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代数数论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</a:t>
            </a:r>
            <a:r>
              <a:rPr lang="zh-CN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解析数论等</a:t>
            </a:r>
            <a:r>
              <a:rPr lang="zh-CN" altLang="en-US" dirty="0"/>
              <a:t>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23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4618-CA5C-4CB3-994C-FDD68F872231}" type="slidenum">
              <a:rPr lang="zh-CN" altLang="en-US" smtClean="0"/>
              <a:pPr/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3399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408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4575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5AD1E80-C8DC-404A-8B07-7A4AE0958E1C}" type="slidenum">
              <a:rPr lang="en-US" altLang="zh-CN" sz="1200">
                <a:latin typeface="Times New Roman" panose="02020603050405020304" pitchFamily="18" charset="0"/>
              </a:rPr>
              <a:pPr/>
              <a:t>20</a:t>
            </a:fld>
            <a:endParaRPr lang="en-US" altLang="zh-CN" sz="1200">
              <a:latin typeface="Times New Roman" panose="02020603050405020304" pitchFamily="18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/>
          </a:p>
        </p:txBody>
      </p:sp>
    </p:spTree>
    <p:extLst>
      <p:ext uri="{BB962C8B-B14F-4D97-AF65-F5344CB8AC3E}">
        <p14:creationId xmlns:p14="http://schemas.microsoft.com/office/powerpoint/2010/main" val="33855553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4618-CA5C-4CB3-994C-FDD68F872231}" type="slidenum">
              <a:rPr lang="zh-CN" altLang="en-US" smtClean="0"/>
              <a:pPr/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07546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1966</a:t>
            </a:r>
            <a:r>
              <a:rPr lang="zh-CN" altLang="en-US" dirty="0"/>
              <a:t>年发表</a:t>
            </a:r>
            <a:r>
              <a:rPr lang="en-US" altLang="zh-CN" dirty="0"/>
              <a:t>《</a:t>
            </a:r>
            <a:r>
              <a:rPr lang="zh-CN" altLang="en-US" dirty="0"/>
              <a:t>大偶数表为一个素数及一个不超过二个素数的乘积之和</a:t>
            </a:r>
            <a:r>
              <a:rPr lang="en-US" altLang="zh-CN" dirty="0"/>
              <a:t>》</a:t>
            </a:r>
            <a:endParaRPr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4618-CA5C-4CB3-994C-FDD68F872231}" type="slidenum">
              <a:rPr lang="zh-CN" altLang="en-US" smtClean="0"/>
              <a:pPr/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47184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hyperlink" Target="/upload.wikimedia.org/wikipedia/commons/f/f3/EulerPhi100.svg" TargetMode="External"/><Relationship Id="rId4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数论基础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7963"/>
            <a:ext cx="7327900" cy="1036637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同余算术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高斯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Gauss)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5" name="Rectangle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38472" y="1700808"/>
            <a:ext cx="8454007" cy="4536058"/>
          </a:xfrm>
          <a:blipFill rotWithShape="0">
            <a:blip r:embed="rId2"/>
            <a:stretch>
              <a:fillRect l="-649" t="-1613" r="-1442" b="-3898"/>
            </a:stretch>
          </a:blip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defRPr/>
            </a:pPr>
            <a:r>
              <a:rPr kumimoji="0" lang="zh-CN" altLang="en-US">
                <a:noFill/>
                <a:cs typeface="+mn-cs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34078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7963"/>
            <a:ext cx="7327900" cy="1036637"/>
          </a:xfrm>
        </p:spPr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同余算术</a:t>
            </a:r>
            <a:endParaRPr lang="zh-CN" alt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38150" y="1700213"/>
            <a:ext cx="8455025" cy="4537075"/>
          </a:xfrm>
        </p:spPr>
        <p:txBody>
          <a:bodyPr/>
          <a:lstStyle/>
          <a:p>
            <a:pPr algn="just">
              <a:lnSpc>
                <a:spcPct val="110000"/>
              </a:lnSpc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令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为整数，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kumimoji="0" lang="zh-CN" altLang="en-US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正整数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，则</a:t>
            </a:r>
            <a:endParaRPr kumimoji="0"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mod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=(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)mod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mod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=((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(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))mod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1" algn="just" eaLnBrk="1" hangingPunct="1">
              <a:lnSpc>
                <a:spcPct val="110000"/>
              </a:lnSpc>
            </a:pP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800" dirty="0"/>
              <a:t>模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800" dirty="0"/>
              <a:t>算术：</a:t>
            </a:r>
            <a:r>
              <a:rPr lang="zh-CN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令</a:t>
            </a:r>
            <a:r>
              <a:rPr lang="en-US" altLang="zh-CN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sz="28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表示小于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的非负整数集合，定义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i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/</a:t>
            </a:r>
            <a:r>
              <a:rPr lang="en-US" altLang="zh-CN" sz="2800" i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· </a:t>
            </a:r>
            <a:r>
              <a:rPr lang="en-US" altLang="zh-CN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为模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加法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乘法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+</a:t>
            </a:r>
            <a:r>
              <a:rPr lang="en-US" altLang="zh-CN" sz="29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 </a:t>
            </a:r>
            <a:r>
              <a:rPr lang="en-US" altLang="zh-CN" sz="29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zh-CN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a+b</a:t>
            </a:r>
            <a:r>
              <a:rPr lang="en-US" altLang="zh-CN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mod m</a:t>
            </a:r>
          </a:p>
          <a:p>
            <a:pPr lvl="1"/>
            <a:r>
              <a:rPr lang="en-US" altLang="zh-CN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zh-CN" sz="2900" i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· </a:t>
            </a:r>
            <a:r>
              <a:rPr lang="en-US" altLang="zh-CN" sz="29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 </a:t>
            </a:r>
            <a:r>
              <a:rPr lang="en-US" altLang="zh-CN" sz="29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zh-CN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</a:t>
            </a:r>
            <a:r>
              <a:rPr lang="en-US" altLang="zh-CN" sz="2900" i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· </a:t>
            </a:r>
            <a:r>
              <a:rPr lang="en-US" altLang="zh-CN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mod m</a:t>
            </a:r>
          </a:p>
          <a:p>
            <a:pPr algn="just">
              <a:lnSpc>
                <a:spcPct val="110000"/>
              </a:lnSpc>
            </a:pPr>
            <a:endParaRPr kumimoji="0" lang="en-US" altLang="zh-CN" sz="2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947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55576" y="1844824"/>
            <a:ext cx="741682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</a:t>
            </a:r>
            <a:r>
              <a:rPr lang="en-US" altLang="zh-CN" sz="3200" b="1" dirty="0"/>
              <a:t>(</a:t>
            </a:r>
            <a:r>
              <a:rPr lang="zh-CN" altLang="en-US" sz="3200" b="1" dirty="0"/>
              <a:t>初等</a:t>
            </a:r>
            <a:r>
              <a:rPr lang="en-US" altLang="zh-CN" sz="3200" b="1" dirty="0"/>
              <a:t>)</a:t>
            </a:r>
            <a:r>
              <a:rPr lang="zh-CN" altLang="en-US" sz="3200" b="1" dirty="0"/>
              <a:t>数论？</a:t>
            </a:r>
            <a:endParaRPr lang="en-US" altLang="zh-CN" sz="3200" b="1" dirty="0"/>
          </a:p>
          <a:p>
            <a:r>
              <a:rPr lang="en-US" altLang="zh-CN" sz="2800" b="1" dirty="0">
                <a:solidFill>
                  <a:srgbClr val="2E2E99"/>
                </a:solidFill>
              </a:rPr>
              <a:t>- </a:t>
            </a:r>
            <a:r>
              <a:rPr lang="zh-CN" altLang="en-US" sz="2800" b="1" dirty="0">
                <a:solidFill>
                  <a:srgbClr val="2E2E99"/>
                </a:solidFill>
              </a:rPr>
              <a:t>研究整数的性质：整除、余数、同余算术</a:t>
            </a:r>
            <a:endParaRPr lang="en-US" altLang="zh-CN" sz="2800" b="1" dirty="0">
              <a:solidFill>
                <a:srgbClr val="2E2E99"/>
              </a:solidFill>
            </a:endParaRPr>
          </a:p>
          <a:p>
            <a:r>
              <a:rPr lang="zh-CN" altLang="en-US" sz="3200" b="1" dirty="0">
                <a:solidFill>
                  <a:srgbClr val="FF0000"/>
                </a:solidFill>
              </a:rPr>
              <a:t>问题</a:t>
            </a:r>
            <a:r>
              <a:rPr lang="en-US" altLang="zh-CN" sz="3200" b="1" dirty="0">
                <a:solidFill>
                  <a:srgbClr val="FF0000"/>
                </a:solidFill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</a:rPr>
              <a:t>：素数有哪些性质？</a:t>
            </a:r>
            <a:endParaRPr lang="en-US" altLang="zh-CN" sz="3200" b="1" dirty="0"/>
          </a:p>
        </p:txBody>
      </p:sp>
    </p:spTree>
    <p:extLst>
      <p:ext uri="{BB962C8B-B14F-4D97-AF65-F5344CB8AC3E}">
        <p14:creationId xmlns:p14="http://schemas.microsoft.com/office/powerpoint/2010/main" val="2494375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7963"/>
            <a:ext cx="7327900" cy="1036637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素数（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Prime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438150" y="1700213"/>
            <a:ext cx="8455025" cy="4824412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大于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的正整数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称为</a:t>
            </a:r>
            <a:r>
              <a:rPr kumimoji="0" lang="zh-CN" altLang="en-US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素数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，如果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仅有的正因子是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。大于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又不是素数的正整数称为</a:t>
            </a:r>
            <a:r>
              <a:rPr kumimoji="0" lang="zh-CN" altLang="en-US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合数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kumimoji="0"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正整数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是合数 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iff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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. 1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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且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| n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>
              <a:lnSpc>
                <a:spcPct val="110000"/>
              </a:lnSpc>
            </a:pPr>
            <a:r>
              <a:rPr kumimoji="0" lang="zh-CN" altLang="en-US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算术基本定理：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每个大于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的正整数都可以唯一地写为一个素数或者若干个素数的乘积，其中素数因子以非递减序出现。</a:t>
            </a:r>
            <a:endParaRPr kumimoji="0"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1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kumimoji="0"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2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4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en-US" altLang="zh-CN" sz="2400" b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k</a:t>
            </a:r>
            <a:endParaRPr kumimoji="0" lang="en-US" altLang="zh-CN" sz="2400" b="1" baseline="300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algn="just" eaLnBrk="1" hangingPunct="1">
              <a:lnSpc>
                <a:spcPct val="110000"/>
              </a:lnSpc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素数举例：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2, 3, 5, 7, 11, 13, 17, 19, …</a:t>
            </a:r>
          </a:p>
          <a:p>
            <a:pPr algn="just" eaLnBrk="1" hangingPunct="1">
              <a:lnSpc>
                <a:spcPct val="110000"/>
              </a:lnSpc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合数举例：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100=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999= 3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3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37, 1024= 2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10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 </a:t>
            </a:r>
          </a:p>
        </p:txBody>
      </p:sp>
    </p:spTree>
    <p:extLst>
      <p:ext uri="{BB962C8B-B14F-4D97-AF65-F5344CB8AC3E}">
        <p14:creationId xmlns:p14="http://schemas.microsoft.com/office/powerpoint/2010/main" val="3852529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算术基本定理的证明</a:t>
            </a:r>
            <a:r>
              <a:rPr lang="en-US" altLang="zh-CN" dirty="0"/>
              <a:t>(</a:t>
            </a:r>
            <a:r>
              <a:rPr lang="zh-CN" altLang="en-US" dirty="0"/>
              <a:t>存在性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97152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dirty="0"/>
              <a:t>大于</a:t>
            </a:r>
            <a:r>
              <a:rPr lang="en-US" altLang="zh-CN" dirty="0"/>
              <a:t>1</a:t>
            </a:r>
            <a:r>
              <a:rPr lang="zh-CN" altLang="en-US" dirty="0"/>
              <a:t>的自然数必可写成素数之积	</a:t>
            </a:r>
          </a:p>
          <a:p>
            <a:r>
              <a:rPr lang="zh-CN" altLang="en-US" dirty="0"/>
              <a:t>用反证法：</a:t>
            </a:r>
            <a:endParaRPr lang="en-US" altLang="zh-CN" dirty="0"/>
          </a:p>
          <a:p>
            <a:pPr lvl="1" algn="just"/>
            <a:r>
              <a:rPr lang="zh-CN" altLang="en-US" dirty="0"/>
              <a:t>假设存在大于</a:t>
            </a:r>
            <a:r>
              <a:rPr lang="en-US" altLang="zh-CN" dirty="0"/>
              <a:t>1</a:t>
            </a:r>
            <a:r>
              <a:rPr lang="zh-CN" altLang="en-US" dirty="0"/>
              <a:t>的自然数不能写成质数的乘积，把最小的那个称为</a:t>
            </a:r>
            <a:r>
              <a:rPr lang="en-US" altLang="zh-CN" dirty="0"/>
              <a:t>n</a:t>
            </a:r>
            <a:r>
              <a:rPr lang="zh-CN" altLang="en-US" dirty="0"/>
              <a:t>。</a:t>
            </a:r>
          </a:p>
          <a:p>
            <a:pPr lvl="1" algn="just"/>
            <a:r>
              <a:rPr lang="zh-CN" altLang="en-US" dirty="0"/>
              <a:t>大于</a:t>
            </a:r>
            <a:r>
              <a:rPr lang="en-US" altLang="zh-CN" dirty="0"/>
              <a:t>1</a:t>
            </a:r>
            <a:r>
              <a:rPr lang="zh-CN" altLang="en-US" dirty="0"/>
              <a:t>的自然数可以根据其可除性（是否能表示成两个不是自身的自然数的乘积）分成</a:t>
            </a:r>
            <a:r>
              <a:rPr lang="en-US" altLang="zh-CN" dirty="0"/>
              <a:t>2</a:t>
            </a:r>
            <a:r>
              <a:rPr lang="zh-CN" altLang="en-US" dirty="0"/>
              <a:t>类：质数、合数。</a:t>
            </a:r>
            <a:endParaRPr lang="en-US" altLang="zh-CN" dirty="0"/>
          </a:p>
          <a:p>
            <a:pPr lvl="1" algn="just"/>
            <a:r>
              <a:rPr lang="en-US" altLang="zh-CN" dirty="0"/>
              <a:t>n</a:t>
            </a:r>
            <a:r>
              <a:rPr lang="zh-CN" altLang="en-US" dirty="0"/>
              <a:t>不是质数：质数</a:t>
            </a:r>
            <a:r>
              <a:rPr lang="en-US" altLang="zh-CN" dirty="0"/>
              <a:t>p</a:t>
            </a:r>
            <a:r>
              <a:rPr lang="zh-CN" altLang="en-US" dirty="0"/>
              <a:t>可以写成质数乘积：</a:t>
            </a:r>
            <a:r>
              <a:rPr lang="en-US" altLang="zh-CN" dirty="0"/>
              <a:t>p=p</a:t>
            </a:r>
            <a:r>
              <a:rPr lang="zh-CN" altLang="en-US" dirty="0"/>
              <a:t>，这与假设不相符合。</a:t>
            </a:r>
            <a:endParaRPr lang="en-US" altLang="zh-CN" dirty="0"/>
          </a:p>
          <a:p>
            <a:pPr lvl="1" algn="just"/>
            <a:r>
              <a:rPr lang="en-US" altLang="zh-CN" dirty="0"/>
              <a:t>n</a:t>
            </a:r>
            <a:r>
              <a:rPr lang="zh-CN" altLang="en-US" dirty="0"/>
              <a:t>只能是合数：每个合数都可以分解成两个严格小于自身而大于</a:t>
            </a:r>
            <a:r>
              <a:rPr lang="en-US" altLang="zh-CN" dirty="0"/>
              <a:t>1</a:t>
            </a:r>
            <a:r>
              <a:rPr lang="zh-CN" altLang="en-US" dirty="0"/>
              <a:t>的自然数的积。设</a:t>
            </a:r>
            <a:r>
              <a:rPr lang="en-US" altLang="zh-CN" dirty="0"/>
              <a:t>n = a </a:t>
            </a:r>
            <a:r>
              <a:rPr lang="zh-CN" altLang="en-US" dirty="0"/>
              <a:t>*</a:t>
            </a:r>
            <a:r>
              <a:rPr lang="en-US" altLang="zh-CN" dirty="0"/>
              <a:t> b</a:t>
            </a:r>
            <a:r>
              <a:rPr lang="zh-CN" altLang="en-US" dirty="0"/>
              <a:t>，其中 </a:t>
            </a:r>
            <a:r>
              <a:rPr lang="en-US" altLang="zh-CN" dirty="0"/>
              <a:t>a </a:t>
            </a:r>
            <a:r>
              <a:rPr lang="zh-CN" altLang="en-US" dirty="0"/>
              <a:t>和 </a:t>
            </a:r>
            <a:r>
              <a:rPr lang="en-US" altLang="zh-CN" dirty="0"/>
              <a:t>b </a:t>
            </a:r>
            <a:r>
              <a:rPr lang="zh-CN" altLang="en-US" dirty="0"/>
              <a:t>都是介于</a:t>
            </a:r>
            <a:r>
              <a:rPr lang="en-US" altLang="zh-CN" dirty="0"/>
              <a:t>1</a:t>
            </a:r>
            <a:r>
              <a:rPr lang="zh-CN" altLang="en-US" dirty="0"/>
              <a:t>和</a:t>
            </a:r>
            <a:r>
              <a:rPr lang="en-US" altLang="zh-CN" dirty="0"/>
              <a:t>n</a:t>
            </a:r>
            <a:r>
              <a:rPr lang="zh-CN" altLang="en-US" dirty="0"/>
              <a:t>之间的自然数，因此，按照</a:t>
            </a:r>
            <a:r>
              <a:rPr lang="en-US" altLang="zh-CN" dirty="0"/>
              <a:t>n</a:t>
            </a:r>
            <a:r>
              <a:rPr lang="zh-CN" altLang="en-US" dirty="0"/>
              <a:t>的定义，</a:t>
            </a:r>
            <a:r>
              <a:rPr lang="en-US" altLang="zh-CN" dirty="0"/>
              <a:t>a</a:t>
            </a:r>
            <a:r>
              <a:rPr lang="zh-CN" altLang="en-US" dirty="0"/>
              <a:t>和</a:t>
            </a:r>
            <a:r>
              <a:rPr lang="en-US" altLang="zh-CN" dirty="0"/>
              <a:t>b</a:t>
            </a:r>
            <a:r>
              <a:rPr lang="zh-CN" altLang="en-US" dirty="0"/>
              <a:t>都可以写成质数的乘积。从而</a:t>
            </a:r>
            <a:r>
              <a:rPr lang="en-US" altLang="zh-CN" dirty="0"/>
              <a:t>n = a </a:t>
            </a:r>
            <a:r>
              <a:rPr lang="zh-CN" altLang="en-US" dirty="0"/>
              <a:t>*</a:t>
            </a:r>
            <a:r>
              <a:rPr lang="en-US" altLang="zh-CN" dirty="0"/>
              <a:t> b</a:t>
            </a:r>
            <a:r>
              <a:rPr lang="zh-CN" altLang="en-US" dirty="0"/>
              <a:t>也可以写成质数的乘积。由此产生矛盾。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96469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算术基本定理的证明</a:t>
            </a:r>
            <a:r>
              <a:rPr lang="en-US" altLang="zh-CN" dirty="0"/>
              <a:t>(</a:t>
            </a:r>
            <a:r>
              <a:rPr lang="zh-CN" altLang="en-US" dirty="0"/>
              <a:t>唯一性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引理：若质数</a:t>
            </a:r>
            <a:r>
              <a:rPr lang="en-US" altLang="zh-CN" dirty="0" err="1"/>
              <a:t>p|ab</a:t>
            </a:r>
            <a:r>
              <a:rPr lang="zh-CN" altLang="en-US" dirty="0"/>
              <a:t>，则不是 </a:t>
            </a:r>
            <a:r>
              <a:rPr lang="en-US" altLang="zh-CN" dirty="0" err="1"/>
              <a:t>p|a</a:t>
            </a:r>
            <a:r>
              <a:rPr lang="zh-CN" altLang="en-US" dirty="0"/>
              <a:t>，就是</a:t>
            </a:r>
            <a:r>
              <a:rPr lang="en-US" altLang="zh-CN" dirty="0" err="1"/>
              <a:t>p|b</a:t>
            </a:r>
            <a:r>
              <a:rPr lang="zh-CN" altLang="en-US" dirty="0"/>
              <a:t>。</a:t>
            </a:r>
          </a:p>
          <a:p>
            <a:endParaRPr lang="zh-CN" altLang="en-US" dirty="0"/>
          </a:p>
          <a:p>
            <a:pPr marL="0" indent="0">
              <a:buNone/>
            </a:pPr>
            <a:r>
              <a:rPr lang="zh-CN" altLang="en-US" dirty="0"/>
              <a:t>证明：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(1)</a:t>
            </a:r>
            <a:r>
              <a:rPr lang="zh-CN" altLang="en-US" dirty="0"/>
              <a:t>若</a:t>
            </a:r>
            <a:r>
              <a:rPr lang="en-US" altLang="zh-CN" dirty="0" err="1"/>
              <a:t>p|a</a:t>
            </a:r>
            <a:r>
              <a:rPr lang="en-US" altLang="zh-CN" dirty="0"/>
              <a:t> </a:t>
            </a:r>
            <a:r>
              <a:rPr lang="zh-CN" altLang="en-US" dirty="0"/>
              <a:t>则证明完毕。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(2)</a:t>
            </a:r>
            <a:r>
              <a:rPr lang="zh-CN" altLang="en-US" dirty="0"/>
              <a:t>若非</a:t>
            </a:r>
            <a:r>
              <a:rPr lang="en-US" altLang="zh-CN" dirty="0" err="1"/>
              <a:t>p|a</a:t>
            </a:r>
            <a:r>
              <a:rPr lang="zh-CN" altLang="en-US" dirty="0"/>
              <a:t>，那么两者的最大公约数为</a:t>
            </a:r>
            <a:r>
              <a:rPr lang="en-US" altLang="zh-CN" dirty="0"/>
              <a:t>1</a:t>
            </a:r>
            <a:r>
              <a:rPr lang="zh-CN" altLang="en-US" dirty="0"/>
              <a:t>。根据</a:t>
            </a:r>
            <a:r>
              <a:rPr lang="zh-CN" altLang="en-US" dirty="0">
                <a:solidFill>
                  <a:srgbClr val="2E2E99"/>
                </a:solidFill>
              </a:rPr>
              <a:t>裴蜀</a:t>
            </a:r>
            <a:r>
              <a:rPr lang="en-US" altLang="zh-CN" dirty="0">
                <a:solidFill>
                  <a:srgbClr val="2E2E99"/>
                </a:solidFill>
              </a:rPr>
              <a:t>(</a:t>
            </a:r>
            <a:r>
              <a:rPr lang="en-US" altLang="zh-CN" dirty="0" err="1">
                <a:solidFill>
                  <a:srgbClr val="2E2E99"/>
                </a:solidFill>
                <a:latin typeface="+mn-ea"/>
              </a:rPr>
              <a:t>Bézout</a:t>
            </a:r>
            <a:r>
              <a:rPr lang="en-US" altLang="zh-CN" dirty="0">
                <a:solidFill>
                  <a:srgbClr val="2E2E99"/>
                </a:solidFill>
              </a:rPr>
              <a:t>)</a:t>
            </a:r>
            <a:r>
              <a:rPr lang="zh-CN" altLang="en-US" dirty="0">
                <a:solidFill>
                  <a:srgbClr val="2E2E99"/>
                </a:solidFill>
              </a:rPr>
              <a:t>定理</a:t>
            </a:r>
            <a:r>
              <a:rPr lang="zh-CN" altLang="en-US" dirty="0"/>
              <a:t>，存在</a:t>
            </a:r>
            <a:r>
              <a:rPr lang="en-US" altLang="zh-CN" dirty="0"/>
              <a:t>(m, n) </a:t>
            </a:r>
            <a:r>
              <a:rPr lang="zh-CN" altLang="en-US" dirty="0"/>
              <a:t>使得</a:t>
            </a:r>
            <a:r>
              <a:rPr lang="en-US" altLang="zh-CN" dirty="0"/>
              <a:t>ma + np =1</a:t>
            </a:r>
            <a:r>
              <a:rPr lang="zh-CN" altLang="en-US" dirty="0"/>
              <a:t>。于是</a:t>
            </a:r>
            <a:r>
              <a:rPr lang="en-US" altLang="zh-CN" dirty="0"/>
              <a:t>b = b(ma + np) = </a:t>
            </a:r>
            <a:r>
              <a:rPr lang="en-US" altLang="zh-CN" dirty="0" err="1"/>
              <a:t>abm</a:t>
            </a:r>
            <a:r>
              <a:rPr lang="en-US" altLang="zh-CN" dirty="0"/>
              <a:t> + </a:t>
            </a:r>
            <a:r>
              <a:rPr lang="en-US" altLang="zh-CN" dirty="0" err="1"/>
              <a:t>bnp</a:t>
            </a:r>
            <a:r>
              <a:rPr lang="zh-CN" altLang="en-US" dirty="0"/>
              <a:t>。 由于</a:t>
            </a:r>
            <a:r>
              <a:rPr lang="en-US" altLang="zh-CN" dirty="0" err="1"/>
              <a:t>p|ab</a:t>
            </a:r>
            <a:r>
              <a:rPr lang="zh-CN" altLang="en-US" dirty="0"/>
              <a:t>，上式右边两项都可以被</a:t>
            </a:r>
            <a:r>
              <a:rPr lang="en-US" altLang="zh-CN" dirty="0"/>
              <a:t>p</a:t>
            </a:r>
            <a:r>
              <a:rPr lang="zh-CN" altLang="en-US" dirty="0"/>
              <a:t>整除。所以</a:t>
            </a:r>
            <a:r>
              <a:rPr lang="en-US" altLang="zh-CN" dirty="0" err="1"/>
              <a:t>p|b</a:t>
            </a:r>
            <a:r>
              <a:rPr lang="zh-CN" altLang="en-US" dirty="0"/>
              <a:t>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0889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算术基本定理的证明</a:t>
            </a:r>
            <a:r>
              <a:rPr lang="en-US" altLang="zh-CN" dirty="0"/>
              <a:t>(</a:t>
            </a:r>
            <a:r>
              <a:rPr lang="zh-CN" altLang="en-US" dirty="0"/>
              <a:t>唯一性</a:t>
            </a:r>
            <a:r>
              <a:rPr lang="en-US" altLang="zh-CN" dirty="0"/>
              <a:t>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70912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zh-CN" altLang="en-US" dirty="0"/>
                  <a:t>再用反证法：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假设有些大于</a:t>
                </a:r>
                <a:r>
                  <a:rPr lang="en-US" altLang="zh-CN" dirty="0"/>
                  <a:t>1</a:t>
                </a:r>
                <a:r>
                  <a:rPr lang="zh-CN" altLang="en-US" dirty="0"/>
                  <a:t>的自然数可以以多于一种的方式写成多个质数的乘积，那么假设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是其中最小的一个。</a:t>
                </a:r>
              </a:p>
              <a:p>
                <a:pPr lvl="1"/>
                <a:r>
                  <a:rPr lang="zh-CN" altLang="en-US" dirty="0"/>
                  <a:t>首先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不是质数。将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用两种方法写出：</a:t>
                </a:r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zh-CN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b="1" i="0" dirty="0">
                    <a:latin typeface="+mj-lt"/>
                  </a:rPr>
                  <a:t>=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altLang="zh-CN" b="1" i="1" dirty="0" smtClean="0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dirty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altLang="zh-CN" b="1" i="1" dirty="0" smtClean="0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dirty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r>
                      <a:rPr lang="en-US" altLang="zh-CN" b="1" i="1" dirty="0" smtClean="0">
                        <a:latin typeface="Cambria Math" panose="02040503050406030204" pitchFamily="18" charset="0"/>
                      </a:rPr>
                      <m:t>∗…∗</m:t>
                    </m:r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dirty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zh-CN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100" dirty="0"/>
                  <a:t>=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</a:rPr>
                      <m:t>∗…∗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/>
                  <a:t>根据引理，质数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dirty="0"/>
                  <a:t>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</a:rPr>
                      <m:t>∗…∗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zh-CN" altLang="en-US" dirty="0"/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dirty="0"/>
                  <a:t>中有一个能被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zh-CN" altLang="en-US" dirty="0"/>
                  <a:t>整除，不妨设为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zh-CN" altLang="en-US" dirty="0"/>
                  <a:t>。但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zh-CN" altLang="en-US" dirty="0"/>
                  <a:t>也是质数，因此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zh-CN" altLang="en-US" dirty="0"/>
                  <a:t>。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所以，比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小的正整数</a:t>
                </a:r>
                <a:r>
                  <a:rPr lang="en-US" altLang="zh-CN" dirty="0"/>
                  <a:t>n'=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</a:rPr>
                      <m:t>∗…∗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</m:oMath>
                </a14:m>
                <a:r>
                  <a:rPr lang="zh-CN" altLang="en-US" dirty="0"/>
                  <a:t>也可以写成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</a:rPr>
                      <m:t>∗…∗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zh-CN" altLang="en-US" dirty="0"/>
                  <a:t>。这与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的最小性矛盾！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709120"/>
              </a:xfrm>
              <a:blipFill>
                <a:blip r:embed="rId2"/>
                <a:stretch>
                  <a:fillRect l="-449" t="-2073" r="-25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0941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梅森素数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612775" y="1710233"/>
            <a:ext cx="8153400" cy="4275734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0986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例：</a:t>
            </a:r>
            <a:r>
              <a:rPr lang="en-US" altLang="zh-CN" dirty="0"/>
              <a:t>n</a:t>
            </a:r>
            <a:r>
              <a:rPr lang="zh-CN" altLang="en-US" dirty="0"/>
              <a:t>是合数，则</a:t>
            </a:r>
            <a:r>
              <a:rPr lang="en-US" altLang="zh-CN" dirty="0"/>
              <a:t>M</a:t>
            </a:r>
            <a:r>
              <a:rPr lang="en-US" altLang="zh-CN" baseline="-25000" dirty="0"/>
              <a:t>n</a:t>
            </a:r>
            <a:r>
              <a:rPr lang="zh-CN" altLang="en-US" dirty="0"/>
              <a:t>也是合数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844824"/>
            <a:ext cx="7371428" cy="36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89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梅森素数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前四个梅森素数</a:t>
            </a:r>
            <a:r>
              <a:rPr lang="en-US" altLang="zh-CN" dirty="0"/>
              <a:t>M2</a:t>
            </a:r>
            <a:r>
              <a:rPr lang="zh-CN" altLang="en-US" dirty="0"/>
              <a:t>、</a:t>
            </a:r>
            <a:r>
              <a:rPr lang="en-US" altLang="zh-CN" dirty="0"/>
              <a:t>M3</a:t>
            </a:r>
            <a:r>
              <a:rPr lang="zh-CN" altLang="en-US" dirty="0"/>
              <a:t>、</a:t>
            </a:r>
            <a:r>
              <a:rPr lang="en-US" altLang="zh-CN" dirty="0"/>
              <a:t>M5</a:t>
            </a:r>
            <a:r>
              <a:rPr lang="zh-CN" altLang="en-US" dirty="0"/>
              <a:t>、</a:t>
            </a:r>
            <a:r>
              <a:rPr lang="en-US" altLang="zh-CN" dirty="0"/>
              <a:t>M7</a:t>
            </a:r>
            <a:r>
              <a:rPr lang="zh-CN" altLang="en-US" dirty="0"/>
              <a:t>在公元前就已经知道</a:t>
            </a:r>
            <a:endParaRPr lang="en-US" altLang="zh-CN" dirty="0"/>
          </a:p>
          <a:p>
            <a:r>
              <a:rPr lang="zh-CN" altLang="en-US" dirty="0"/>
              <a:t>前</a:t>
            </a:r>
            <a:r>
              <a:rPr lang="en-US" altLang="zh-CN" dirty="0"/>
              <a:t>12</a:t>
            </a:r>
            <a:r>
              <a:rPr lang="zh-CN" altLang="en-US" dirty="0"/>
              <a:t>个梅森素数在手算时代发现</a:t>
            </a:r>
            <a:endParaRPr lang="en-US" altLang="zh-CN" dirty="0"/>
          </a:p>
          <a:p>
            <a:r>
              <a:rPr lang="en-US" altLang="zh-CN" dirty="0"/>
              <a:t>1952-1996</a:t>
            </a:r>
            <a:r>
              <a:rPr lang="zh-CN" altLang="en-US" dirty="0"/>
              <a:t>年发现了前</a:t>
            </a:r>
            <a:r>
              <a:rPr lang="en-US" altLang="zh-CN" dirty="0"/>
              <a:t>34</a:t>
            </a:r>
            <a:r>
              <a:rPr lang="zh-CN" altLang="en-US" dirty="0"/>
              <a:t>个梅森素数</a:t>
            </a:r>
            <a:endParaRPr lang="en-US" altLang="zh-CN" dirty="0"/>
          </a:p>
          <a:p>
            <a:r>
              <a:rPr lang="zh-CN" altLang="en-US" dirty="0"/>
              <a:t>往后的梅森素数都是由因特网梅森素数大搜索（</a:t>
            </a:r>
            <a:r>
              <a:rPr lang="en-US" altLang="zh-CN" dirty="0"/>
              <a:t>GIMPS</a:t>
            </a:r>
            <a:r>
              <a:rPr lang="zh-CN" altLang="en-US" dirty="0"/>
              <a:t>）分布式计算项目发现</a:t>
            </a:r>
            <a:endParaRPr lang="en-US" altLang="zh-CN" dirty="0"/>
          </a:p>
          <a:p>
            <a:r>
              <a:rPr lang="zh-CN" altLang="en-US" dirty="0"/>
              <a:t>目前，</a:t>
            </a:r>
            <a:r>
              <a:rPr lang="en-US" altLang="zh-CN" dirty="0"/>
              <a:t>2018</a:t>
            </a:r>
            <a:r>
              <a:rPr lang="zh-CN" altLang="en-US" dirty="0"/>
              <a:t>年</a:t>
            </a:r>
            <a:r>
              <a:rPr lang="en-US" altLang="zh-CN" dirty="0"/>
              <a:t>12</a:t>
            </a:r>
            <a:r>
              <a:rPr lang="zh-CN" altLang="en-US" dirty="0"/>
              <a:t>月发现第</a:t>
            </a:r>
            <a:r>
              <a:rPr lang="en-US" altLang="zh-CN" dirty="0"/>
              <a:t>51</a:t>
            </a:r>
            <a:r>
              <a:rPr lang="zh-CN" altLang="en-US" dirty="0"/>
              <a:t>个：</a:t>
            </a:r>
            <a:r>
              <a:rPr lang="en-US" altLang="zh-CN" i="1" dirty="0"/>
              <a:t>M</a:t>
            </a:r>
            <a:r>
              <a:rPr lang="en-US" altLang="zh-CN" baseline="-25000" dirty="0"/>
              <a:t>82589933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346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755576" y="1844824"/>
            <a:ext cx="83884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问题</a:t>
            </a:r>
            <a:r>
              <a:rPr lang="en-US" altLang="zh-CN" sz="2800" b="1" dirty="0"/>
              <a:t>1</a:t>
            </a:r>
            <a:r>
              <a:rPr lang="zh-CN" altLang="en-US" sz="2800" b="1" dirty="0"/>
              <a:t>：什么是集合的基数？</a:t>
            </a:r>
            <a:endParaRPr lang="en-US" altLang="zh-CN" sz="2800" b="1" dirty="0"/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有限集合的基数就是一个自然数，表示集合的元素个数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无限集合中最小的那一个就是自然数集合，它的基数是</a:t>
            </a:r>
            <a:r>
              <a:rPr lang="en-US" altLang="zh-CN" sz="2400" b="1" dirty="0">
                <a:solidFill>
                  <a:srgbClr val="0000CC"/>
                </a:solidFill>
              </a:rPr>
              <a:t>ℵ</a:t>
            </a:r>
            <a:r>
              <a:rPr lang="en-US" altLang="zh-CN" sz="2400" b="1" baseline="-25000" dirty="0">
                <a:solidFill>
                  <a:srgbClr val="0000CC"/>
                </a:solidFill>
              </a:rPr>
              <a:t>0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我们也可以判断一个集合是有限还是无限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r>
              <a:rPr lang="zh-CN" altLang="en-US" sz="2800" b="1" dirty="0"/>
              <a:t>问题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：</a:t>
            </a:r>
            <a:r>
              <a:rPr lang="en-US" altLang="zh-CN" sz="2800" b="1" dirty="0"/>
              <a:t>(</a:t>
            </a:r>
            <a:r>
              <a:rPr lang="zh-CN" altLang="en-US" sz="2800" b="1" dirty="0"/>
              <a:t>基数</a:t>
            </a:r>
            <a:r>
              <a:rPr lang="en-US" altLang="zh-CN" sz="2800" b="1" dirty="0"/>
              <a:t>)</a:t>
            </a:r>
            <a:r>
              <a:rPr lang="zh-CN" altLang="en-US" sz="2800" b="1" dirty="0"/>
              <a:t>最大的集合有多大？</a:t>
            </a:r>
            <a:endParaRPr lang="en-US" altLang="zh-CN" sz="2800" b="1" dirty="0"/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实数集比自然数集大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任意集合的幂集比自身大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r>
              <a:rPr lang="zh-CN" altLang="en-US" sz="2800" b="1" dirty="0"/>
              <a:t>问题</a:t>
            </a:r>
            <a:r>
              <a:rPr lang="en-US" altLang="zh-CN" sz="2800" b="1" dirty="0"/>
              <a:t>3</a:t>
            </a:r>
            <a:r>
              <a:rPr lang="zh-CN" altLang="en-US" sz="2800" b="1" dirty="0"/>
              <a:t>：如何比较两个</a:t>
            </a:r>
            <a:r>
              <a:rPr lang="en-US" altLang="zh-CN" sz="2800" b="1" dirty="0"/>
              <a:t>(</a:t>
            </a:r>
            <a:r>
              <a:rPr lang="zh-CN" altLang="en-US" sz="2800" b="1" dirty="0"/>
              <a:t>无限</a:t>
            </a:r>
            <a:r>
              <a:rPr lang="en-US" altLang="zh-CN" sz="2800" b="1" dirty="0"/>
              <a:t>)</a:t>
            </a:r>
            <a:r>
              <a:rPr lang="zh-CN" altLang="en-US" sz="2800" b="1" dirty="0"/>
              <a:t>集合的基数？</a:t>
            </a:r>
            <a:endParaRPr lang="en-US" altLang="zh-CN" sz="2800" b="1" dirty="0"/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利用双射函数证明等势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利用</a:t>
            </a:r>
            <a:r>
              <a:rPr lang="en-US" altLang="zh-CN" sz="2400" b="1" dirty="0">
                <a:solidFill>
                  <a:srgbClr val="0000CC"/>
                </a:solidFill>
              </a:rPr>
              <a:t>Bernstein</a:t>
            </a:r>
            <a:r>
              <a:rPr lang="zh-CN" altLang="en-US" sz="2400" b="1" dirty="0">
                <a:solidFill>
                  <a:srgbClr val="0000CC"/>
                </a:solidFill>
              </a:rPr>
              <a:t>定理证明等势</a:t>
            </a:r>
          </a:p>
        </p:txBody>
      </p:sp>
    </p:spTree>
    <p:extLst>
      <p:ext uri="{BB962C8B-B14F-4D97-AF65-F5344CB8AC3E}">
        <p14:creationId xmlns:p14="http://schemas.microsoft.com/office/powerpoint/2010/main" val="34864902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573222" y="196057"/>
            <a:ext cx="8424863" cy="100965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埃拉托色尼</a:t>
            </a:r>
            <a:r>
              <a:rPr lang="zh-CN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筛选法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(Eratosthenes, </a:t>
            </a:r>
            <a:r>
              <a:rPr lang="pl-PL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BC276–195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174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936625"/>
          </a:xfrm>
        </p:spPr>
        <p:txBody>
          <a:bodyPr/>
          <a:lstStyle/>
          <a:p>
            <a:pPr eaLnBrk="1" hangingPunct="1"/>
            <a:r>
              <a:rPr kumimoji="0" lang="zh-CN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kumimoji="0" lang="zh-CN" altLang="en-US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筛选法</a:t>
            </a:r>
            <a:r>
              <a:rPr kumimoji="0" lang="zh-CN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求质数</a:t>
            </a:r>
            <a:r>
              <a:rPr kumimoji="0" lang="zh-CN" altLang="en-US" sz="2000" b="1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（以</a:t>
            </a:r>
            <a:r>
              <a:rPr kumimoji="0" lang="en-US" altLang="zh-CN" sz="2000" b="1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kumimoji="0" lang="zh-CN" altLang="en-US" sz="2000" b="1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以内的为例）</a:t>
            </a:r>
          </a:p>
        </p:txBody>
      </p:sp>
      <p:sp>
        <p:nvSpPr>
          <p:cNvPr id="31747" name="Text Box 5" descr="新闻纸"/>
          <p:cNvSpPr txBox="1">
            <a:spLocks noChangeArrowheads="1"/>
          </p:cNvSpPr>
          <p:nvPr/>
        </p:nvSpPr>
        <p:spPr bwMode="auto">
          <a:xfrm>
            <a:off x="682625" y="3054350"/>
            <a:ext cx="8280400" cy="366713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en-US" altLang="zh-CN" sz="1800" b="1"/>
              <a:t>2  3  4  5  6  7  8  9  10  11  12  13  14  15  16  17  18  19  20  21  22  23  24  25</a:t>
            </a:r>
          </a:p>
        </p:txBody>
      </p:sp>
      <p:sp>
        <p:nvSpPr>
          <p:cNvPr id="54278" name="Text Box 6" descr="新闻纸"/>
          <p:cNvSpPr txBox="1">
            <a:spLocks noChangeArrowheads="1"/>
          </p:cNvSpPr>
          <p:nvPr/>
        </p:nvSpPr>
        <p:spPr bwMode="auto">
          <a:xfrm>
            <a:off x="250825" y="3933825"/>
            <a:ext cx="8716963" cy="366713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en-US" altLang="zh-CN" sz="1800" b="1" dirty="0"/>
              <a:t> [2]  2  3  </a:t>
            </a:r>
            <a:r>
              <a:rPr kumimoji="0" lang="en-US" altLang="zh-CN" sz="1800" b="1" dirty="0">
                <a:solidFill>
                  <a:srgbClr val="B2B2B2"/>
                </a:solidFill>
              </a:rPr>
              <a:t>4</a:t>
            </a:r>
            <a:r>
              <a:rPr kumimoji="0" lang="en-US" altLang="zh-CN" sz="1800" b="1" dirty="0"/>
              <a:t>  5  </a:t>
            </a:r>
            <a:r>
              <a:rPr kumimoji="0" lang="en-US" altLang="zh-CN" sz="1800" b="1" dirty="0">
                <a:solidFill>
                  <a:srgbClr val="B2B2B2"/>
                </a:solidFill>
              </a:rPr>
              <a:t>6 </a:t>
            </a:r>
            <a:r>
              <a:rPr kumimoji="0" lang="en-US" altLang="zh-CN" sz="1800" b="1" dirty="0"/>
              <a:t> 7  </a:t>
            </a:r>
            <a:r>
              <a:rPr kumimoji="0" lang="en-US" altLang="zh-CN" sz="1800" b="1" dirty="0">
                <a:solidFill>
                  <a:srgbClr val="B2B2B2"/>
                </a:solidFill>
              </a:rPr>
              <a:t>8</a:t>
            </a:r>
            <a:r>
              <a:rPr kumimoji="0" lang="en-US" altLang="zh-CN" sz="1800" b="1" dirty="0"/>
              <a:t>  9  </a:t>
            </a:r>
            <a:r>
              <a:rPr kumimoji="0" lang="en-US" altLang="zh-CN" sz="1800" b="1" dirty="0">
                <a:solidFill>
                  <a:srgbClr val="B2B2B2"/>
                </a:solidFill>
              </a:rPr>
              <a:t>10</a:t>
            </a:r>
            <a:r>
              <a:rPr kumimoji="0" lang="en-US" altLang="zh-CN" sz="1800" b="1" dirty="0"/>
              <a:t>  11  </a:t>
            </a:r>
            <a:r>
              <a:rPr kumimoji="0" lang="en-US" altLang="zh-CN" sz="1800" b="1" dirty="0">
                <a:solidFill>
                  <a:srgbClr val="B2B2B2"/>
                </a:solidFill>
              </a:rPr>
              <a:t>12</a:t>
            </a:r>
            <a:r>
              <a:rPr kumimoji="0" lang="en-US" altLang="zh-CN" sz="1800" b="1" dirty="0"/>
              <a:t>  13  </a:t>
            </a:r>
            <a:r>
              <a:rPr kumimoji="0" lang="en-US" altLang="zh-CN" sz="1800" b="1" dirty="0">
                <a:solidFill>
                  <a:srgbClr val="B2B2B2"/>
                </a:solidFill>
              </a:rPr>
              <a:t>14 </a:t>
            </a:r>
            <a:r>
              <a:rPr kumimoji="0" lang="en-US" altLang="zh-CN" sz="1800" b="1" dirty="0"/>
              <a:t> 15  </a:t>
            </a:r>
            <a:r>
              <a:rPr kumimoji="0" lang="en-US" altLang="zh-CN" sz="1800" b="1" dirty="0">
                <a:solidFill>
                  <a:srgbClr val="B2B2B2"/>
                </a:solidFill>
              </a:rPr>
              <a:t>16 </a:t>
            </a:r>
            <a:r>
              <a:rPr kumimoji="0" lang="en-US" altLang="zh-CN" sz="1800" b="1" dirty="0"/>
              <a:t> 17  </a:t>
            </a:r>
            <a:r>
              <a:rPr kumimoji="0" lang="en-US" altLang="zh-CN" sz="1800" b="1" dirty="0">
                <a:solidFill>
                  <a:srgbClr val="B2B2B2"/>
                </a:solidFill>
              </a:rPr>
              <a:t>18  </a:t>
            </a:r>
            <a:r>
              <a:rPr kumimoji="0" lang="en-US" altLang="zh-CN" sz="1800" b="1" dirty="0"/>
              <a:t>19  </a:t>
            </a:r>
            <a:r>
              <a:rPr kumimoji="0" lang="en-US" altLang="zh-CN" sz="1800" b="1" dirty="0">
                <a:solidFill>
                  <a:srgbClr val="B2B2B2"/>
                </a:solidFill>
              </a:rPr>
              <a:t>20</a:t>
            </a:r>
            <a:r>
              <a:rPr kumimoji="0" lang="en-US" altLang="zh-CN" sz="1800" b="1" dirty="0"/>
              <a:t>  21  </a:t>
            </a:r>
            <a:r>
              <a:rPr kumimoji="0" lang="en-US" altLang="zh-CN" sz="1800" b="1" dirty="0">
                <a:solidFill>
                  <a:srgbClr val="B2B2B2"/>
                </a:solidFill>
              </a:rPr>
              <a:t>22</a:t>
            </a:r>
            <a:r>
              <a:rPr kumimoji="0" lang="en-US" altLang="zh-CN" sz="1800" b="1" dirty="0"/>
              <a:t>  23  </a:t>
            </a:r>
            <a:r>
              <a:rPr kumimoji="0" lang="en-US" altLang="zh-CN" sz="1800" b="1" dirty="0">
                <a:solidFill>
                  <a:srgbClr val="B2B2B2"/>
                </a:solidFill>
              </a:rPr>
              <a:t>24</a:t>
            </a:r>
            <a:r>
              <a:rPr kumimoji="0" lang="en-US" altLang="zh-CN" sz="1800" b="1" dirty="0"/>
              <a:t>  25</a:t>
            </a:r>
          </a:p>
        </p:txBody>
      </p:sp>
      <p:sp>
        <p:nvSpPr>
          <p:cNvPr id="54279" name="Text Box 7" descr="新闻纸"/>
          <p:cNvSpPr txBox="1">
            <a:spLocks noChangeArrowheads="1"/>
          </p:cNvSpPr>
          <p:nvPr/>
        </p:nvSpPr>
        <p:spPr bwMode="auto">
          <a:xfrm>
            <a:off x="250825" y="4711700"/>
            <a:ext cx="8716963" cy="366713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en-US" altLang="zh-CN" sz="1800" b="1"/>
              <a:t> [3]  2  3  </a:t>
            </a:r>
            <a:r>
              <a:rPr kumimoji="0" lang="en-US" altLang="zh-CN" sz="1800" b="1">
                <a:solidFill>
                  <a:srgbClr val="B2B2B2"/>
                </a:solidFill>
              </a:rPr>
              <a:t>4</a:t>
            </a:r>
            <a:r>
              <a:rPr kumimoji="0" lang="en-US" altLang="zh-CN" sz="1800" b="1"/>
              <a:t>  5  </a:t>
            </a:r>
            <a:r>
              <a:rPr kumimoji="0" lang="en-US" altLang="zh-CN" sz="1800" b="1">
                <a:solidFill>
                  <a:srgbClr val="B2B2B2"/>
                </a:solidFill>
              </a:rPr>
              <a:t>6 </a:t>
            </a:r>
            <a:r>
              <a:rPr kumimoji="0" lang="en-US" altLang="zh-CN" sz="1800" b="1"/>
              <a:t> 7  </a:t>
            </a:r>
            <a:r>
              <a:rPr kumimoji="0" lang="en-US" altLang="zh-CN" sz="1800" b="1">
                <a:solidFill>
                  <a:srgbClr val="B2B2B2"/>
                </a:solidFill>
              </a:rPr>
              <a:t>8</a:t>
            </a:r>
            <a:r>
              <a:rPr kumimoji="0" lang="en-US" altLang="zh-CN" sz="1800" b="1"/>
              <a:t>  </a:t>
            </a:r>
            <a:r>
              <a:rPr kumimoji="0" lang="en-US" altLang="zh-CN" sz="1800" b="1">
                <a:solidFill>
                  <a:srgbClr val="B2B2B2"/>
                </a:solidFill>
              </a:rPr>
              <a:t>9</a:t>
            </a:r>
            <a:r>
              <a:rPr kumimoji="0" lang="en-US" altLang="zh-CN" sz="1800" b="1"/>
              <a:t>  </a:t>
            </a:r>
            <a:r>
              <a:rPr kumimoji="0" lang="en-US" altLang="zh-CN" sz="1800" b="1">
                <a:solidFill>
                  <a:srgbClr val="B2B2B2"/>
                </a:solidFill>
              </a:rPr>
              <a:t>10</a:t>
            </a:r>
            <a:r>
              <a:rPr kumimoji="0" lang="en-US" altLang="zh-CN" sz="1800" b="1"/>
              <a:t>  11  </a:t>
            </a:r>
            <a:r>
              <a:rPr kumimoji="0" lang="en-US" altLang="zh-CN" sz="1800" b="1">
                <a:solidFill>
                  <a:srgbClr val="B2B2B2"/>
                </a:solidFill>
              </a:rPr>
              <a:t>12</a:t>
            </a:r>
            <a:r>
              <a:rPr kumimoji="0" lang="en-US" altLang="zh-CN" sz="1800" b="1"/>
              <a:t>  13  </a:t>
            </a:r>
            <a:r>
              <a:rPr kumimoji="0" lang="en-US" altLang="zh-CN" sz="1800" b="1">
                <a:solidFill>
                  <a:srgbClr val="B2B2B2"/>
                </a:solidFill>
              </a:rPr>
              <a:t>14 </a:t>
            </a:r>
            <a:r>
              <a:rPr kumimoji="0" lang="en-US" altLang="zh-CN" sz="1800" b="1"/>
              <a:t> </a:t>
            </a:r>
            <a:r>
              <a:rPr kumimoji="0" lang="en-US" altLang="zh-CN" sz="1800" b="1">
                <a:solidFill>
                  <a:srgbClr val="B2B2B2"/>
                </a:solidFill>
              </a:rPr>
              <a:t>15</a:t>
            </a:r>
            <a:r>
              <a:rPr kumimoji="0" lang="en-US" altLang="zh-CN" sz="1800" b="1"/>
              <a:t>  </a:t>
            </a:r>
            <a:r>
              <a:rPr kumimoji="0" lang="en-US" altLang="zh-CN" sz="1800" b="1">
                <a:solidFill>
                  <a:srgbClr val="B2B2B2"/>
                </a:solidFill>
              </a:rPr>
              <a:t>16 </a:t>
            </a:r>
            <a:r>
              <a:rPr kumimoji="0" lang="en-US" altLang="zh-CN" sz="1800" b="1"/>
              <a:t> 17  </a:t>
            </a:r>
            <a:r>
              <a:rPr kumimoji="0" lang="en-US" altLang="zh-CN" sz="1800" b="1">
                <a:solidFill>
                  <a:srgbClr val="B2B2B2"/>
                </a:solidFill>
              </a:rPr>
              <a:t>18  </a:t>
            </a:r>
            <a:r>
              <a:rPr kumimoji="0" lang="en-US" altLang="zh-CN" sz="1800" b="1"/>
              <a:t>19  </a:t>
            </a:r>
            <a:r>
              <a:rPr kumimoji="0" lang="en-US" altLang="zh-CN" sz="1800" b="1">
                <a:solidFill>
                  <a:srgbClr val="B2B2B2"/>
                </a:solidFill>
              </a:rPr>
              <a:t>20</a:t>
            </a:r>
            <a:r>
              <a:rPr kumimoji="0" lang="en-US" altLang="zh-CN" sz="1800" b="1"/>
              <a:t>  </a:t>
            </a:r>
            <a:r>
              <a:rPr kumimoji="0" lang="en-US" altLang="zh-CN" sz="1800" b="1">
                <a:solidFill>
                  <a:srgbClr val="B2B2B2"/>
                </a:solidFill>
              </a:rPr>
              <a:t>21</a:t>
            </a:r>
            <a:r>
              <a:rPr kumimoji="0" lang="en-US" altLang="zh-CN" sz="1800" b="1"/>
              <a:t>  </a:t>
            </a:r>
            <a:r>
              <a:rPr kumimoji="0" lang="en-US" altLang="zh-CN" sz="1800" b="1">
                <a:solidFill>
                  <a:srgbClr val="B2B2B2"/>
                </a:solidFill>
              </a:rPr>
              <a:t>22</a:t>
            </a:r>
            <a:r>
              <a:rPr kumimoji="0" lang="en-US" altLang="zh-CN" sz="1800" b="1"/>
              <a:t>  23  </a:t>
            </a:r>
            <a:r>
              <a:rPr kumimoji="0" lang="en-US" altLang="zh-CN" sz="1800" b="1">
                <a:solidFill>
                  <a:srgbClr val="B2B2B2"/>
                </a:solidFill>
              </a:rPr>
              <a:t>24</a:t>
            </a:r>
            <a:r>
              <a:rPr kumimoji="0" lang="en-US" altLang="zh-CN" sz="1800" b="1"/>
              <a:t>  25</a:t>
            </a:r>
          </a:p>
        </p:txBody>
      </p:sp>
      <p:sp>
        <p:nvSpPr>
          <p:cNvPr id="54280" name="Text Box 8" descr="新闻纸"/>
          <p:cNvSpPr txBox="1">
            <a:spLocks noChangeArrowheads="1"/>
          </p:cNvSpPr>
          <p:nvPr/>
        </p:nvSpPr>
        <p:spPr bwMode="auto">
          <a:xfrm>
            <a:off x="236538" y="5507038"/>
            <a:ext cx="8716962" cy="36671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en-US" altLang="zh-CN" sz="1800" b="1"/>
              <a:t> [5]  2  3  </a:t>
            </a:r>
            <a:r>
              <a:rPr kumimoji="0" lang="en-US" altLang="zh-CN" sz="1800" b="1">
                <a:solidFill>
                  <a:srgbClr val="B2B2B2"/>
                </a:solidFill>
              </a:rPr>
              <a:t>4</a:t>
            </a:r>
            <a:r>
              <a:rPr kumimoji="0" lang="en-US" altLang="zh-CN" sz="1800" b="1"/>
              <a:t>  5  </a:t>
            </a:r>
            <a:r>
              <a:rPr kumimoji="0" lang="en-US" altLang="zh-CN" sz="1800" b="1">
                <a:solidFill>
                  <a:srgbClr val="B2B2B2"/>
                </a:solidFill>
              </a:rPr>
              <a:t>6 </a:t>
            </a:r>
            <a:r>
              <a:rPr kumimoji="0" lang="en-US" altLang="zh-CN" sz="1800" b="1"/>
              <a:t> 7  </a:t>
            </a:r>
            <a:r>
              <a:rPr kumimoji="0" lang="en-US" altLang="zh-CN" sz="1800" b="1">
                <a:solidFill>
                  <a:srgbClr val="B2B2B2"/>
                </a:solidFill>
              </a:rPr>
              <a:t>8</a:t>
            </a:r>
            <a:r>
              <a:rPr kumimoji="0" lang="en-US" altLang="zh-CN" sz="1800" b="1"/>
              <a:t>  </a:t>
            </a:r>
            <a:r>
              <a:rPr kumimoji="0" lang="en-US" altLang="zh-CN" sz="1800" b="1">
                <a:solidFill>
                  <a:srgbClr val="B2B2B2"/>
                </a:solidFill>
              </a:rPr>
              <a:t>9</a:t>
            </a:r>
            <a:r>
              <a:rPr kumimoji="0" lang="en-US" altLang="zh-CN" sz="1800" b="1"/>
              <a:t>  </a:t>
            </a:r>
            <a:r>
              <a:rPr kumimoji="0" lang="en-US" altLang="zh-CN" sz="1800" b="1">
                <a:solidFill>
                  <a:srgbClr val="B2B2B2"/>
                </a:solidFill>
              </a:rPr>
              <a:t>10</a:t>
            </a:r>
            <a:r>
              <a:rPr kumimoji="0" lang="en-US" altLang="zh-CN" sz="1800" b="1"/>
              <a:t>  11  </a:t>
            </a:r>
            <a:r>
              <a:rPr kumimoji="0" lang="en-US" altLang="zh-CN" sz="1800" b="1">
                <a:solidFill>
                  <a:srgbClr val="B2B2B2"/>
                </a:solidFill>
              </a:rPr>
              <a:t>12</a:t>
            </a:r>
            <a:r>
              <a:rPr kumimoji="0" lang="en-US" altLang="zh-CN" sz="1800" b="1"/>
              <a:t>  13  </a:t>
            </a:r>
            <a:r>
              <a:rPr kumimoji="0" lang="en-US" altLang="zh-CN" sz="1800" b="1">
                <a:solidFill>
                  <a:srgbClr val="B2B2B2"/>
                </a:solidFill>
              </a:rPr>
              <a:t>14 </a:t>
            </a:r>
            <a:r>
              <a:rPr kumimoji="0" lang="en-US" altLang="zh-CN" sz="1800" b="1"/>
              <a:t> </a:t>
            </a:r>
            <a:r>
              <a:rPr kumimoji="0" lang="en-US" altLang="zh-CN" sz="1800" b="1">
                <a:solidFill>
                  <a:srgbClr val="B2B2B2"/>
                </a:solidFill>
              </a:rPr>
              <a:t>15</a:t>
            </a:r>
            <a:r>
              <a:rPr kumimoji="0" lang="en-US" altLang="zh-CN" sz="1800" b="1"/>
              <a:t>  </a:t>
            </a:r>
            <a:r>
              <a:rPr kumimoji="0" lang="en-US" altLang="zh-CN" sz="1800" b="1">
                <a:solidFill>
                  <a:srgbClr val="B2B2B2"/>
                </a:solidFill>
              </a:rPr>
              <a:t>16 </a:t>
            </a:r>
            <a:r>
              <a:rPr kumimoji="0" lang="en-US" altLang="zh-CN" sz="1800" b="1"/>
              <a:t> 17  </a:t>
            </a:r>
            <a:r>
              <a:rPr kumimoji="0" lang="en-US" altLang="zh-CN" sz="1800" b="1">
                <a:solidFill>
                  <a:srgbClr val="B2B2B2"/>
                </a:solidFill>
              </a:rPr>
              <a:t>18  </a:t>
            </a:r>
            <a:r>
              <a:rPr kumimoji="0" lang="en-US" altLang="zh-CN" sz="1800" b="1"/>
              <a:t>19  </a:t>
            </a:r>
            <a:r>
              <a:rPr kumimoji="0" lang="en-US" altLang="zh-CN" sz="1800" b="1">
                <a:solidFill>
                  <a:srgbClr val="B2B2B2"/>
                </a:solidFill>
              </a:rPr>
              <a:t>20</a:t>
            </a:r>
            <a:r>
              <a:rPr kumimoji="0" lang="en-US" altLang="zh-CN" sz="1800" b="1"/>
              <a:t>  </a:t>
            </a:r>
            <a:r>
              <a:rPr kumimoji="0" lang="en-US" altLang="zh-CN" sz="1800" b="1">
                <a:solidFill>
                  <a:srgbClr val="B2B2B2"/>
                </a:solidFill>
              </a:rPr>
              <a:t>21</a:t>
            </a:r>
            <a:r>
              <a:rPr kumimoji="0" lang="en-US" altLang="zh-CN" sz="1800" b="1"/>
              <a:t>  </a:t>
            </a:r>
            <a:r>
              <a:rPr kumimoji="0" lang="en-US" altLang="zh-CN" sz="1800" b="1">
                <a:solidFill>
                  <a:srgbClr val="B2B2B2"/>
                </a:solidFill>
              </a:rPr>
              <a:t>22</a:t>
            </a:r>
            <a:r>
              <a:rPr kumimoji="0" lang="en-US" altLang="zh-CN" sz="1800" b="1"/>
              <a:t>  23  </a:t>
            </a:r>
            <a:r>
              <a:rPr kumimoji="0" lang="en-US" altLang="zh-CN" sz="1800" b="1">
                <a:solidFill>
                  <a:srgbClr val="B2B2B2"/>
                </a:solidFill>
              </a:rPr>
              <a:t>24</a:t>
            </a:r>
            <a:r>
              <a:rPr kumimoji="0" lang="en-US" altLang="zh-CN" sz="1800" b="1"/>
              <a:t>  </a:t>
            </a:r>
            <a:r>
              <a:rPr kumimoji="0" lang="en-US" altLang="zh-CN" sz="1800" b="1">
                <a:solidFill>
                  <a:srgbClr val="B2B2B2"/>
                </a:solidFill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276070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 animBg="1"/>
      <p:bldP spid="54279" grpId="0" animBg="1"/>
      <p:bldP spid="5428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327900" cy="1036637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素数的性质</a:t>
            </a:r>
          </a:p>
        </p:txBody>
      </p:sp>
      <p:sp>
        <p:nvSpPr>
          <p:cNvPr id="18435" name="Rectangle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38150" y="1700213"/>
            <a:ext cx="8455025" cy="4824412"/>
          </a:xfrm>
          <a:blipFill rotWithShape="0">
            <a:blip r:embed="rId3"/>
            <a:stretch>
              <a:fillRect l="-649" t="-1643"/>
            </a:stretch>
          </a:blip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defRPr/>
            </a:pPr>
            <a:r>
              <a:rPr kumimoji="0" lang="zh-CN" altLang="en-US">
                <a:noFill/>
                <a:cs typeface="+mn-cs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47762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327900" cy="1036637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素数的性质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38150" y="1628775"/>
            <a:ext cx="8597900" cy="4895850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任意给定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，存在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个成等差级数的素数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陶哲轩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格林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2004)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举例：当</a:t>
            </a:r>
            <a:r>
              <a:rPr kumimoji="0"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K=3</a:t>
            </a:r>
            <a:r>
              <a:rPr kumimoji="0"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时，我们有</a:t>
            </a:r>
            <a:r>
              <a:rPr kumimoji="0"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3, 7, 11</a:t>
            </a:r>
            <a:r>
              <a:rPr kumimoji="0"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kumimoji="0" lang="en-US" altLang="zh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>
              <a:lnSpc>
                <a:spcPct val="110000"/>
              </a:lnSpc>
            </a:pPr>
            <a:endParaRPr kumimoji="0" lang="en-US" altLang="zh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</a:pPr>
            <a:endParaRPr kumimoji="0"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</a:pPr>
            <a:endParaRPr kumimoji="0"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任一大于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的偶数都可以写成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个素数之和？</a:t>
            </a:r>
            <a:endParaRPr kumimoji="0"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kumimoji="0"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1+1</a:t>
            </a:r>
            <a:r>
              <a:rPr kumimoji="0"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（哥德巴赫猜想，</a:t>
            </a:r>
            <a:r>
              <a:rPr kumimoji="0"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1742</a:t>
            </a:r>
            <a:r>
              <a:rPr kumimoji="0"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kumimoji="0" lang="en-US" altLang="zh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kumimoji="0"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1+2</a:t>
            </a:r>
            <a:r>
              <a:rPr kumimoji="0"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（陈景润证明，</a:t>
            </a:r>
            <a:r>
              <a:rPr kumimoji="0"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1966</a:t>
            </a:r>
            <a:r>
              <a:rPr kumimoji="0"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kumimoji="0" lang="en-US" altLang="zh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素数的分布？</a:t>
            </a:r>
            <a:endParaRPr kumimoji="0"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无穷多个“特殊形式的素数”，比如：搜寻尽可能大的梅森素数。</a:t>
            </a:r>
            <a:endParaRPr kumimoji="0" lang="en-US" altLang="zh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素数</a:t>
            </a:r>
            <a:r>
              <a:rPr kumimoji="0"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定理：不超过</a:t>
            </a:r>
            <a:r>
              <a:rPr kumimoji="0" lang="en-US" altLang="zh-CN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的素数有多少个？接近于</a:t>
            </a:r>
            <a:r>
              <a:rPr kumimoji="0" lang="en-US" altLang="zh-CN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kumimoji="0"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ln </a:t>
            </a:r>
            <a:r>
              <a:rPr kumimoji="0" lang="en-US" altLang="zh-CN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kumimoji="0"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充分大时）</a:t>
            </a:r>
            <a:endParaRPr kumimoji="0" lang="en-US" altLang="zh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</a:pPr>
            <a:endParaRPr kumimoji="0"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</a:pPr>
            <a:endParaRPr kumimoji="0"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819" name="Picture 2" descr="http://upload.wikimedia.org/wikipedia/commons/thumb/7/72/Tao_terence_download_2.jpg/1280px-Tao_terence_download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492375"/>
            <a:ext cx="183832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" descr="http://pic.baike.soso.com/p/20130514/20130514192211-81486458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933825"/>
            <a:ext cx="1914525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32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张益唐 与 孪生素数猜想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22" y="1628800"/>
            <a:ext cx="6336704" cy="3561613"/>
          </a:xfrm>
        </p:spPr>
      </p:pic>
      <p:sp>
        <p:nvSpPr>
          <p:cNvPr id="5" name="矩形 4"/>
          <p:cNvSpPr/>
          <p:nvPr/>
        </p:nvSpPr>
        <p:spPr>
          <a:xfrm>
            <a:off x="6878926" y="2528029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庾信平生最萧瑟，</a:t>
            </a:r>
            <a:endParaRPr lang="en-US" altLang="zh-CN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暮年诗赋动江关</a:t>
            </a:r>
          </a:p>
        </p:txBody>
      </p:sp>
      <p:sp>
        <p:nvSpPr>
          <p:cNvPr id="6" name="矩形 5"/>
          <p:cNvSpPr/>
          <p:nvPr/>
        </p:nvSpPr>
        <p:spPr>
          <a:xfrm>
            <a:off x="6981872" y="1813466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生于</a:t>
            </a:r>
            <a:r>
              <a:rPr lang="en-US" altLang="zh-CN" dirty="0"/>
              <a:t>1955-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888045"/>
            <a:ext cx="4998830" cy="60151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42222" y="5364451"/>
            <a:ext cx="64812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222222"/>
                </a:solidFill>
                <a:latin typeface="Arial" panose="020B0604020202020204" pitchFamily="34" charset="0"/>
              </a:rPr>
              <a:t>2013</a:t>
            </a:r>
            <a:r>
              <a:rPr lang="zh-CN" altLang="en-US" sz="2400" b="1" dirty="0">
                <a:solidFill>
                  <a:srgbClr val="222222"/>
                </a:solidFill>
                <a:latin typeface="Arial" panose="020B0604020202020204" pitchFamily="34" charset="0"/>
              </a:rPr>
              <a:t>：存在无穷多个素数对相差都小于</a:t>
            </a:r>
            <a:r>
              <a:rPr lang="en-US" altLang="zh-CN" sz="2400" b="1" dirty="0">
                <a:solidFill>
                  <a:srgbClr val="222222"/>
                </a:solidFill>
                <a:latin typeface="Arial" panose="020B0604020202020204" pitchFamily="34" charset="0"/>
              </a:rPr>
              <a:t>7000</a:t>
            </a:r>
            <a:r>
              <a:rPr lang="zh-CN" altLang="en-US" sz="2400" b="1" dirty="0">
                <a:solidFill>
                  <a:srgbClr val="222222"/>
                </a:solidFill>
                <a:latin typeface="Arial" panose="020B0604020202020204" pitchFamily="34" charset="0"/>
              </a:rPr>
              <a:t>万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554021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327900" cy="1036637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最大公约数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38150" y="1700213"/>
            <a:ext cx="8455025" cy="4824412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能整除两个（正）整数的最大正整数称为这两个正整数的最大公约数。记法：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N</a:t>
            </a:r>
            <a:r>
              <a:rPr kumimoji="0"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| 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},  </a:t>
            </a:r>
            <a:r>
              <a:rPr kumimoji="0"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0 </a:t>
            </a:r>
            <a:r>
              <a:rPr kumimoji="0"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或者</a:t>
            </a:r>
            <a:r>
              <a:rPr kumimoji="0"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0</a:t>
            </a:r>
            <a:endParaRPr kumimoji="0" lang="en-US" altLang="zh-CN" sz="2400" b="1" i="1" dirty="0">
              <a:solidFill>
                <a:srgbClr val="FF0000"/>
              </a:solidFill>
              <a:latin typeface="Cambria Math" panose="02040503050406030204" pitchFamily="18" charset="0"/>
              <a:cs typeface="Times New Roman" panose="02020603050405020304" pitchFamily="18" charset="0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我们称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是互素的，如果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1</a:t>
            </a:r>
          </a:p>
          <a:p>
            <a:pPr algn="just" eaLnBrk="1" hangingPunct="1">
              <a:lnSpc>
                <a:spcPct val="110000"/>
              </a:lnSpc>
            </a:pPr>
            <a:endParaRPr kumimoji="0"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若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1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2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en-US" altLang="zh-CN" sz="2800" b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k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1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2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k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just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则 </a:t>
            </a:r>
            <a:r>
              <a:rPr kumimoji="0"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1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2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en-US" altLang="zh-CN" sz="2800" b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k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</a:t>
            </a:r>
            <a:r>
              <a:rPr kumimoji="0" lang="en-US" altLang="zh-CN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=min {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kumimoji="0" lang="en-US" altLang="zh-CN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</a:t>
            </a:r>
            <a:r>
              <a:rPr kumimoji="0" lang="en-US" altLang="zh-CN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}</a:t>
            </a:r>
            <a:endParaRPr kumimoji="0" lang="en-US" altLang="zh-CN" sz="2800" b="1" baseline="300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728943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最大公约数的性质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612775" y="1752288"/>
            <a:ext cx="8153400" cy="4191623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09750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5631" y="188640"/>
            <a:ext cx="8075613" cy="1036637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欧几里德算法（求最大公约数）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44525" y="4149725"/>
            <a:ext cx="3998913" cy="1938338"/>
          </a:xfrm>
          <a:prstGeom prst="rect">
            <a:avLst/>
          </a:prstGeom>
          <a:solidFill>
            <a:srgbClr val="F9F9F9"/>
          </a:solidFill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// </a:t>
            </a:r>
            <a:r>
              <a:rPr kumimoji="0" lang="zh-CN" alt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不全为</a:t>
            </a:r>
            <a:r>
              <a:rPr kumimoji="0"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kumimoji="0" lang="zh-CN" alt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的自然数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≠ 0 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t :=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:=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:= t 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2517775" y="1628775"/>
            <a:ext cx="3441700" cy="2246313"/>
          </a:xfrm>
          <a:prstGeom prst="rect">
            <a:avLst/>
          </a:prstGeom>
          <a:solidFill>
            <a:srgbClr val="F9F9F9"/>
          </a:solidFill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//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0,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0  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≠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 b 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:=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−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else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:=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−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787900" y="4149725"/>
            <a:ext cx="3744913" cy="1630363"/>
          </a:xfrm>
          <a:prstGeom prst="rect">
            <a:avLst/>
          </a:prstGeom>
          <a:solidFill>
            <a:srgbClr val="F9F9F9"/>
          </a:solidFill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//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0,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&gt;0  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 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</a:t>
            </a:r>
          </a:p>
          <a:p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kumimoji="0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710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327900" cy="1036637"/>
          </a:xfrm>
        </p:spPr>
        <p:txBody>
          <a:bodyPr/>
          <a:lstStyle/>
          <a:p>
            <a:pPr eaLnBrk="1" hangingPunct="1"/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最大公约数的性质</a:t>
            </a:r>
            <a:r>
              <a:rPr lang="zh-CN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（续）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38150" y="1700213"/>
            <a:ext cx="8455025" cy="4824412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kumimoji="0"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一定是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的线性组合，即：</a:t>
            </a:r>
            <a:endParaRPr kumimoji="0"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		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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Z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kumimoji="0"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kumimoji="0"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kumimoji="0"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852936"/>
            <a:ext cx="8547646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6751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327900" cy="1036637"/>
          </a:xfrm>
        </p:spPr>
        <p:txBody>
          <a:bodyPr/>
          <a:lstStyle/>
          <a:p>
            <a:pPr eaLnBrk="1" hangingPunct="1"/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最大公约数的性质</a:t>
            </a:r>
            <a:r>
              <a:rPr lang="zh-CN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（续）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38150" y="1700213"/>
            <a:ext cx="8455025" cy="4824412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kumimoji="0"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一定是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的线性组合，即：</a:t>
            </a:r>
            <a:endParaRPr kumimoji="0"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		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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Z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kumimoji="0"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kumimoji="0"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zh-CN" altLang="en-US" sz="2800" dirty="0"/>
              <a:t>裴蜀</a:t>
            </a:r>
            <a:r>
              <a:rPr lang="en-US" altLang="zh-CN" sz="2800" dirty="0"/>
              <a:t>(</a:t>
            </a:r>
            <a:r>
              <a:rPr lang="en-US" altLang="zh-CN" sz="2800" dirty="0" err="1">
                <a:latin typeface="+mn-ea"/>
              </a:rPr>
              <a:t>Bézout</a:t>
            </a:r>
            <a:r>
              <a:rPr lang="en-US" altLang="zh-CN" sz="2800" dirty="0"/>
              <a:t>)</a:t>
            </a:r>
            <a:r>
              <a:rPr lang="zh-CN" altLang="en-US" sz="2800" dirty="0"/>
              <a:t>定理：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非零整数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是互素的 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iff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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Z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必要性显然。</a:t>
            </a:r>
            <a:endParaRPr kumimoji="0"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以下证明其充分性。假设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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Z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</a:t>
            </a:r>
          </a:p>
          <a:p>
            <a:pPr lvl="2" algn="just">
              <a:lnSpc>
                <a:spcPct val="110000"/>
              </a:lnSpc>
            </a:pP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假设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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Z.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2" algn="just">
              <a:lnSpc>
                <a:spcPct val="110000"/>
              </a:lnSpc>
            </a:pP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我们有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kumimoji="0"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tb</a:t>
            </a:r>
            <a:r>
              <a:rPr kumimoji="0"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 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即 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kumimoji="0"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tb</a:t>
            </a:r>
            <a:r>
              <a:rPr kumimoji="0"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 </a:t>
            </a:r>
          </a:p>
          <a:p>
            <a:pPr lvl="2" algn="just">
              <a:lnSpc>
                <a:spcPct val="110000"/>
              </a:lnSpc>
            </a:pP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因此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 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即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)=1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kumimoji="0"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26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29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2" y="1516836"/>
            <a:ext cx="8499348" cy="428361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48" y="5883812"/>
            <a:ext cx="8766048" cy="77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260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55576" y="1844824"/>
            <a:ext cx="7416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</a:t>
            </a:r>
            <a:r>
              <a:rPr lang="en-US" altLang="zh-CN" sz="3200" b="1" dirty="0"/>
              <a:t>(</a:t>
            </a:r>
            <a:r>
              <a:rPr lang="zh-CN" altLang="en-US" sz="3200" b="1" dirty="0"/>
              <a:t>初等</a:t>
            </a:r>
            <a:r>
              <a:rPr lang="en-US" altLang="zh-CN" sz="3200" b="1" dirty="0"/>
              <a:t>)</a:t>
            </a:r>
            <a:r>
              <a:rPr lang="zh-CN" altLang="en-US" sz="3200" b="1" dirty="0"/>
              <a:t>数论？</a:t>
            </a:r>
            <a:endParaRPr lang="en-US" altLang="zh-CN" sz="3200" b="1" dirty="0"/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：素数有哪些性质？</a:t>
            </a:r>
            <a:endParaRPr lang="en-US" altLang="zh-CN" sz="3200" b="1" dirty="0"/>
          </a:p>
        </p:txBody>
      </p:sp>
    </p:spTree>
    <p:extLst>
      <p:ext uri="{BB962C8B-B14F-4D97-AF65-F5344CB8AC3E}">
        <p14:creationId xmlns:p14="http://schemas.microsoft.com/office/powerpoint/2010/main" val="13021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3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77006"/>
            <a:ext cx="8435280" cy="1036637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中国剩余定理（孙子算经，</a:t>
            </a:r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世纪）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>
          <a:xfrm>
            <a:off x="365894" y="3275111"/>
            <a:ext cx="8310562" cy="1150938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假设正整数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... , 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US" altLang="zh-CN" sz="24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两两互素，一元线性同余方程组（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）有解，</a:t>
            </a:r>
            <a:r>
              <a:rPr kumimoji="0" lang="zh-CN" alt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在模</a:t>
            </a:r>
            <a:r>
              <a:rPr kumimoji="0" lang="en-US" altLang="zh-CN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zh-CN" alt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同余下是唯一的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kumimoji="0"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915" name="Picture 2" descr="http://g.hiphotos.baidu.com/baike/s%3D189/sign=a6b9360a4234970a43731427accad1c0/80cb39dbb6fd5266de7cc231a818972bd40736b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31" y="1740369"/>
            <a:ext cx="2827239" cy="134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4" descr="http://a.hiphotos.baidu.com/baike/s%3D223/sign=afd164d67a310a55c024d9f684444387/7af40ad162d9f2d30fcbdacaaaec8a136327cc3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269" y="4289524"/>
            <a:ext cx="258762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6" descr="http://h.hiphotos.baidu.com/baike/s%3D203/sign=56bcfe3fc55c1038207ec9c28110931c/91ef76c6a7efce1b22fa36efac51f3deb58f65c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281" y="4462561"/>
            <a:ext cx="25400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8" descr="http://c.hiphotos.baidu.com/baike/s%3D269/sign=fdc9b5240955b31998f985737aa98286/4d086e061d950a7b5002b7e109d162d9f2d3c9e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269" y="5027016"/>
            <a:ext cx="35210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10" descr="x = \sum_{i=1}^n a_i t_i M_i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269" y="5436591"/>
            <a:ext cx="15271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1" name="矩形 1"/>
          <p:cNvSpPr>
            <a:spLocks noChangeArrowheads="1"/>
          </p:cNvSpPr>
          <p:nvPr/>
        </p:nvSpPr>
        <p:spPr bwMode="auto">
          <a:xfrm>
            <a:off x="3909194" y="1826046"/>
            <a:ext cx="46609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000" b="1" dirty="0">
                <a:solidFill>
                  <a:srgbClr val="333333"/>
                </a:solidFill>
              </a:rPr>
              <a:t>今有物不知其数，三三数之剩二，五五数之剩三，七七数之剩二，问物几何？</a:t>
            </a:r>
            <a:endParaRPr kumimoji="0" lang="en-US" altLang="zh-CN" sz="2000" b="1" dirty="0">
              <a:solidFill>
                <a:srgbClr val="333333"/>
              </a:solidFill>
            </a:endParaRPr>
          </a:p>
          <a:p>
            <a:r>
              <a:rPr kumimoji="0" lang="zh-CN" altLang="en-US" sz="2000" b="1" dirty="0">
                <a:solidFill>
                  <a:srgbClr val="333333"/>
                </a:solidFill>
              </a:rPr>
              <a:t>答曰：‘二十三’。</a:t>
            </a:r>
            <a:endParaRPr kumimoji="0"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501088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003232" cy="1002506"/>
          </a:xfrm>
        </p:spPr>
        <p:txBody>
          <a:bodyPr>
            <a:noAutofit/>
          </a:bodyPr>
          <a:lstStyle/>
          <a:p>
            <a:r>
              <a:rPr lang="zh-CN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中国剩余定理（孙子算经，</a:t>
            </a:r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世纪）</a:t>
            </a:r>
            <a:endParaRPr lang="zh-CN" altLang="en-US" sz="4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44824"/>
            <a:ext cx="2736304" cy="89943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00" y="3140968"/>
            <a:ext cx="8288413" cy="100811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365104"/>
            <a:ext cx="7306812" cy="93610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00" y="5805264"/>
            <a:ext cx="4420491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7642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543800" cy="1012825"/>
          </a:xfrm>
        </p:spPr>
        <p:txBody>
          <a:bodyPr/>
          <a:lstStyle/>
          <a:p>
            <a:pPr eaLnBrk="1" hangingPunct="1"/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欧拉函数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altLang="zh-CN" sz="4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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函数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507413" cy="4897437"/>
          </a:xfrm>
        </p:spPr>
        <p:txBody>
          <a:bodyPr>
            <a:normAutofit lnSpcReduction="10000"/>
          </a:bodyPr>
          <a:lstStyle/>
          <a:p>
            <a:pPr marL="342900" lvl="1" indent="-342900" eaLnBrk="1" hangingPunct="1">
              <a:lnSpc>
                <a:spcPct val="110000"/>
              </a:lnSpc>
              <a:buClr>
                <a:schemeClr val="tx2"/>
              </a:buClr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不大于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且与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互质的正整数的个数，记为</a:t>
            </a:r>
            <a:r>
              <a:rPr kumimoji="0" lang="el-GR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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。</a:t>
            </a:r>
            <a:endParaRPr kumimoji="0"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10000"/>
              </a:lnSpc>
            </a:pPr>
            <a:r>
              <a:rPr kumimoji="0" lang="el-GR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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|{ k |1 ≤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≤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kumimoji="0"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1}|, </a:t>
            </a:r>
            <a:r>
              <a:rPr kumimoji="0"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N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</a:t>
            </a:r>
            <a:endParaRPr kumimoji="0" lang="zh-CN" altLang="en-US" sz="2600" b="1" baseline="300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617220" lvl="2" indent="-342900">
              <a:lnSpc>
                <a:spcPct val="110000"/>
              </a:lnSpc>
            </a:pPr>
            <a:r>
              <a:rPr kumimoji="0" lang="el-GR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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 = 2, </a:t>
            </a:r>
            <a:r>
              <a:rPr kumimoji="0" lang="el-GR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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 =2, </a:t>
            </a:r>
            <a:r>
              <a:rPr kumimoji="0" lang="el-GR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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(12) =4</a:t>
            </a:r>
          </a:p>
          <a:p>
            <a:pPr eaLnBrk="1" hangingPunct="1">
              <a:lnSpc>
                <a:spcPct val="110000"/>
              </a:lnSpc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设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1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2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en-US" altLang="zh-CN" sz="2800" b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k</a:t>
            </a:r>
            <a:endParaRPr kumimoji="0" lang="en-US" altLang="zh-CN" sz="2800" b="1" baseline="300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10000"/>
              </a:lnSpc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令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{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|1≤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≤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整除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eaLnBrk="1" hangingPunct="1">
              <a:lnSpc>
                <a:spcPct val="110000"/>
              </a:lnSpc>
            </a:pPr>
            <a:r>
              <a:rPr kumimoji="0" lang="el-GR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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| ~A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~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… ~</a:t>
            </a:r>
            <a:r>
              <a:rPr kumimoji="0"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</a:p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=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+…+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+ 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+…+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k-1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– … + (-1)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kumimoji="0" lang="en-US" altLang="zh-CN" sz="28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=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(1– 1/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(1– 1/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… (1– 1/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4107430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0" name="Picture 8" descr="&#10;\lim\sup \frac{\varphi(n)}{n}= 1,&#10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50" y="3347391"/>
            <a:ext cx="2262188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2" name="Picture 10" descr="&#10;\lim\inf\frac{\varphi(n)}{n}\log\log n = e^{-\gamma}.&#10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488" y="6155679"/>
            <a:ext cx="33750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2" descr="File:EulerPhi100.sv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83791"/>
            <a:ext cx="5200650" cy="347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761013" y="6341416"/>
            <a:ext cx="29511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0" lang="zh-CN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欧拉常数 </a:t>
            </a:r>
            <a:r>
              <a:rPr kumimoji="0" lang="el-GR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 = 0.577215665...</a:t>
            </a:r>
            <a:r>
              <a:rPr kumimoji="0" lang="el-GR" altLang="zh-CN" sz="1800" dirty="0"/>
              <a:t> </a:t>
            </a:r>
            <a:endParaRPr kumimoji="0" lang="zh-CN" altLang="en-US" sz="18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6488" y="1613631"/>
            <a:ext cx="6946900" cy="8763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欧拉函数</a:t>
            </a:r>
          </a:p>
        </p:txBody>
      </p:sp>
    </p:spTree>
    <p:extLst>
      <p:ext uri="{BB962C8B-B14F-4D97-AF65-F5344CB8AC3E}">
        <p14:creationId xmlns:p14="http://schemas.microsoft.com/office/powerpoint/2010/main" val="250526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700808"/>
            <a:ext cx="8064500" cy="4537223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kumimoji="0" lang="el-GR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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是素数</a:t>
            </a:r>
            <a:endParaRPr kumimoji="0"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如果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互素，则</a:t>
            </a:r>
            <a:r>
              <a:rPr kumimoji="0" lang="el-GR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φ(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= </a:t>
            </a:r>
            <a:r>
              <a:rPr kumimoji="0" lang="el-GR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el-GR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φ(</a:t>
            </a:r>
            <a:r>
              <a:rPr lang="en-US" altLang="zh-CN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lang="el-G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φ(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m)</a:t>
            </a:r>
            <a:r>
              <a:rPr lang="el-G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φ(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n)⋅ d/</a:t>
            </a:r>
            <a:r>
              <a:rPr lang="el-G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φ(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</a:t>
            </a:r>
            <a:r>
              <a:rPr lang="zh-CN" alt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，其中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d=</a:t>
            </a:r>
            <a:r>
              <a:rPr lang="en-US" altLang="zh-CN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gcd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m,n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i="1" dirty="0"/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kumimoji="0" lang="en-US" altLang="zh-CN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zh-CN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kumimoji="0" lang="en-US" altLang="zh-CN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欧拉函数的性质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7FD4EDE-5AED-4F36-8879-ABB6E9857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628" y="3717032"/>
            <a:ext cx="741176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3494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050" y="1700808"/>
            <a:ext cx="8293422" cy="4619582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欧拉定理</a:t>
            </a:r>
          </a:p>
        </p:txBody>
      </p:sp>
    </p:spTree>
    <p:extLst>
      <p:ext uri="{BB962C8B-B14F-4D97-AF65-F5344CB8AC3E}">
        <p14:creationId xmlns:p14="http://schemas.microsoft.com/office/powerpoint/2010/main" val="20517257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772400" cy="1143000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RSA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的数学基础*</a:t>
            </a:r>
            <a:endParaRPr lang="zh-CN" altLang="en-US" dirty="0"/>
          </a:p>
        </p:txBody>
      </p:sp>
      <p:sp>
        <p:nvSpPr>
          <p:cNvPr id="45058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700213"/>
            <a:ext cx="8820150" cy="1944687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若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互质，则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l-GR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φ(</a:t>
            </a:r>
            <a:r>
              <a:rPr kumimoji="0" lang="en-US" altLang="zh-CN" sz="28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 1 (mod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 , </a:t>
            </a:r>
            <a:endParaRPr kumimoji="0" lang="en-US" altLang="zh-CN" sz="2800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若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 1 (mod </a:t>
            </a:r>
            <a:r>
              <a:rPr kumimoji="0" lang="el-GR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(n)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 ,  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则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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(mod 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若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pq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 1 (mod </a:t>
            </a:r>
            <a:r>
              <a:rPr kumimoji="0" lang="el-GR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),</a:t>
            </a:r>
            <a:r>
              <a:rPr kumimoji="0" lang="en-US" altLang="zh-CN" sz="2800" b="1" dirty="0"/>
              <a:t>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0&lt;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则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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(mod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 </a:t>
            </a:r>
            <a:endParaRPr kumimoji="0"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41313" y="3500438"/>
            <a:ext cx="849788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选取大质素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pq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kumimoji="0"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难以分解成质素乘积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令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kumimoji="0" lang="el-GR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φ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不知道</a:t>
            </a:r>
            <a:r>
              <a:rPr kumimoji="0"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的质因子，</a:t>
            </a:r>
            <a:r>
              <a:rPr kumimoji="0"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难以求出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设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为公钥，</a:t>
            </a:r>
            <a:r>
              <a:rPr kumimoji="0"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为私钥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，满足 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≡ 1 (mod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加密：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US" altLang="zh-CN" sz="28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(mod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解密：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altLang="zh-CN" sz="2800" b="1" i="1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(mod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 (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why?)</a:t>
            </a:r>
          </a:p>
        </p:txBody>
      </p:sp>
    </p:spTree>
    <p:extLst>
      <p:ext uri="{BB962C8B-B14F-4D97-AF65-F5344CB8AC3E}">
        <p14:creationId xmlns:p14="http://schemas.microsoft.com/office/powerpoint/2010/main" val="3440231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RSA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的数学基础*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0" y="1700808"/>
            <a:ext cx="9144000" cy="4495800"/>
          </a:xfrm>
        </p:spPr>
        <p:txBody>
          <a:bodyPr>
            <a:normAutofit fontScale="77500" lnSpcReduction="20000"/>
          </a:bodyPr>
          <a:lstStyle/>
          <a:p>
            <a:r>
              <a:rPr lang="zh-CN" altLang="en-US" sz="3200" dirty="0">
                <a:latin typeface="+mn-ea"/>
              </a:rPr>
              <a:t>根据加密</a:t>
            </a:r>
            <a:r>
              <a:rPr lang="en-US" altLang="zh-CN" sz="3200" dirty="0">
                <a:latin typeface="+mn-ea"/>
              </a:rPr>
              <a:t>S</a:t>
            </a:r>
            <a:r>
              <a:rPr lang="zh-CN" altLang="en-US" sz="3200" dirty="0">
                <a:latin typeface="+mn-ea"/>
              </a:rPr>
              <a:t>可以写成</a:t>
            </a:r>
            <a:r>
              <a:rPr lang="en-US" altLang="zh-CN" sz="3200" dirty="0">
                <a:latin typeface="+mn-ea"/>
              </a:rPr>
              <a:t>S = m</a:t>
            </a:r>
            <a:r>
              <a:rPr lang="en-US" altLang="zh-CN" sz="3200" baseline="30000" dirty="0">
                <a:latin typeface="+mn-ea"/>
              </a:rPr>
              <a:t>e</a:t>
            </a:r>
            <a:r>
              <a:rPr lang="en-US" altLang="zh-CN" sz="3200" dirty="0">
                <a:latin typeface="+mn-ea"/>
              </a:rPr>
              <a:t> - </a:t>
            </a:r>
            <a:r>
              <a:rPr lang="en-US" altLang="zh-CN" sz="3200" dirty="0" err="1">
                <a:latin typeface="+mn-ea"/>
              </a:rPr>
              <a:t>kn</a:t>
            </a:r>
            <a:r>
              <a:rPr lang="zh-CN" altLang="en-US" sz="3200" dirty="0">
                <a:latin typeface="+mn-ea"/>
              </a:rPr>
              <a:t>，带入解密，即证</a:t>
            </a:r>
            <a:r>
              <a:rPr lang="en-US" altLang="zh-CN" sz="3200" dirty="0">
                <a:latin typeface="+mn-ea"/>
              </a:rPr>
              <a:t>(m</a:t>
            </a:r>
            <a:r>
              <a:rPr lang="en-US" altLang="zh-CN" sz="3200" baseline="30000" dirty="0">
                <a:latin typeface="+mn-ea"/>
              </a:rPr>
              <a:t>e</a:t>
            </a:r>
            <a:r>
              <a:rPr lang="en-US" altLang="zh-CN" sz="3200" dirty="0">
                <a:latin typeface="+mn-ea"/>
              </a:rPr>
              <a:t> - </a:t>
            </a:r>
            <a:r>
              <a:rPr lang="en-US" altLang="zh-CN" sz="3200" dirty="0" err="1">
                <a:latin typeface="+mn-ea"/>
              </a:rPr>
              <a:t>kn</a:t>
            </a:r>
            <a:r>
              <a:rPr lang="en-US" altLang="zh-CN" sz="3200" dirty="0">
                <a:latin typeface="+mn-ea"/>
              </a:rPr>
              <a:t>)</a:t>
            </a:r>
            <a:r>
              <a:rPr lang="en-US" altLang="zh-CN" sz="3200" baseline="30000" dirty="0">
                <a:latin typeface="+mn-ea"/>
              </a:rPr>
              <a:t>d</a:t>
            </a:r>
            <a:r>
              <a:rPr lang="en-US" altLang="zh-CN" sz="3200" dirty="0">
                <a:latin typeface="+mn-ea"/>
              </a:rPr>
              <a:t> ≡ m (mod n)</a:t>
            </a:r>
          </a:p>
          <a:p>
            <a:r>
              <a:rPr lang="zh-CN" altLang="en-US" sz="3200" dirty="0">
                <a:latin typeface="+mn-ea"/>
              </a:rPr>
              <a:t>由</a:t>
            </a:r>
            <a:r>
              <a:rPr lang="en-US" altLang="zh-CN" sz="3200" dirty="0" err="1">
                <a:latin typeface="+mn-ea"/>
              </a:rPr>
              <a:t>ed</a:t>
            </a:r>
            <a:r>
              <a:rPr lang="en-US" altLang="zh-CN" sz="3200" dirty="0">
                <a:latin typeface="+mn-ea"/>
              </a:rPr>
              <a:t> ≡ 1 (mod </a:t>
            </a:r>
            <a:r>
              <a:rPr lang="el-GR" altLang="zh-CN" sz="3200" dirty="0">
                <a:latin typeface="+mn-ea"/>
              </a:rPr>
              <a:t>φ(</a:t>
            </a:r>
            <a:r>
              <a:rPr lang="en-US" altLang="zh-CN" sz="3200" dirty="0">
                <a:latin typeface="+mn-ea"/>
              </a:rPr>
              <a:t>n))</a:t>
            </a:r>
            <a:r>
              <a:rPr lang="zh-CN" altLang="en-US" sz="3200" dirty="0">
                <a:latin typeface="+mn-ea"/>
              </a:rPr>
              <a:t>，有</a:t>
            </a:r>
            <a:r>
              <a:rPr lang="en-US" altLang="zh-CN" sz="3200" dirty="0" err="1">
                <a:latin typeface="+mn-ea"/>
              </a:rPr>
              <a:t>ed</a:t>
            </a:r>
            <a:r>
              <a:rPr lang="en-US" altLang="zh-CN" sz="3200" dirty="0">
                <a:latin typeface="+mn-ea"/>
              </a:rPr>
              <a:t> = h</a:t>
            </a:r>
            <a:r>
              <a:rPr lang="el-GR" altLang="zh-CN" sz="3200" dirty="0">
                <a:latin typeface="+mn-ea"/>
              </a:rPr>
              <a:t>φ(</a:t>
            </a:r>
            <a:r>
              <a:rPr lang="en-US" altLang="zh-CN" sz="3200" dirty="0">
                <a:latin typeface="+mn-ea"/>
              </a:rPr>
              <a:t>n)+1</a:t>
            </a:r>
            <a:r>
              <a:rPr lang="zh-CN" altLang="en-US" sz="3200" dirty="0">
                <a:latin typeface="+mn-ea"/>
              </a:rPr>
              <a:t>，再代入上式得</a:t>
            </a:r>
            <a:r>
              <a:rPr lang="pt-BR" altLang="zh-CN" sz="3200" dirty="0">
                <a:latin typeface="+mn-ea"/>
              </a:rPr>
              <a:t>m</a:t>
            </a:r>
            <a:r>
              <a:rPr lang="pt-BR" altLang="zh-CN" sz="3200" baseline="30000" dirty="0">
                <a:latin typeface="+mn-ea"/>
              </a:rPr>
              <a:t>hφ(n)+1</a:t>
            </a:r>
            <a:r>
              <a:rPr lang="pt-BR" altLang="zh-CN" sz="3200" dirty="0">
                <a:latin typeface="+mn-ea"/>
              </a:rPr>
              <a:t> ≡ m (mod n) </a:t>
            </a:r>
            <a:endParaRPr lang="en-US" altLang="zh-CN" sz="3200" dirty="0">
              <a:latin typeface="+mn-ea"/>
            </a:endParaRPr>
          </a:p>
          <a:p>
            <a:r>
              <a:rPr lang="en-US" altLang="zh-CN" sz="3200" dirty="0">
                <a:latin typeface="+mn-ea"/>
              </a:rPr>
              <a:t>1- </a:t>
            </a:r>
            <a:r>
              <a:rPr lang="zh-CN" altLang="en-US" sz="3200" dirty="0">
                <a:latin typeface="+mn-ea"/>
              </a:rPr>
              <a:t>若</a:t>
            </a:r>
            <a:r>
              <a:rPr lang="en-US" altLang="zh-CN" sz="3200" dirty="0">
                <a:latin typeface="+mn-ea"/>
              </a:rPr>
              <a:t>m</a:t>
            </a:r>
            <a:r>
              <a:rPr lang="zh-CN" altLang="en-US" sz="3200" dirty="0">
                <a:latin typeface="+mn-ea"/>
              </a:rPr>
              <a:t>与</a:t>
            </a:r>
            <a:r>
              <a:rPr lang="en-US" altLang="zh-CN" sz="3200" dirty="0">
                <a:latin typeface="+mn-ea"/>
              </a:rPr>
              <a:t>n</a:t>
            </a:r>
            <a:r>
              <a:rPr lang="zh-CN" altLang="en-US" sz="3200" dirty="0">
                <a:latin typeface="+mn-ea"/>
              </a:rPr>
              <a:t>互质就是欧拉定理</a:t>
            </a:r>
            <a:endParaRPr lang="en-US" altLang="zh-CN" sz="3200" dirty="0">
              <a:latin typeface="+mn-ea"/>
            </a:endParaRPr>
          </a:p>
          <a:p>
            <a:r>
              <a:rPr lang="en-US" altLang="zh-CN" sz="3200" dirty="0">
                <a:latin typeface="+mn-ea"/>
              </a:rPr>
              <a:t>2- </a:t>
            </a:r>
            <a:r>
              <a:rPr lang="zh-CN" altLang="en-US" sz="3200" dirty="0">
                <a:latin typeface="+mn-ea"/>
              </a:rPr>
              <a:t>若</a:t>
            </a:r>
            <a:r>
              <a:rPr lang="en-US" altLang="zh-CN" sz="3200" dirty="0">
                <a:latin typeface="+mn-ea"/>
              </a:rPr>
              <a:t>m</a:t>
            </a:r>
            <a:r>
              <a:rPr lang="zh-CN" altLang="en-US" sz="3200" dirty="0">
                <a:latin typeface="+mn-ea"/>
              </a:rPr>
              <a:t>与</a:t>
            </a:r>
            <a:r>
              <a:rPr lang="en-US" altLang="zh-CN" sz="3200" dirty="0">
                <a:latin typeface="+mn-ea"/>
              </a:rPr>
              <a:t>n</a:t>
            </a:r>
            <a:r>
              <a:rPr lang="zh-CN" altLang="en-US" sz="3200" dirty="0">
                <a:latin typeface="+mn-ea"/>
              </a:rPr>
              <a:t>不互质，不妨设</a:t>
            </a:r>
            <a:r>
              <a:rPr lang="en-US" altLang="zh-CN" sz="3200" dirty="0">
                <a:latin typeface="+mn-ea"/>
              </a:rPr>
              <a:t>m=</a:t>
            </a:r>
            <a:r>
              <a:rPr lang="en-US" altLang="zh-CN" sz="3200" dirty="0" err="1">
                <a:latin typeface="+mn-ea"/>
              </a:rPr>
              <a:t>kp</a:t>
            </a:r>
            <a:r>
              <a:rPr lang="zh-CN" altLang="en-US" sz="3200" dirty="0">
                <a:latin typeface="+mn-ea"/>
              </a:rPr>
              <a:t>。 （</a:t>
            </a:r>
            <a:r>
              <a:rPr lang="en-US" altLang="zh-CN" sz="3200" dirty="0">
                <a:latin typeface="+mn-ea"/>
              </a:rPr>
              <a:t>m</a:t>
            </a:r>
            <a:r>
              <a:rPr lang="zh-CN" altLang="en-US" sz="3200" dirty="0">
                <a:latin typeface="+mn-ea"/>
              </a:rPr>
              <a:t>只能是</a:t>
            </a:r>
            <a:r>
              <a:rPr lang="en-US" altLang="zh-CN" sz="3200" dirty="0" err="1">
                <a:latin typeface="+mn-ea"/>
              </a:rPr>
              <a:t>kp</a:t>
            </a:r>
            <a:r>
              <a:rPr lang="zh-CN" altLang="en-US" sz="3200" dirty="0">
                <a:latin typeface="+mn-ea"/>
              </a:rPr>
              <a:t>或者</a:t>
            </a:r>
            <a:r>
              <a:rPr lang="en-US" altLang="zh-CN" sz="3200" dirty="0" err="1">
                <a:latin typeface="+mn-ea"/>
              </a:rPr>
              <a:t>kq</a:t>
            </a:r>
            <a:r>
              <a:rPr lang="zh-CN" altLang="en-US" sz="3200" dirty="0">
                <a:latin typeface="+mn-ea"/>
              </a:rPr>
              <a:t>）</a:t>
            </a:r>
            <a:endParaRPr lang="en-US" altLang="zh-CN" sz="3200" dirty="0">
              <a:latin typeface="+mn-ea"/>
            </a:endParaRPr>
          </a:p>
          <a:p>
            <a:pPr lvl="1"/>
            <a:r>
              <a:rPr lang="zh-CN" altLang="en-US" sz="2900" dirty="0">
                <a:latin typeface="+mn-ea"/>
              </a:rPr>
              <a:t>根据欧拉定理有</a:t>
            </a:r>
            <a:r>
              <a:rPr lang="en-US" altLang="zh-CN" sz="2900" dirty="0">
                <a:latin typeface="+mn-ea"/>
              </a:rPr>
              <a:t>(</a:t>
            </a:r>
            <a:r>
              <a:rPr lang="en-US" altLang="zh-CN" sz="2900" dirty="0" err="1">
                <a:latin typeface="+mn-ea"/>
              </a:rPr>
              <a:t>kp</a:t>
            </a:r>
            <a:r>
              <a:rPr lang="en-US" altLang="zh-CN" sz="2900" dirty="0">
                <a:latin typeface="+mn-ea"/>
              </a:rPr>
              <a:t>)</a:t>
            </a:r>
            <a:r>
              <a:rPr lang="en-US" altLang="zh-CN" sz="2900" baseline="30000" dirty="0">
                <a:latin typeface="+mn-ea"/>
              </a:rPr>
              <a:t>q-1</a:t>
            </a:r>
            <a:r>
              <a:rPr lang="en-US" altLang="zh-CN" sz="2900" dirty="0">
                <a:latin typeface="+mn-ea"/>
              </a:rPr>
              <a:t> ≡ 1 (mod q) </a:t>
            </a:r>
            <a:r>
              <a:rPr lang="zh-CN" altLang="en-US" sz="2900" dirty="0">
                <a:latin typeface="+mn-ea"/>
              </a:rPr>
              <a:t>（</a:t>
            </a:r>
            <a:r>
              <a:rPr lang="en-US" altLang="zh-CN" sz="2900" dirty="0">
                <a:latin typeface="+mn-ea"/>
              </a:rPr>
              <a:t>k</a:t>
            </a:r>
            <a:r>
              <a:rPr lang="zh-CN" altLang="en-US" sz="2900" dirty="0">
                <a:latin typeface="+mn-ea"/>
              </a:rPr>
              <a:t>与</a:t>
            </a:r>
            <a:r>
              <a:rPr lang="en-US" altLang="zh-CN" sz="2900" dirty="0">
                <a:latin typeface="+mn-ea"/>
              </a:rPr>
              <a:t>q</a:t>
            </a:r>
            <a:r>
              <a:rPr lang="zh-CN" altLang="en-US" sz="2900" dirty="0">
                <a:latin typeface="+mn-ea"/>
              </a:rPr>
              <a:t>互质）</a:t>
            </a:r>
            <a:endParaRPr lang="en-US" altLang="zh-CN" sz="2900" dirty="0">
              <a:latin typeface="+mn-ea"/>
            </a:endParaRPr>
          </a:p>
          <a:p>
            <a:pPr lvl="1"/>
            <a:r>
              <a:rPr lang="en-US" altLang="zh-CN" sz="2900" dirty="0">
                <a:latin typeface="+mn-ea"/>
              </a:rPr>
              <a:t>=》[(</a:t>
            </a:r>
            <a:r>
              <a:rPr lang="en-US" altLang="zh-CN" sz="2900" dirty="0" err="1">
                <a:latin typeface="+mn-ea"/>
              </a:rPr>
              <a:t>kp</a:t>
            </a:r>
            <a:r>
              <a:rPr lang="en-US" altLang="zh-CN" sz="2900" dirty="0">
                <a:latin typeface="+mn-ea"/>
              </a:rPr>
              <a:t>)</a:t>
            </a:r>
            <a:r>
              <a:rPr lang="en-US" altLang="zh-CN" sz="2900" baseline="30000" dirty="0">
                <a:latin typeface="+mn-ea"/>
              </a:rPr>
              <a:t>q-1</a:t>
            </a:r>
            <a:r>
              <a:rPr lang="en-US" altLang="zh-CN" sz="2900" dirty="0">
                <a:latin typeface="+mn-ea"/>
              </a:rPr>
              <a:t>]</a:t>
            </a:r>
            <a:r>
              <a:rPr lang="en-US" altLang="zh-CN" sz="2900" baseline="30000" dirty="0">
                <a:latin typeface="+mn-ea"/>
              </a:rPr>
              <a:t>h(p-1)</a:t>
            </a:r>
            <a:r>
              <a:rPr lang="en-US" altLang="zh-CN" sz="2900" dirty="0">
                <a:latin typeface="+mn-ea"/>
              </a:rPr>
              <a:t> × </a:t>
            </a:r>
            <a:r>
              <a:rPr lang="en-US" altLang="zh-CN" sz="2900" dirty="0" err="1">
                <a:latin typeface="+mn-ea"/>
              </a:rPr>
              <a:t>kp</a:t>
            </a:r>
            <a:r>
              <a:rPr lang="en-US" altLang="zh-CN" sz="2900" dirty="0">
                <a:latin typeface="+mn-ea"/>
              </a:rPr>
              <a:t> ≡ </a:t>
            </a:r>
            <a:r>
              <a:rPr lang="en-US" altLang="zh-CN" sz="2900" dirty="0" err="1">
                <a:latin typeface="+mn-ea"/>
              </a:rPr>
              <a:t>kp</a:t>
            </a:r>
            <a:r>
              <a:rPr lang="en-US" altLang="zh-CN" sz="2900" dirty="0">
                <a:latin typeface="+mn-ea"/>
              </a:rPr>
              <a:t> (mod q)</a:t>
            </a:r>
          </a:p>
          <a:p>
            <a:pPr lvl="1"/>
            <a:r>
              <a:rPr lang="en-US" altLang="zh-CN" sz="2900" dirty="0">
                <a:latin typeface="+mn-ea"/>
              </a:rPr>
              <a:t>=》(</a:t>
            </a:r>
            <a:r>
              <a:rPr lang="en-US" altLang="zh-CN" sz="2900" dirty="0" err="1">
                <a:latin typeface="+mn-ea"/>
              </a:rPr>
              <a:t>kp</a:t>
            </a:r>
            <a:r>
              <a:rPr lang="en-US" altLang="zh-CN" sz="2900" dirty="0">
                <a:latin typeface="+mn-ea"/>
              </a:rPr>
              <a:t>)</a:t>
            </a:r>
            <a:r>
              <a:rPr lang="en-US" altLang="zh-CN" sz="2900" baseline="30000" dirty="0" err="1">
                <a:latin typeface="+mn-ea"/>
              </a:rPr>
              <a:t>ed</a:t>
            </a:r>
            <a:r>
              <a:rPr lang="en-US" altLang="zh-CN" sz="2900" dirty="0">
                <a:latin typeface="+mn-ea"/>
              </a:rPr>
              <a:t> ≡ </a:t>
            </a:r>
            <a:r>
              <a:rPr lang="en-US" altLang="zh-CN" sz="2900" dirty="0" err="1">
                <a:latin typeface="+mn-ea"/>
              </a:rPr>
              <a:t>kp</a:t>
            </a:r>
            <a:r>
              <a:rPr lang="en-US" altLang="zh-CN" sz="2900" dirty="0">
                <a:latin typeface="+mn-ea"/>
              </a:rPr>
              <a:t> (mod q) </a:t>
            </a:r>
            <a:r>
              <a:rPr lang="zh-CN" altLang="en-US" sz="2900" dirty="0">
                <a:latin typeface="+mn-ea"/>
              </a:rPr>
              <a:t>（根据</a:t>
            </a:r>
            <a:r>
              <a:rPr lang="en-US" altLang="zh-CN" sz="2900" dirty="0" err="1">
                <a:latin typeface="+mn-ea"/>
              </a:rPr>
              <a:t>ed</a:t>
            </a:r>
            <a:r>
              <a:rPr lang="en-US" altLang="zh-CN" sz="2900" dirty="0">
                <a:latin typeface="+mn-ea"/>
              </a:rPr>
              <a:t> = h</a:t>
            </a:r>
            <a:r>
              <a:rPr lang="el-GR" altLang="zh-CN" sz="2900" dirty="0">
                <a:latin typeface="+mn-ea"/>
              </a:rPr>
              <a:t>φ(</a:t>
            </a:r>
            <a:r>
              <a:rPr lang="en-US" altLang="zh-CN" sz="2900" dirty="0">
                <a:latin typeface="+mn-ea"/>
              </a:rPr>
              <a:t>n)+1=h(p-1)(q-1)+1</a:t>
            </a:r>
            <a:r>
              <a:rPr lang="zh-CN" altLang="en-US" sz="2900" dirty="0">
                <a:latin typeface="+mn-ea"/>
              </a:rPr>
              <a:t>）</a:t>
            </a:r>
            <a:endParaRPr lang="en-US" altLang="zh-CN" sz="2900" dirty="0">
              <a:latin typeface="+mn-ea"/>
            </a:endParaRPr>
          </a:p>
          <a:p>
            <a:pPr lvl="1"/>
            <a:r>
              <a:rPr lang="en-US" altLang="zh-CN" sz="2900" dirty="0">
                <a:latin typeface="+mn-ea"/>
              </a:rPr>
              <a:t>=》(</a:t>
            </a:r>
            <a:r>
              <a:rPr lang="en-US" altLang="zh-CN" sz="2900" dirty="0" err="1">
                <a:latin typeface="+mn-ea"/>
              </a:rPr>
              <a:t>kp</a:t>
            </a:r>
            <a:r>
              <a:rPr lang="en-US" altLang="zh-CN" sz="2900" dirty="0">
                <a:latin typeface="+mn-ea"/>
              </a:rPr>
              <a:t>)</a:t>
            </a:r>
            <a:r>
              <a:rPr lang="en-US" altLang="zh-CN" sz="2900" baseline="30000" dirty="0">
                <a:latin typeface="+mn-ea"/>
              </a:rPr>
              <a:t>ed</a:t>
            </a:r>
            <a:r>
              <a:rPr lang="en-US" altLang="zh-CN" sz="2900" dirty="0">
                <a:latin typeface="+mn-ea"/>
              </a:rPr>
              <a:t> = </a:t>
            </a:r>
            <a:r>
              <a:rPr lang="en-US" altLang="zh-CN" sz="2900" dirty="0" err="1">
                <a:latin typeface="+mn-ea"/>
              </a:rPr>
              <a:t>tq</a:t>
            </a:r>
            <a:r>
              <a:rPr lang="en-US" altLang="zh-CN" sz="2900" dirty="0">
                <a:latin typeface="+mn-ea"/>
              </a:rPr>
              <a:t> + </a:t>
            </a:r>
            <a:r>
              <a:rPr lang="en-US" altLang="zh-CN" sz="2900" dirty="0" err="1">
                <a:latin typeface="+mn-ea"/>
              </a:rPr>
              <a:t>kp</a:t>
            </a:r>
            <a:r>
              <a:rPr lang="en-US" altLang="zh-CN" sz="2900" dirty="0">
                <a:latin typeface="+mn-ea"/>
              </a:rPr>
              <a:t> </a:t>
            </a:r>
            <a:r>
              <a:rPr lang="zh-CN" altLang="en-US" sz="2900" dirty="0">
                <a:latin typeface="+mn-ea"/>
              </a:rPr>
              <a:t>（于是有：</a:t>
            </a:r>
            <a:r>
              <a:rPr lang="en-US" altLang="zh-CN" sz="2900" dirty="0">
                <a:latin typeface="+mn-ea"/>
              </a:rPr>
              <a:t>t</a:t>
            </a:r>
            <a:r>
              <a:rPr lang="zh-CN" altLang="en-US" sz="2900" dirty="0">
                <a:latin typeface="+mn-ea"/>
              </a:rPr>
              <a:t>必能被</a:t>
            </a:r>
            <a:r>
              <a:rPr lang="en-US" altLang="zh-CN" sz="2900" dirty="0">
                <a:latin typeface="+mn-ea"/>
              </a:rPr>
              <a:t>p</a:t>
            </a:r>
            <a:r>
              <a:rPr lang="zh-CN" altLang="en-US" sz="2900" dirty="0">
                <a:latin typeface="+mn-ea"/>
              </a:rPr>
              <a:t>整除</a:t>
            </a:r>
            <a:r>
              <a:rPr lang="en-US" altLang="zh-CN" sz="2900" dirty="0">
                <a:latin typeface="+mn-ea"/>
              </a:rPr>
              <a:t>, t=</a:t>
            </a:r>
            <a:r>
              <a:rPr lang="en-US" altLang="zh-CN" sz="2900" dirty="0" err="1">
                <a:latin typeface="+mn-ea"/>
              </a:rPr>
              <a:t>t</a:t>
            </a:r>
            <a:r>
              <a:rPr lang="en-US" altLang="zh-CN" sz="2900" dirty="0" err="1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zh-CN" sz="2900" dirty="0" err="1">
                <a:latin typeface="+mn-ea"/>
              </a:rPr>
              <a:t>p</a:t>
            </a:r>
            <a:r>
              <a:rPr lang="zh-CN" altLang="en-US" sz="2900" dirty="0">
                <a:latin typeface="+mn-ea"/>
              </a:rPr>
              <a:t>）</a:t>
            </a:r>
            <a:endParaRPr lang="en-US" altLang="zh-CN" sz="2900" dirty="0">
              <a:latin typeface="+mn-ea"/>
            </a:endParaRPr>
          </a:p>
          <a:p>
            <a:pPr lvl="1"/>
            <a:r>
              <a:rPr lang="en-US" altLang="zh-CN" sz="2900" dirty="0">
                <a:latin typeface="+mn-ea"/>
              </a:rPr>
              <a:t>=》(</a:t>
            </a:r>
            <a:r>
              <a:rPr lang="en-US" altLang="zh-CN" sz="2900" dirty="0" err="1">
                <a:latin typeface="+mn-ea"/>
              </a:rPr>
              <a:t>kp</a:t>
            </a:r>
            <a:r>
              <a:rPr lang="en-US" altLang="zh-CN" sz="2900" dirty="0">
                <a:latin typeface="+mn-ea"/>
              </a:rPr>
              <a:t>)</a:t>
            </a:r>
            <a:r>
              <a:rPr lang="en-US" altLang="zh-CN" sz="2900" baseline="30000" dirty="0" err="1">
                <a:latin typeface="+mn-ea"/>
              </a:rPr>
              <a:t>ed</a:t>
            </a:r>
            <a:r>
              <a:rPr lang="en-US" altLang="zh-CN" sz="2900" dirty="0">
                <a:latin typeface="+mn-ea"/>
              </a:rPr>
              <a:t> = </a:t>
            </a:r>
            <a:r>
              <a:rPr lang="en-US" altLang="zh-CN" sz="2900" dirty="0" err="1">
                <a:latin typeface="+mn-ea"/>
              </a:rPr>
              <a:t>t</a:t>
            </a:r>
            <a:r>
              <a:rPr lang="en-US" altLang="zh-CN" sz="2900" dirty="0" err="1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zh-CN" sz="2900" dirty="0" err="1">
                <a:latin typeface="+mn-ea"/>
              </a:rPr>
              <a:t>pq</a:t>
            </a:r>
            <a:r>
              <a:rPr lang="en-US" altLang="zh-CN" sz="2900" dirty="0">
                <a:latin typeface="+mn-ea"/>
              </a:rPr>
              <a:t> + </a:t>
            </a:r>
            <a:r>
              <a:rPr lang="en-US" altLang="zh-CN" sz="2900" dirty="0" err="1">
                <a:latin typeface="+mn-ea"/>
              </a:rPr>
              <a:t>kp</a:t>
            </a:r>
            <a:r>
              <a:rPr lang="en-US" altLang="zh-CN" sz="2900" dirty="0">
                <a:latin typeface="+mn-ea"/>
              </a:rPr>
              <a:t>  </a:t>
            </a:r>
            <a:r>
              <a:rPr lang="zh-CN" altLang="en-US" sz="2900" dirty="0">
                <a:latin typeface="+mn-ea"/>
              </a:rPr>
              <a:t>（</a:t>
            </a:r>
            <a:r>
              <a:rPr lang="en-US" altLang="zh-CN" sz="2900" dirty="0">
                <a:latin typeface="+mn-ea"/>
              </a:rPr>
              <a:t>m=</a:t>
            </a:r>
            <a:r>
              <a:rPr lang="en-US" altLang="zh-CN" sz="2900" dirty="0" err="1">
                <a:latin typeface="+mn-ea"/>
              </a:rPr>
              <a:t>kp</a:t>
            </a:r>
            <a:r>
              <a:rPr lang="zh-CN" altLang="en-US" sz="2900" dirty="0">
                <a:latin typeface="+mn-ea"/>
              </a:rPr>
              <a:t>，</a:t>
            </a:r>
            <a:r>
              <a:rPr lang="en-US" altLang="zh-CN" sz="2900" dirty="0">
                <a:latin typeface="+mn-ea"/>
              </a:rPr>
              <a:t>n=</a:t>
            </a:r>
            <a:r>
              <a:rPr lang="en-US" altLang="zh-CN" sz="2900" dirty="0" err="1">
                <a:latin typeface="+mn-ea"/>
              </a:rPr>
              <a:t>pq</a:t>
            </a:r>
            <a:r>
              <a:rPr lang="zh-CN" altLang="en-US" sz="2900" dirty="0">
                <a:latin typeface="+mn-ea"/>
              </a:rPr>
              <a:t>）</a:t>
            </a:r>
            <a:endParaRPr lang="en-US" altLang="zh-CN" sz="2900" dirty="0">
              <a:latin typeface="+mn-ea"/>
            </a:endParaRPr>
          </a:p>
          <a:p>
            <a:pPr lvl="1"/>
            <a:r>
              <a:rPr lang="en-US" altLang="zh-CN" sz="2900" dirty="0">
                <a:latin typeface="+mn-ea"/>
              </a:rPr>
              <a:t>=》m</a:t>
            </a:r>
            <a:r>
              <a:rPr lang="en-US" altLang="zh-CN" sz="2900" baseline="30000" dirty="0">
                <a:latin typeface="+mn-ea"/>
              </a:rPr>
              <a:t>ed</a:t>
            </a:r>
            <a:r>
              <a:rPr lang="en-US" altLang="zh-CN" sz="2900" dirty="0">
                <a:latin typeface="+mn-ea"/>
              </a:rPr>
              <a:t> ≡ m (mod n)</a:t>
            </a:r>
          </a:p>
          <a:p>
            <a:endParaRPr lang="zh-CN" altLang="en-US" dirty="0">
              <a:latin typeface="+mn-ea"/>
            </a:endParaRPr>
          </a:p>
          <a:p>
            <a:endParaRPr lang="zh-CN" altLang="en-US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75677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38</a:t>
            </a:fld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55576" y="1844824"/>
            <a:ext cx="741682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</a:t>
            </a:r>
            <a:r>
              <a:rPr lang="en-US" altLang="zh-CN" sz="3200" b="1" dirty="0"/>
              <a:t>(</a:t>
            </a:r>
            <a:r>
              <a:rPr lang="zh-CN" altLang="en-US" sz="3200" b="1" dirty="0"/>
              <a:t>初等</a:t>
            </a:r>
            <a:r>
              <a:rPr lang="en-US" altLang="zh-CN" sz="3200" b="1" dirty="0"/>
              <a:t>)</a:t>
            </a:r>
            <a:r>
              <a:rPr lang="zh-CN" altLang="en-US" sz="3200" b="1" dirty="0"/>
              <a:t>数论？</a:t>
            </a:r>
            <a:endParaRPr lang="en-US" altLang="zh-CN" sz="3200" b="1" dirty="0"/>
          </a:p>
          <a:p>
            <a:r>
              <a:rPr lang="en-US" altLang="zh-CN" sz="2800" b="1" dirty="0">
                <a:solidFill>
                  <a:srgbClr val="2E2E99"/>
                </a:solidFill>
              </a:rPr>
              <a:t>- </a:t>
            </a:r>
            <a:r>
              <a:rPr lang="zh-CN" altLang="en-US" sz="2800" b="1" dirty="0">
                <a:solidFill>
                  <a:srgbClr val="2E2E99"/>
                </a:solidFill>
              </a:rPr>
              <a:t>研究整数的性质：整除、余数、同余算术</a:t>
            </a:r>
            <a:endParaRPr lang="en-US" altLang="zh-CN" sz="2800" b="1" dirty="0">
              <a:solidFill>
                <a:srgbClr val="2E2E99"/>
              </a:solidFill>
            </a:endParaRPr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：素数有哪些性质？</a:t>
            </a:r>
            <a:endParaRPr lang="en-US" altLang="zh-CN" sz="3200" b="1" dirty="0"/>
          </a:p>
          <a:p>
            <a:pPr marL="342900" indent="-342900">
              <a:buFontTx/>
              <a:buChar char="-"/>
            </a:pPr>
            <a:r>
              <a:rPr lang="zh-CN" altLang="en-US" sz="2800" b="1" dirty="0">
                <a:solidFill>
                  <a:srgbClr val="2E2E99"/>
                </a:solidFill>
              </a:rPr>
              <a:t>素数基本定理</a:t>
            </a:r>
            <a:endParaRPr lang="en-US" altLang="zh-CN" sz="2800" b="1" dirty="0">
              <a:solidFill>
                <a:srgbClr val="2E2E99"/>
              </a:solidFill>
            </a:endParaRPr>
          </a:p>
          <a:p>
            <a:pPr marL="342900" indent="-342900">
              <a:buFontTx/>
              <a:buChar char="-"/>
            </a:pPr>
            <a:r>
              <a:rPr lang="zh-CN" altLang="en-US" sz="2800" b="1" dirty="0">
                <a:solidFill>
                  <a:srgbClr val="2E2E99"/>
                </a:solidFill>
              </a:rPr>
              <a:t>最大公约数</a:t>
            </a:r>
            <a:endParaRPr lang="en-US" altLang="zh-CN" sz="2800" b="1" dirty="0">
              <a:solidFill>
                <a:srgbClr val="2E2E99"/>
              </a:solidFill>
            </a:endParaRPr>
          </a:p>
          <a:p>
            <a:pPr marL="342900" indent="-342900">
              <a:buFontTx/>
              <a:buChar char="-"/>
            </a:pPr>
            <a:r>
              <a:rPr lang="zh-CN" altLang="en-US" sz="2800" b="1" dirty="0">
                <a:solidFill>
                  <a:srgbClr val="2E2E99"/>
                </a:solidFill>
              </a:rPr>
              <a:t>中国剩余定理</a:t>
            </a:r>
            <a:r>
              <a:rPr lang="en-US" altLang="zh-CN" sz="2800" b="1" dirty="0">
                <a:solidFill>
                  <a:srgbClr val="2E2E99"/>
                </a:solidFill>
              </a:rPr>
              <a:t>/</a:t>
            </a:r>
            <a:r>
              <a:rPr lang="zh-CN" altLang="en-US" sz="2800" b="1" dirty="0">
                <a:solidFill>
                  <a:srgbClr val="2E2E99"/>
                </a:solidFill>
              </a:rPr>
              <a:t>同余方程</a:t>
            </a:r>
            <a:endParaRPr lang="en-US" altLang="zh-CN" sz="2800" b="1" dirty="0">
              <a:solidFill>
                <a:srgbClr val="2E2E99"/>
              </a:solidFill>
            </a:endParaRPr>
          </a:p>
          <a:p>
            <a:pPr marL="342900" indent="-342900">
              <a:buFontTx/>
              <a:buChar char="-"/>
            </a:pPr>
            <a:r>
              <a:rPr lang="zh-CN" altLang="en-US" sz="2800" b="1" dirty="0">
                <a:solidFill>
                  <a:srgbClr val="2E2E99"/>
                </a:solidFill>
              </a:rPr>
              <a:t>欧拉定理</a:t>
            </a:r>
            <a:r>
              <a:rPr lang="en-US" altLang="zh-CN" sz="2800" b="1" dirty="0">
                <a:solidFill>
                  <a:srgbClr val="2E2E99"/>
                </a:solidFill>
              </a:rPr>
              <a:t>/</a:t>
            </a:r>
            <a:r>
              <a:rPr lang="zh-CN" altLang="en-US" sz="2800" b="1" dirty="0">
                <a:solidFill>
                  <a:srgbClr val="2E2E99"/>
                </a:solidFill>
              </a:rPr>
              <a:t>费马小定理</a:t>
            </a:r>
            <a:endParaRPr lang="en-US" altLang="zh-CN" sz="2400" b="1" dirty="0"/>
          </a:p>
        </p:txBody>
      </p:sp>
    </p:spTree>
    <p:extLst>
      <p:ext uri="{BB962C8B-B14F-4D97-AF65-F5344CB8AC3E}">
        <p14:creationId xmlns:p14="http://schemas.microsoft.com/office/powerpoint/2010/main" val="29680928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作业</a:t>
            </a:r>
          </a:p>
        </p:txBody>
      </p:sp>
      <p:sp>
        <p:nvSpPr>
          <p:cNvPr id="46082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135937" cy="439261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kumimoji="0"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见课程网站</a:t>
            </a:r>
            <a:endParaRPr kumimoji="0"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kumimoji="0"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endParaRPr kumimoji="0"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kumimoji="0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23807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现代数论的早期铺垫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1772816"/>
            <a:ext cx="7855514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163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什么是数论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043" y="1772816"/>
            <a:ext cx="7400101" cy="3875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90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整数集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1630688"/>
            <a:ext cx="7938464" cy="443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137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7963"/>
            <a:ext cx="7327900" cy="1036637"/>
          </a:xfrm>
        </p:spPr>
        <p:txBody>
          <a:bodyPr/>
          <a:lstStyle/>
          <a:p>
            <a:pPr eaLnBrk="1" hangingPunct="1"/>
            <a:r>
              <a:rPr lang="zh-CN" altLang="en-US" dirty="0"/>
              <a:t>整数的代数性质</a:t>
            </a:r>
          </a:p>
        </p:txBody>
      </p:sp>
      <p:pic>
        <p:nvPicPr>
          <p:cNvPr id="25603" name="Picture 4" descr="http://image.mathcaptain.com/cms/images/39/properties-of-integ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6985000" cy="5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1112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7963"/>
            <a:ext cx="7327900" cy="1036637"/>
          </a:xfrm>
        </p:spPr>
        <p:txBody>
          <a:bodyPr/>
          <a:lstStyle/>
          <a:p>
            <a:pPr eaLnBrk="1" hangingPunct="1"/>
            <a:r>
              <a:rPr lang="zh-CN" altLang="en-US" dirty="0"/>
              <a:t>整除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438150" y="1700213"/>
            <a:ext cx="8166100" cy="4537075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对任意整数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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 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我们说</a:t>
            </a:r>
            <a:r>
              <a:rPr kumimoji="0" lang="en-US" altLang="zh-CN" sz="2800" b="1" i="1" dirty="0">
                <a:solidFill>
                  <a:srgbClr val="2E2E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zh-CN" altLang="en-US" sz="2800" b="1" dirty="0">
                <a:solidFill>
                  <a:srgbClr val="2E2E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整除</a:t>
            </a:r>
            <a:r>
              <a:rPr kumimoji="0" lang="en-US" altLang="zh-CN" sz="2800" b="1" i="1" dirty="0">
                <a:solidFill>
                  <a:srgbClr val="2E2E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800" b="1" dirty="0">
                <a:solidFill>
                  <a:srgbClr val="2E2E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记作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kumimoji="0"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, 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如果存在整数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使得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pPr algn="just" eaLnBrk="1" hangingPunct="1">
              <a:lnSpc>
                <a:spcPct val="110000"/>
              </a:lnSpc>
            </a:pPr>
            <a:endParaRPr kumimoji="0"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</a:pP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设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是整数，</a:t>
            </a:r>
            <a:r>
              <a:rPr kumimoji="0"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 </a:t>
            </a: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 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若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，且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，则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|(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b+c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若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，则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|(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c</a:t>
            </a:r>
            <a:r>
              <a:rPr kumimoji="0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若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，且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，则</a:t>
            </a:r>
            <a:r>
              <a:rPr kumimoji="0"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kumimoji="0"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kumimoji="0"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>
              <a:lnSpc>
                <a:spcPct val="110000"/>
              </a:lnSpc>
            </a:pPr>
            <a:endParaRPr kumimoji="0" lang="en-US" altLang="zh-CN" sz="2100" dirty="0"/>
          </a:p>
        </p:txBody>
      </p:sp>
    </p:spTree>
    <p:extLst>
      <p:ext uri="{BB962C8B-B14F-4D97-AF65-F5344CB8AC3E}">
        <p14:creationId xmlns:p14="http://schemas.microsoft.com/office/powerpoint/2010/main" val="1566707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7963"/>
            <a:ext cx="7327900" cy="1036637"/>
          </a:xfrm>
        </p:spPr>
        <p:txBody>
          <a:bodyPr/>
          <a:lstStyle/>
          <a:p>
            <a:pPr eaLnBrk="1" hangingPunct="1"/>
            <a:r>
              <a:rPr lang="zh-CN" altLang="en-US" dirty="0"/>
              <a:t>余数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72816"/>
            <a:ext cx="7997225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6193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10059</TotalTime>
  <Words>2266</Words>
  <Application>Microsoft Office PowerPoint</Application>
  <PresentationFormat>全屏显示(4:3)</PresentationFormat>
  <Paragraphs>252</Paragraphs>
  <Slides>39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2" baseType="lpstr">
      <vt:lpstr>华文仿宋</vt:lpstr>
      <vt:lpstr>华文楷体</vt:lpstr>
      <vt:lpstr>宋体</vt:lpstr>
      <vt:lpstr>Arial</vt:lpstr>
      <vt:lpstr>Calibri</vt:lpstr>
      <vt:lpstr>Cambria Math</vt:lpstr>
      <vt:lpstr>Symbol</vt:lpstr>
      <vt:lpstr>Tahoma</vt:lpstr>
      <vt:lpstr>Times New Roman</vt:lpstr>
      <vt:lpstr>Tw Cen MT</vt:lpstr>
      <vt:lpstr>Wingdings</vt:lpstr>
      <vt:lpstr>Wingdings 2</vt:lpstr>
      <vt:lpstr>中性</vt:lpstr>
      <vt:lpstr>数论基础</vt:lpstr>
      <vt:lpstr>回顾</vt:lpstr>
      <vt:lpstr>本节提要</vt:lpstr>
      <vt:lpstr>现代数论的早期铺垫</vt:lpstr>
      <vt:lpstr>什么是数论</vt:lpstr>
      <vt:lpstr>整数集</vt:lpstr>
      <vt:lpstr>整数的代数性质</vt:lpstr>
      <vt:lpstr>整除</vt:lpstr>
      <vt:lpstr>余数</vt:lpstr>
      <vt:lpstr>同余算术 (高斯, Gauss)</vt:lpstr>
      <vt:lpstr>同余算术</vt:lpstr>
      <vt:lpstr>本节提要</vt:lpstr>
      <vt:lpstr>素数（Prime）</vt:lpstr>
      <vt:lpstr>算术基本定理的证明(存在性)</vt:lpstr>
      <vt:lpstr>算术基本定理的证明(唯一性)</vt:lpstr>
      <vt:lpstr>算术基本定理的证明(唯一性)</vt:lpstr>
      <vt:lpstr>梅森素数</vt:lpstr>
      <vt:lpstr>例：n是合数，则Mn也是合数</vt:lpstr>
      <vt:lpstr>梅森素数</vt:lpstr>
      <vt:lpstr>埃拉托色尼筛选法(Eratosthenes, BC276–195)</vt:lpstr>
      <vt:lpstr>素数的性质</vt:lpstr>
      <vt:lpstr>素数的性质</vt:lpstr>
      <vt:lpstr>张益唐 与 孪生素数猜想</vt:lpstr>
      <vt:lpstr>最大公约数</vt:lpstr>
      <vt:lpstr>最大公约数的性质</vt:lpstr>
      <vt:lpstr>欧几里德算法（求最大公约数）</vt:lpstr>
      <vt:lpstr>最大公约数的性质（续）</vt:lpstr>
      <vt:lpstr>最大公约数的性质（续）</vt:lpstr>
      <vt:lpstr>例</vt:lpstr>
      <vt:lpstr>中国剩余定理（孙子算经，5世纪）</vt:lpstr>
      <vt:lpstr>中国剩余定理（孙子算经，5世纪）</vt:lpstr>
      <vt:lpstr>欧拉函数(函数)</vt:lpstr>
      <vt:lpstr>欧拉函数</vt:lpstr>
      <vt:lpstr>欧拉函数的性质</vt:lpstr>
      <vt:lpstr>欧拉定理</vt:lpstr>
      <vt:lpstr>RSA的数学基础*</vt:lpstr>
      <vt:lpstr>RSA的数学基础*</vt:lpstr>
      <vt:lpstr>本节小结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306</cp:revision>
  <dcterms:created xsi:type="dcterms:W3CDTF">2016-02-22T01:45:17Z</dcterms:created>
  <dcterms:modified xsi:type="dcterms:W3CDTF">2025-09-15T07:34:39Z</dcterms:modified>
</cp:coreProperties>
</file>