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47"/>
  </p:notesMasterIdLst>
  <p:sldIdLst>
    <p:sldId id="275" r:id="rId2"/>
    <p:sldId id="308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8" r:id="rId14"/>
    <p:sldId id="332" r:id="rId15"/>
    <p:sldId id="334" r:id="rId16"/>
    <p:sldId id="289" r:id="rId17"/>
    <p:sldId id="290" r:id="rId18"/>
    <p:sldId id="309" r:id="rId19"/>
    <p:sldId id="306" r:id="rId20"/>
    <p:sldId id="291" r:id="rId21"/>
    <p:sldId id="292" r:id="rId22"/>
    <p:sldId id="293" r:id="rId23"/>
    <p:sldId id="294" r:id="rId24"/>
    <p:sldId id="295" r:id="rId25"/>
    <p:sldId id="298" r:id="rId26"/>
    <p:sldId id="299" r:id="rId27"/>
    <p:sldId id="300" r:id="rId28"/>
    <p:sldId id="301" r:id="rId29"/>
    <p:sldId id="302" r:id="rId30"/>
    <p:sldId id="310" r:id="rId31"/>
    <p:sldId id="304" r:id="rId32"/>
    <p:sldId id="311" r:id="rId33"/>
    <p:sldId id="327" r:id="rId34"/>
    <p:sldId id="313" r:id="rId35"/>
    <p:sldId id="328" r:id="rId36"/>
    <p:sldId id="315" r:id="rId37"/>
    <p:sldId id="329" r:id="rId38"/>
    <p:sldId id="330" r:id="rId39"/>
    <p:sldId id="331" r:id="rId40"/>
    <p:sldId id="319" r:id="rId41"/>
    <p:sldId id="321" r:id="rId42"/>
    <p:sldId id="323" r:id="rId43"/>
    <p:sldId id="324" r:id="rId44"/>
    <p:sldId id="325" r:id="rId45"/>
    <p:sldId id="326" r:id="rId4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33" autoAdjust="0"/>
    <p:restoredTop sz="72838" autoAdjust="0"/>
  </p:normalViewPr>
  <p:slideViewPr>
    <p:cSldViewPr>
      <p:cViewPr varScale="1">
        <p:scale>
          <a:sx n="89" d="100"/>
          <a:sy n="89" d="100"/>
        </p:scale>
        <p:origin x="16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image" Target="../media/image3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3475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算术基本定理：每个非负整数可以唯一写成非降序排列的素数之积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14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4C9386C1-AD38-3C48-BD63-E9C55E67E5EC}" type="slidenum">
              <a:rPr lang="zh-CN" altLang="en-US"/>
              <a:pPr>
                <a:spcBef>
                  <a:spcPct val="0"/>
                </a:spcBef>
              </a:pPr>
              <a:t>13</a:t>
            </a:fld>
            <a:endParaRPr lang="en-US" altLang="zh-CN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altLang="zh-CN" dirty="0">
                <a:latin typeface="Times New Roman" charset="0"/>
                <a:ea typeface="宋体" charset="0"/>
              </a:rPr>
              <a:t>• Let P(k) be the statement “in such a fight with 2k + 1 people, at least one person is not hit”. P(0) is true because with one person, there is no one else to throw a pie at them and they are not hit. Assume that P(k) is true and look at a pie fight with 2k + 3 people. One pair of people, whom we may call x and y, have the shortest distance of any pair and thus throw pies at each other. Now look at the other 2k + 1 people. If none of them throw at x or y, they are in a 2k + 1 person pie fight and the IH says that one of them is not hit. But if they do throw at x or y, they are just removing pies from a 2k + 1 person pie fight and there is still a person not hit. (Everyone of the other 2k + 1 people who does not throw at x or y throws at their closest person among the others.)</a:t>
            </a:r>
            <a:endParaRPr lang="zh-CN" altLang="en-US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4999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479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9046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有时难以明确定义一个对象，但可以用对象来定义它本身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0330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N</a:t>
            </a:r>
            <a:r>
              <a:rPr lang="zh-CN" altLang="en-US" dirty="0"/>
              <a:t>上的函数其实就是数列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522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根据递归定义，用数学归纳法证明性质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9778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836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前面的数学归纳法都是对一个整数归纳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8160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数学归纳法可以扩展到其他良序集合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087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6004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0574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r(n-2)&gt;=r(n-1)+r(n)&gt;=f2+f3=f4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mr-I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log10 α ≈ 0.208 &gt; 1/5 </a:t>
            </a:r>
            <a:endParaRPr lang="en-US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0D1E4-D4EF-4D9F-83BD-DF34814E2927}" type="slidenum">
              <a:rPr lang="zh-CN" altLang="en-US" smtClean="0"/>
              <a:pPr/>
              <a:t>29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03591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BD8965-87BB-4DC8-A808-8750F37D9C17}" type="slidenum">
              <a:rPr lang="zh-CN" altLang="en-US"/>
              <a:pPr/>
              <a:t>32</a:t>
            </a:fld>
            <a:endParaRPr lang="en-US" altLang="zh-CN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9302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BD8965-87BB-4DC8-A808-8750F37D9C17}" type="slidenum">
              <a:rPr lang="zh-CN" altLang="en-US"/>
              <a:pPr/>
              <a:t>33</a:t>
            </a:fld>
            <a:endParaRPr lang="en-US" altLang="zh-CN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9140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C4E873-A7FC-4A5A-AB06-719A1F72777E}" type="slidenum">
              <a:rPr lang="zh-CN" altLang="en-US"/>
              <a:pPr/>
              <a:t>34</a:t>
            </a:fld>
            <a:endParaRPr lang="en-US" altLang="zh-CN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2769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C4E873-A7FC-4A5A-AB06-719A1F72777E}" type="slidenum">
              <a:rPr lang="zh-CN" altLang="en-US"/>
              <a:pPr/>
              <a:t>35</a:t>
            </a:fld>
            <a:endParaRPr lang="en-US" altLang="zh-CN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9307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假设从</a:t>
            </a:r>
            <a:r>
              <a:rPr lang="en-US" altLang="zh-CN" dirty="0"/>
              <a:t>2n</a:t>
            </a:r>
            <a:r>
              <a:rPr lang="zh-CN" altLang="en-US" dirty="0"/>
              <a:t>或者</a:t>
            </a:r>
            <a:r>
              <a:rPr lang="en-US" altLang="zh-CN" dirty="0"/>
              <a:t>2n+1</a:t>
            </a:r>
            <a:r>
              <a:rPr lang="zh-CN" altLang="en-US" dirty="0"/>
              <a:t>个人剩下</a:t>
            </a:r>
            <a:r>
              <a:rPr lang="en-US" altLang="zh-CN" dirty="0"/>
              <a:t>n</a:t>
            </a:r>
            <a:r>
              <a:rPr lang="zh-CN" altLang="en-US" dirty="0"/>
              <a:t>个人。</a:t>
            </a:r>
            <a:endParaRPr lang="en-US" altLang="zh-CN" dirty="0"/>
          </a:p>
          <a:p>
            <a:r>
              <a:rPr lang="en-US" altLang="zh-CN" dirty="0"/>
              <a:t>J(n)</a:t>
            </a:r>
            <a:r>
              <a:rPr lang="zh-CN" altLang="en-US" dirty="0"/>
              <a:t>代表所有人里的幸存者编号。</a:t>
            </a:r>
            <a:r>
              <a:rPr lang="en-US" altLang="zh-CN" dirty="0" err="1"/>
              <a:t>Newnumber</a:t>
            </a:r>
            <a:r>
              <a:rPr lang="zh-CN" altLang="en-US" dirty="0"/>
              <a:t>代表幸存者在 这轮游戏后的编号 到 这轮游戏前的编号 的映射。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3181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F093D1-28C0-4723-9B6E-FB7B52C0D524}" type="slidenum">
              <a:rPr lang="zh-CN" altLang="en-US"/>
              <a:pPr/>
              <a:t>42</a:t>
            </a:fld>
            <a:endParaRPr lang="en-US" altLang="zh-CN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zh-CN" altLang="en-US" sz="1200" b="0" i="0" u="none" strike="noStrike" kern="1200" dirty="0">
                <a:solidFill>
                  <a:schemeClr val="tx1"/>
                </a:solidFill>
                <a:effectLst/>
                <a:latin typeface="Times New Roman" pitchFamily="18" charset="0"/>
                <a:ea typeface="宋体" charset="-122"/>
                <a:cs typeface="+mn-cs"/>
              </a:rPr>
              <a:t>线性齐次递归关系</a:t>
            </a:r>
            <a:endParaRPr lang="en-US" altLang="zh-CN" sz="1200" b="0" i="0" u="none" strike="noStrike" kern="1200" dirty="0">
              <a:solidFill>
                <a:schemeClr val="tx1"/>
              </a:solidFill>
              <a:effectLst/>
              <a:latin typeface="Times New Roman" pitchFamily="18" charset="0"/>
              <a:ea typeface="宋体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51888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4ABF52-2951-4F26-B14B-FF6685A3B954}" type="slidenum">
              <a:rPr lang="zh-CN" altLang="en-US"/>
              <a:pPr/>
              <a:t>43</a:t>
            </a:fld>
            <a:endParaRPr lang="en-US" altLang="zh-CN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zh-CN" altLang="en-US" dirty="0"/>
              <a:t>特征方程</a:t>
            </a:r>
          </a:p>
        </p:txBody>
      </p:sp>
    </p:spTree>
    <p:extLst>
      <p:ext uri="{BB962C8B-B14F-4D97-AF65-F5344CB8AC3E}">
        <p14:creationId xmlns:p14="http://schemas.microsoft.com/office/powerpoint/2010/main" val="7544528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736D3A-704F-4CE9-960B-065A19ACAF13}" type="slidenum">
              <a:rPr lang="zh-CN" altLang="en-US"/>
              <a:pPr/>
              <a:t>44</a:t>
            </a:fld>
            <a:endParaRPr lang="en-US" altLang="zh-CN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288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8150113D-F0A2-7D4E-B0D1-602E2E55A108}" type="slidenum">
              <a:rPr lang="zh-CN" altLang="en-US"/>
              <a:pPr>
                <a:spcBef>
                  <a:spcPct val="0"/>
                </a:spcBef>
              </a:pPr>
              <a:t>4</a:t>
            </a:fld>
            <a:endParaRPr lang="en-US" altLang="zh-CN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en-US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1366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727E42-1072-4F46-88A7-DFCD908C99C2}" type="slidenum">
              <a:rPr lang="zh-CN" altLang="en-US"/>
              <a:pPr/>
              <a:t>45</a:t>
            </a:fld>
            <a:endParaRPr lang="en-US" altLang="zh-CN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0860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1FE3EB6F-C8CE-1E46-9BF0-24CA568E7367}" type="slidenum">
              <a:rPr lang="zh-CN" altLang="en-US"/>
              <a:pPr>
                <a:spcBef>
                  <a:spcPct val="0"/>
                </a:spcBef>
              </a:pPr>
              <a:t>5</a:t>
            </a:fld>
            <a:endParaRPr lang="en-US" altLang="zh-CN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en-US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039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42933935-9150-7849-A6E5-3799870E0DA6}" type="slidenum">
              <a:rPr lang="zh-CN" altLang="en-US"/>
              <a:pPr>
                <a:spcBef>
                  <a:spcPct val="0"/>
                </a:spcBef>
              </a:pPr>
              <a:t>6</a:t>
            </a:fld>
            <a:endParaRPr lang="en-US" altLang="zh-CN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862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004A6D73-6F1A-4A47-8F63-41B1C10FEC51}" type="slidenum">
              <a:rPr lang="zh-CN" altLang="en-US"/>
              <a:pPr>
                <a:spcBef>
                  <a:spcPct val="0"/>
                </a:spcBef>
              </a:pPr>
              <a:t>7</a:t>
            </a:fld>
            <a:endParaRPr lang="en-US" altLang="zh-CN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484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82FEE6C9-1762-3649-9EA1-9B0DA9238964}" type="slidenum">
              <a:rPr lang="zh-CN" altLang="en-US"/>
              <a:pPr>
                <a:spcBef>
                  <a:spcPct val="0"/>
                </a:spcBef>
              </a:pPr>
              <a:t>8</a:t>
            </a:fld>
            <a:endParaRPr lang="en-US" altLang="zh-CN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zh-CN" altLang="en-US" dirty="0">
                <a:latin typeface="Times New Roman" charset="0"/>
                <a:ea typeface="宋体" charset="0"/>
              </a:rPr>
              <a:t>归纳步骤其实要求看</a:t>
            </a:r>
            <a:r>
              <a:rPr lang="en-US" altLang="zh-CN" dirty="0">
                <a:latin typeface="Times New Roman" charset="0"/>
                <a:ea typeface="宋体" charset="0"/>
              </a:rPr>
              <a:t>k&gt;=3</a:t>
            </a:r>
            <a:endParaRPr lang="zh-CN" altLang="en-US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341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A1211DBB-6CAB-C545-9190-1CA2CE970CC6}" type="slidenum">
              <a:rPr lang="zh-CN" altLang="en-US"/>
              <a:pPr>
                <a:spcBef>
                  <a:spcPct val="0"/>
                </a:spcBef>
              </a:pPr>
              <a:t>9</a:t>
            </a:fld>
            <a:endParaRPr lang="en-US" altLang="zh-CN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475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80CBDF09-01EF-EB45-AF4F-05526D91190B}" type="slidenum">
              <a:rPr lang="zh-CN" altLang="en-US"/>
              <a:pPr>
                <a:spcBef>
                  <a:spcPct val="0"/>
                </a:spcBef>
              </a:pPr>
              <a:t>11</a:t>
            </a:fld>
            <a:endParaRPr lang="en-US" altLang="zh-CN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719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2025/9/18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37.emf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34.e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36.emf"/><Relationship Id="rId5" Type="http://schemas.openxmlformats.org/officeDocument/2006/relationships/image" Target="../media/image33.e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35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3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37.e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39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4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39.e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41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2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归纳与递归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55763"/>
            <a:ext cx="8229600" cy="40767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设</a:t>
            </a:r>
            <a:r>
              <a:rPr lang="en-US" altLang="zh-CN" sz="2800" b="1" i="1" dirty="0">
                <a:latin typeface="Times New Roman" charset="0"/>
              </a:rPr>
              <a:t>P</a:t>
            </a:r>
            <a:r>
              <a:rPr lang="en-US" altLang="zh-CN" sz="2800" b="1" dirty="0">
                <a:latin typeface="Times New Roman" charset="0"/>
              </a:rPr>
              <a:t>(</a:t>
            </a:r>
            <a:r>
              <a:rPr lang="en-US" altLang="zh-CN" sz="2800" b="1" i="1" dirty="0">
                <a:latin typeface="Times New Roman" charset="0"/>
              </a:rPr>
              <a:t>n</a:t>
            </a:r>
            <a:r>
              <a:rPr lang="en-US" altLang="zh-CN" sz="2800" b="1" dirty="0">
                <a:latin typeface="Times New Roman" charset="0"/>
              </a:rPr>
              <a:t>)</a:t>
            </a:r>
            <a:r>
              <a:rPr lang="zh-CN" altLang="en-US" sz="2800" b="1" dirty="0">
                <a:latin typeface="Times New Roman" charset="0"/>
              </a:rPr>
              <a:t>是与整数</a:t>
            </a:r>
            <a:r>
              <a:rPr lang="en-US" altLang="zh-CN" sz="2800" b="1" i="1" dirty="0">
                <a:latin typeface="Times New Roman" charset="0"/>
              </a:rPr>
              <a:t>n</a:t>
            </a:r>
            <a:r>
              <a:rPr lang="zh-CN" altLang="en-US" sz="2800" b="1" dirty="0">
                <a:latin typeface="Times New Roman" charset="0"/>
              </a:rPr>
              <a:t>有关的陈述，</a:t>
            </a:r>
            <a:r>
              <a:rPr lang="en-US" altLang="zh-CN" sz="2800" b="1" i="1" dirty="0">
                <a:latin typeface="Times New Roman" charset="0"/>
              </a:rPr>
              <a:t> a</a:t>
            </a:r>
            <a:r>
              <a:rPr lang="zh-CN" altLang="en-US" sz="2800" b="1" dirty="0">
                <a:latin typeface="Times New Roman" charset="0"/>
              </a:rPr>
              <a:t>和</a:t>
            </a:r>
            <a:r>
              <a:rPr lang="en-US" altLang="zh-CN" sz="2800" b="1" i="1" dirty="0">
                <a:latin typeface="Times New Roman" charset="0"/>
              </a:rPr>
              <a:t>b</a:t>
            </a:r>
            <a:r>
              <a:rPr lang="zh-CN" altLang="en-US" sz="2800" b="1" dirty="0">
                <a:latin typeface="Times New Roman" charset="0"/>
              </a:rPr>
              <a:t>是两个给定的整数，且</a:t>
            </a:r>
            <a:r>
              <a:rPr lang="en-US" altLang="zh-CN" sz="2800" b="1" i="1" dirty="0">
                <a:latin typeface="Times New Roman" charset="0"/>
              </a:rPr>
              <a:t>a 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 </a:t>
            </a:r>
            <a:r>
              <a:rPr lang="en-US" altLang="zh-CN" sz="2800" b="1" i="1" dirty="0">
                <a:latin typeface="Times New Roman" charset="0"/>
              </a:rPr>
              <a:t>b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.</a:t>
            </a:r>
            <a:r>
              <a:rPr lang="en-US" altLang="zh-CN" sz="2800" b="1" dirty="0">
                <a:latin typeface="Times New Roman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如果能够证明下列陈述</a:t>
            </a:r>
            <a:endParaRPr lang="en-US" altLang="zh-CN" sz="2800" b="1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dirty="0">
                <a:latin typeface="Times New Roman" charset="0"/>
              </a:rPr>
              <a:t>),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a </a:t>
            </a:r>
            <a:r>
              <a:rPr lang="en-US" altLang="zh-CN" sz="2400" b="1" dirty="0">
                <a:latin typeface="Times New Roman" charset="0"/>
              </a:rPr>
              <a:t>+1), …,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b</a:t>
            </a:r>
            <a:r>
              <a:rPr lang="en-US" altLang="zh-CN" sz="2400" b="1" dirty="0">
                <a:latin typeface="Times New Roman" charset="0"/>
              </a:rPr>
              <a:t>).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对任意</a:t>
            </a:r>
            <a:r>
              <a:rPr lang="en-US" altLang="zh-CN" sz="2400" b="1" i="1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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en-US" altLang="zh-CN" sz="2400" b="1" i="1" dirty="0">
                <a:latin typeface="Times New Roman" charset="0"/>
              </a:rPr>
              <a:t>b</a:t>
            </a:r>
            <a:r>
              <a:rPr lang="en-US" altLang="zh-CN" sz="2400" b="1" dirty="0">
                <a:latin typeface="Times New Roman" charset="0"/>
              </a:rPr>
              <a:t>,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dirty="0">
                <a:latin typeface="Times New Roman" charset="0"/>
              </a:rPr>
              <a:t>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… 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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+1)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则下列陈述成立</a:t>
            </a:r>
            <a:endParaRPr lang="en-US" altLang="zh-CN" sz="2800" b="1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对任意</a:t>
            </a:r>
            <a:r>
              <a:rPr lang="en-US" altLang="zh-CN" sz="2400" b="1" i="1" dirty="0">
                <a:latin typeface="Times New Roman" charset="0"/>
              </a:rPr>
              <a:t>n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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dirty="0">
                <a:latin typeface="Times New Roman" charset="0"/>
              </a:rPr>
              <a:t>,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n</a:t>
            </a:r>
            <a:r>
              <a:rPr lang="en-US" altLang="zh-CN" sz="2400" b="1" dirty="0">
                <a:latin typeface="Times New Roman" charset="0"/>
              </a:rPr>
              <a:t>).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强数学归纳法（一般形式）</a:t>
            </a:r>
          </a:p>
        </p:txBody>
      </p:sp>
    </p:spTree>
    <p:extLst>
      <p:ext uri="{BB962C8B-B14F-4D97-AF65-F5344CB8AC3E}">
        <p14:creationId xmlns:p14="http://schemas.microsoft.com/office/powerpoint/2010/main" val="3225425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507412" cy="489585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800" b="1" i="1" dirty="0">
                <a:solidFill>
                  <a:srgbClr val="2009CD"/>
                </a:solidFill>
                <a:latin typeface="Times New Roman" charset="0"/>
              </a:rPr>
              <a:t> </a:t>
            </a:r>
            <a:r>
              <a:rPr lang="en-US" altLang="zh-CN" sz="2800" b="1" dirty="0">
                <a:solidFill>
                  <a:srgbClr val="2009CD"/>
                </a:solidFill>
                <a:latin typeface="Times New Roman" charset="0"/>
              </a:rPr>
              <a:t>{ </a:t>
            </a:r>
            <a:r>
              <a:rPr lang="en-US" altLang="zh-CN" sz="2800" b="1" i="1" dirty="0" err="1">
                <a:solidFill>
                  <a:srgbClr val="2009CD"/>
                </a:solidFill>
                <a:latin typeface="Times New Roman" charset="0"/>
              </a:rPr>
              <a:t>n</a:t>
            </a:r>
            <a:r>
              <a:rPr lang="en-US" altLang="zh-CN" sz="2800" b="1" dirty="0" err="1">
                <a:solidFill>
                  <a:srgbClr val="2009CD"/>
                </a:solidFill>
                <a:latin typeface="Times New Roman" charset="0"/>
                <a:sym typeface="Symbol" charset="2"/>
              </a:rPr>
              <a:t>Z</a:t>
            </a:r>
            <a:r>
              <a:rPr kumimoji="1" lang="en-US" altLang="zh-CN" sz="2800" b="1" dirty="0">
                <a:solidFill>
                  <a:srgbClr val="2009CD"/>
                </a:solidFill>
                <a:latin typeface="Times New Roman" charset="0"/>
                <a:sym typeface="Symbol" charset="2"/>
              </a:rPr>
              <a:t> |</a:t>
            </a:r>
            <a:r>
              <a:rPr lang="en-US" altLang="zh-CN" sz="2800" b="1" dirty="0">
                <a:solidFill>
                  <a:srgbClr val="2009CD"/>
                </a:solidFill>
                <a:latin typeface="Times New Roman" charset="0"/>
              </a:rPr>
              <a:t> </a:t>
            </a:r>
            <a:r>
              <a:rPr lang="en-US" altLang="zh-CN" sz="2800" b="1" i="1" dirty="0">
                <a:solidFill>
                  <a:srgbClr val="2009CD"/>
                </a:solidFill>
                <a:latin typeface="Times New Roman" charset="0"/>
              </a:rPr>
              <a:t>n</a:t>
            </a:r>
            <a:r>
              <a:rPr lang="en-US" altLang="zh-CN" sz="2800" b="1" dirty="0">
                <a:solidFill>
                  <a:srgbClr val="2009CD"/>
                </a:solidFill>
                <a:latin typeface="Times New Roman" charset="0"/>
              </a:rPr>
              <a:t> </a:t>
            </a:r>
            <a:r>
              <a:rPr lang="en-US" altLang="zh-CN" sz="2800" b="1" dirty="0">
                <a:solidFill>
                  <a:srgbClr val="2009CD"/>
                </a:solidFill>
                <a:latin typeface="Times New Roman" charset="0"/>
                <a:sym typeface="Symbol" charset="2"/>
              </a:rPr>
              <a:t></a:t>
            </a:r>
            <a:r>
              <a:rPr lang="en-US" altLang="zh-CN" sz="2800" b="1" dirty="0">
                <a:solidFill>
                  <a:srgbClr val="2009CD"/>
                </a:solidFill>
                <a:latin typeface="Times New Roman" charset="0"/>
              </a:rPr>
              <a:t> </a:t>
            </a:r>
            <a:r>
              <a:rPr lang="en-US" altLang="zh-CN" sz="2800" b="1" i="1" dirty="0">
                <a:solidFill>
                  <a:srgbClr val="2009CD"/>
                </a:solidFill>
                <a:latin typeface="Times New Roman" charset="0"/>
              </a:rPr>
              <a:t>a</a:t>
            </a:r>
            <a:r>
              <a:rPr lang="en-US" altLang="zh-CN" sz="2800" b="1" dirty="0">
                <a:solidFill>
                  <a:srgbClr val="2009CD"/>
                </a:solidFill>
                <a:latin typeface="Times New Roman" charset="0"/>
              </a:rPr>
              <a:t> }</a:t>
            </a:r>
            <a:r>
              <a:rPr lang="zh-CN" altLang="en-US" sz="2800" b="1" dirty="0">
                <a:solidFill>
                  <a:srgbClr val="2009CD"/>
                </a:solidFill>
                <a:latin typeface="Times New Roman" charset="0"/>
              </a:rPr>
              <a:t>是良序的</a:t>
            </a:r>
            <a:endParaRPr lang="en-US" altLang="zh-CN" sz="2800" b="1" dirty="0">
              <a:solidFill>
                <a:srgbClr val="2009CD"/>
              </a:solidFill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良序集：该集合的非空子集都有一个最小元素</a:t>
            </a:r>
            <a:endParaRPr lang="en-US" altLang="zh-CN" sz="2400" b="1" dirty="0">
              <a:latin typeface="Times New Roman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数学归纳法的有效性（归谬法）</a:t>
            </a:r>
            <a:endParaRPr lang="en-US" altLang="zh-CN" sz="2800" b="1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charset="0"/>
              </a:rPr>
              <a:t>假设</a:t>
            </a:r>
            <a:r>
              <a:rPr kumimoji="1" lang="en-US" altLang="zh-CN" sz="24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</a:t>
            </a:r>
            <a:r>
              <a:rPr kumimoji="1" lang="en-US" altLang="zh-CN" sz="2400" b="1" i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n</a:t>
            </a:r>
            <a:r>
              <a:rPr kumimoji="1" lang="en-US" altLang="zh-CN" sz="24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charset="0"/>
              </a:rPr>
              <a:t>P</a:t>
            </a:r>
            <a:r>
              <a:rPr lang="en-US" altLang="zh-CN" sz="2400" b="1" dirty="0">
                <a:solidFill>
                  <a:srgbClr val="FF0000"/>
                </a:solidFill>
                <a:latin typeface="Times New Roman" charset="0"/>
                <a:ea typeface="楷体_GB2312" charset="0"/>
                <a:sym typeface="Symbol" charset="2"/>
              </a:rPr>
              <a:t>(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charset="0"/>
                <a:ea typeface="楷体_GB2312" charset="0"/>
                <a:sym typeface="Symbol" charset="2"/>
              </a:rPr>
              <a:t>n</a:t>
            </a:r>
            <a:r>
              <a:rPr lang="en-US" altLang="zh-CN" sz="2400" b="1" dirty="0">
                <a:solidFill>
                  <a:srgbClr val="FF0000"/>
                </a:solidFill>
                <a:latin typeface="Times New Roman" charset="0"/>
              </a:rPr>
              <a:t>)</a:t>
            </a:r>
            <a:r>
              <a:rPr lang="zh-CN" altLang="en-US" sz="2400" b="1" dirty="0">
                <a:solidFill>
                  <a:srgbClr val="FF0000"/>
                </a:solidFill>
                <a:latin typeface="Times New Roman" charset="0"/>
              </a:rPr>
              <a:t>不成立</a:t>
            </a:r>
            <a:r>
              <a:rPr lang="zh-CN" altLang="en-US" sz="2400" b="1" dirty="0">
                <a:latin typeface="Times New Roman" charset="0"/>
              </a:rPr>
              <a:t>，则 </a:t>
            </a:r>
            <a:r>
              <a:rPr lang="zh-CN" altLang="en-US" sz="2400" b="1" dirty="0">
                <a:latin typeface="Times New Roman" charset="0"/>
                <a:sym typeface="Symbol" charset="2"/>
              </a:rPr>
              <a:t></a:t>
            </a:r>
            <a:r>
              <a:rPr kumimoji="1" lang="en-US" altLang="zh-CN" sz="2400" b="1" i="1" dirty="0">
                <a:latin typeface="Times New Roman" charset="0"/>
                <a:sym typeface="Symbol" charset="2"/>
              </a:rPr>
              <a:t>n</a:t>
            </a:r>
            <a:r>
              <a:rPr kumimoji="1" lang="en-US" altLang="zh-CN" sz="2400" b="1" dirty="0">
                <a:latin typeface="Times New Roman" charset="0"/>
                <a:sym typeface="Symbol" charset="2"/>
              </a:rPr>
              <a:t> (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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  <a:ea typeface="楷体_GB2312" charset="0"/>
                <a:sym typeface="Symbol" charset="2"/>
              </a:rPr>
              <a:t>(</a:t>
            </a:r>
            <a:r>
              <a:rPr lang="en-US" altLang="zh-CN" sz="2400" b="1" i="1" dirty="0">
                <a:latin typeface="Times New Roman" charset="0"/>
                <a:ea typeface="楷体_GB2312" charset="0"/>
                <a:sym typeface="Symbol" charset="2"/>
              </a:rPr>
              <a:t>n</a:t>
            </a:r>
            <a:r>
              <a:rPr lang="en-US" altLang="zh-CN" sz="2400" b="1" dirty="0">
                <a:latin typeface="Times New Roman" charset="0"/>
              </a:rPr>
              <a:t>))</a:t>
            </a:r>
            <a:r>
              <a:rPr lang="zh-CN" altLang="en-US" sz="2400" b="1" dirty="0">
                <a:latin typeface="Times New Roman" charset="0"/>
              </a:rPr>
              <a:t>成立</a:t>
            </a:r>
            <a:r>
              <a:rPr lang="en-US" altLang="zh-CN" sz="2400" b="1" dirty="0">
                <a:latin typeface="Times New Roman" charset="0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令</a:t>
            </a:r>
            <a:r>
              <a:rPr lang="en-US" altLang="zh-CN" sz="2400" b="1" dirty="0">
                <a:latin typeface="Times New Roman" charset="0"/>
              </a:rPr>
              <a:t>S={ </a:t>
            </a:r>
            <a:r>
              <a:rPr lang="en-US" altLang="zh-CN" sz="2400" b="1" i="1" dirty="0">
                <a:latin typeface="Times New Roman" charset="0"/>
                <a:ea typeface="楷体_GB2312" charset="0"/>
                <a:sym typeface="Symbol" charset="2"/>
              </a:rPr>
              <a:t>n</a:t>
            </a:r>
            <a:r>
              <a:rPr lang="en-US" altLang="zh-CN" sz="2400" b="1" dirty="0">
                <a:latin typeface="Times New Roman" charset="0"/>
                <a:ea typeface="楷体_GB2312" charset="0"/>
                <a:sym typeface="Symbol" charset="2"/>
              </a:rPr>
              <a:t></a:t>
            </a:r>
            <a:r>
              <a:rPr lang="en-US" altLang="zh-CN" sz="2400" b="1" i="1" dirty="0">
                <a:latin typeface="Times New Roman" charset="0"/>
                <a:ea typeface="楷体_GB2312" charset="0"/>
                <a:sym typeface="Symbol" charset="2"/>
              </a:rPr>
              <a:t> </a:t>
            </a:r>
            <a:r>
              <a:rPr lang="en-US" altLang="zh-CN" sz="2400" b="1" dirty="0">
                <a:latin typeface="Times New Roman" charset="0"/>
              </a:rPr>
              <a:t>|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solidFill>
                  <a:srgbClr val="2009CD"/>
                </a:solidFill>
                <a:latin typeface="Times New Roman" charset="0"/>
              </a:rPr>
              <a:t>(</a:t>
            </a:r>
            <a:r>
              <a:rPr lang="en-US" altLang="zh-CN" sz="2400" b="1" i="1" dirty="0" err="1">
                <a:solidFill>
                  <a:srgbClr val="2009CD"/>
                </a:solidFill>
                <a:latin typeface="Times New Roman" charset="0"/>
              </a:rPr>
              <a:t>n</a:t>
            </a:r>
            <a:r>
              <a:rPr lang="en-US" altLang="zh-CN" sz="2400" b="1" dirty="0" err="1">
                <a:solidFill>
                  <a:srgbClr val="2009CD"/>
                </a:solidFill>
                <a:latin typeface="Times New Roman" charset="0"/>
                <a:sym typeface="Symbol" charset="2"/>
              </a:rPr>
              <a:t></a:t>
            </a:r>
            <a:r>
              <a:rPr lang="en-US" altLang="zh-CN" sz="2400" b="1" i="1" dirty="0" err="1">
                <a:solidFill>
                  <a:srgbClr val="2009CD"/>
                </a:solidFill>
                <a:latin typeface="Times New Roman" charset="0"/>
              </a:rPr>
              <a:t>a</a:t>
            </a:r>
            <a:r>
              <a:rPr lang="en-US" altLang="zh-CN" sz="2400" b="1" dirty="0">
                <a:solidFill>
                  <a:srgbClr val="2009CD"/>
                </a:solidFill>
                <a:latin typeface="Times New Roman" charset="0"/>
              </a:rPr>
              <a:t>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</a:t>
            </a:r>
            <a:r>
              <a:rPr lang="en-US" altLang="zh-CN" sz="2400" b="1" dirty="0">
                <a:solidFill>
                  <a:srgbClr val="2009CD"/>
                </a:solidFill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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  <a:ea typeface="楷体_GB2312" charset="0"/>
                <a:sym typeface="Symbol" charset="2"/>
              </a:rPr>
              <a:t>(</a:t>
            </a:r>
            <a:r>
              <a:rPr lang="en-US" altLang="zh-CN" sz="2400" b="1" i="1" dirty="0">
                <a:latin typeface="Times New Roman" charset="0"/>
                <a:ea typeface="楷体_GB2312" charset="0"/>
                <a:sym typeface="Symbol" charset="2"/>
              </a:rPr>
              <a:t>n</a:t>
            </a:r>
            <a:r>
              <a:rPr lang="en-US" altLang="zh-CN" sz="2400" b="1" dirty="0">
                <a:latin typeface="Times New Roman" charset="0"/>
              </a:rPr>
              <a:t>) }</a:t>
            </a:r>
            <a:r>
              <a:rPr lang="zh-CN" altLang="en-US" sz="2400" b="1" dirty="0">
                <a:latin typeface="Times New Roman" charset="0"/>
              </a:rPr>
              <a:t>，</a:t>
            </a:r>
            <a:r>
              <a:rPr lang="en-US" altLang="zh-CN" sz="2400" b="1" dirty="0">
                <a:latin typeface="Times New Roman" charset="0"/>
              </a:rPr>
              <a:t>S</a:t>
            </a:r>
            <a:r>
              <a:rPr lang="zh-CN" altLang="en-US" sz="2400" b="1" dirty="0">
                <a:latin typeface="Times New Roman" charset="0"/>
              </a:rPr>
              <a:t>是非空子集</a:t>
            </a:r>
            <a:r>
              <a:rPr lang="en-US" altLang="zh-CN" sz="2400" b="1" dirty="0">
                <a:latin typeface="Times New Roman" charset="0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根据良序公理，</a:t>
            </a:r>
            <a:r>
              <a:rPr lang="en-US" altLang="zh-CN" sz="2400" b="1" dirty="0">
                <a:latin typeface="Times New Roman" charset="0"/>
              </a:rPr>
              <a:t>S</a:t>
            </a:r>
            <a:r>
              <a:rPr lang="zh-CN" altLang="en-US" sz="2400" b="1" dirty="0">
                <a:latin typeface="Times New Roman" charset="0"/>
              </a:rPr>
              <a:t>有最小元素，记为</a:t>
            </a:r>
            <a:r>
              <a:rPr lang="en-US" altLang="zh-CN" sz="2400" b="1" i="1" dirty="0">
                <a:latin typeface="Times New Roman" charset="0"/>
              </a:rPr>
              <a:t>m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, </a:t>
            </a:r>
            <a:r>
              <a:rPr lang="en-US" altLang="zh-CN" sz="2400" b="1" i="1" dirty="0">
                <a:solidFill>
                  <a:srgbClr val="2009CD"/>
                </a:solidFill>
                <a:latin typeface="Times New Roman" charset="0"/>
              </a:rPr>
              <a:t>m</a:t>
            </a:r>
            <a:r>
              <a:rPr lang="en-US" altLang="zh-CN" sz="2400" b="1" dirty="0">
                <a:solidFill>
                  <a:srgbClr val="2009CD"/>
                </a:solidFill>
                <a:latin typeface="Times New Roman" charset="0"/>
                <a:sym typeface="Symbol" charset="2"/>
              </a:rPr>
              <a:t>&gt;</a:t>
            </a:r>
            <a:r>
              <a:rPr lang="en-US" altLang="zh-CN" sz="2400" b="1" i="1" dirty="0">
                <a:solidFill>
                  <a:srgbClr val="2009CD"/>
                </a:solidFill>
                <a:latin typeface="Times New Roman" charset="0"/>
                <a:sym typeface="Symbol" charset="2"/>
              </a:rPr>
              <a:t>a</a:t>
            </a:r>
            <a:endParaRPr lang="en-US" altLang="zh-CN" sz="2400" b="1" i="1" dirty="0">
              <a:solidFill>
                <a:srgbClr val="2009CD"/>
              </a:solidFill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dirty="0">
                <a:latin typeface="Times New Roman" charset="0"/>
              </a:rPr>
              <a:t>, …, (</a:t>
            </a:r>
            <a:r>
              <a:rPr lang="en-US" altLang="zh-CN" sz="2400" b="1" i="1" dirty="0">
                <a:latin typeface="Times New Roman" charset="0"/>
              </a:rPr>
              <a:t>m</a:t>
            </a:r>
            <a:r>
              <a:rPr lang="en-US" altLang="zh-CN" sz="2400" b="1" dirty="0">
                <a:latin typeface="Times New Roman" charset="0"/>
              </a:rPr>
              <a:t>-1)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S, </a:t>
            </a:r>
            <a:r>
              <a:rPr lang="zh-CN" altLang="en-US" sz="2400" b="1" dirty="0">
                <a:latin typeface="Times New Roman" charset="0"/>
                <a:sym typeface="Symbol" charset="2"/>
              </a:rPr>
              <a:t>即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  <a:ea typeface="楷体_GB2312" charset="0"/>
                <a:sym typeface="Symbol" charset="2"/>
              </a:rPr>
              <a:t>(</a:t>
            </a:r>
            <a:r>
              <a:rPr lang="en-US" altLang="zh-CN" sz="2400" b="1" i="1" dirty="0">
                <a:latin typeface="Times New Roman" charset="0"/>
                <a:ea typeface="楷体_GB2312" charset="0"/>
                <a:sym typeface="Symbol" charset="2"/>
              </a:rPr>
              <a:t>a</a:t>
            </a:r>
            <a:r>
              <a:rPr lang="en-US" altLang="zh-CN" sz="2400" b="1" dirty="0">
                <a:latin typeface="Times New Roman" charset="0"/>
              </a:rPr>
              <a:t>), …,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  <a:ea typeface="楷体_GB2312" charset="0"/>
                <a:sym typeface="Symbol" charset="2"/>
              </a:rPr>
              <a:t>(</a:t>
            </a:r>
            <a:r>
              <a:rPr lang="en-US" altLang="zh-CN" sz="2400" b="1" i="1" dirty="0">
                <a:latin typeface="Times New Roman" charset="0"/>
                <a:ea typeface="楷体_GB2312" charset="0"/>
                <a:sym typeface="Symbol" charset="2"/>
              </a:rPr>
              <a:t>m</a:t>
            </a:r>
            <a:r>
              <a:rPr lang="en-US" altLang="zh-CN" sz="2400" b="1" dirty="0">
                <a:latin typeface="Times New Roman" charset="0"/>
                <a:ea typeface="楷体_GB2312" charset="0"/>
                <a:sym typeface="Symbol" charset="2"/>
              </a:rPr>
              <a:t>-1</a:t>
            </a:r>
            <a:r>
              <a:rPr lang="en-US" altLang="zh-CN" sz="2400" b="1" dirty="0">
                <a:latin typeface="Times New Roman" charset="0"/>
              </a:rPr>
              <a:t>)</a:t>
            </a:r>
            <a:r>
              <a:rPr lang="zh-CN" altLang="en-US" sz="2400" b="1" dirty="0">
                <a:latin typeface="Times New Roman" charset="0"/>
              </a:rPr>
              <a:t>成立</a:t>
            </a:r>
            <a:r>
              <a:rPr lang="en-US" altLang="zh-CN" sz="2400" b="1" dirty="0">
                <a:latin typeface="Times New Roman" charset="0"/>
              </a:rPr>
              <a:t>. 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根据归纳步骤，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  <a:ea typeface="楷体_GB2312" charset="0"/>
                <a:sym typeface="Symbol" charset="2"/>
              </a:rPr>
              <a:t>(</a:t>
            </a:r>
            <a:r>
              <a:rPr lang="en-US" altLang="zh-CN" sz="2400" b="1" i="1" dirty="0">
                <a:latin typeface="Times New Roman" charset="0"/>
                <a:ea typeface="楷体_GB2312" charset="0"/>
                <a:sym typeface="Symbol" charset="2"/>
              </a:rPr>
              <a:t>m</a:t>
            </a:r>
            <a:r>
              <a:rPr lang="en-US" altLang="zh-CN" sz="2400" b="1" dirty="0">
                <a:latin typeface="Times New Roman" charset="0"/>
              </a:rPr>
              <a:t>)</a:t>
            </a:r>
            <a:r>
              <a:rPr lang="zh-CN" altLang="en-US" sz="2400" b="1" dirty="0">
                <a:latin typeface="Times New Roman" charset="0"/>
              </a:rPr>
              <a:t>成立，即</a:t>
            </a:r>
            <a:r>
              <a:rPr lang="en-US" altLang="zh-CN" sz="2400" b="1" i="1" dirty="0" err="1">
                <a:solidFill>
                  <a:srgbClr val="FF0000"/>
                </a:solidFill>
                <a:latin typeface="Times New Roman" charset="0"/>
              </a:rPr>
              <a:t>m</a:t>
            </a:r>
            <a:r>
              <a:rPr lang="en-US" altLang="zh-CN" sz="2400" b="1" dirty="0" err="1">
                <a:solidFill>
                  <a:srgbClr val="FF0000"/>
                </a:solidFill>
                <a:latin typeface="Times New Roman" charset="0"/>
                <a:sym typeface="Symbol" charset="2"/>
              </a:rPr>
              <a:t>S</a:t>
            </a:r>
            <a:r>
              <a:rPr lang="zh-CN" altLang="en-US" sz="24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charset="0"/>
              </a:rPr>
              <a:t>矛盾</a:t>
            </a:r>
            <a:r>
              <a:rPr lang="en-US" altLang="zh-CN" sz="2400" b="1" dirty="0">
                <a:solidFill>
                  <a:srgbClr val="FF0000"/>
                </a:solidFill>
                <a:latin typeface="Times New Roman" charset="0"/>
              </a:rPr>
              <a:t>.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b="1" dirty="0">
                <a:latin typeface="Times New Roman" charset="0"/>
                <a:ea typeface="楷体_GB2312" charset="0"/>
                <a:sym typeface="Symbol" charset="2"/>
              </a:rPr>
              <a:t>因此，</a:t>
            </a:r>
            <a:r>
              <a:rPr kumimoji="1" lang="en-US" altLang="zh-CN" sz="2400" b="1" dirty="0">
                <a:solidFill>
                  <a:srgbClr val="2009CD"/>
                </a:solidFill>
                <a:latin typeface="Times New Roman" charset="0"/>
                <a:sym typeface="Symbol" charset="2"/>
              </a:rPr>
              <a:t></a:t>
            </a:r>
            <a:r>
              <a:rPr kumimoji="1" lang="en-US" altLang="zh-CN" sz="2400" b="1" i="1" dirty="0">
                <a:solidFill>
                  <a:srgbClr val="2009CD"/>
                </a:solidFill>
                <a:latin typeface="Times New Roman" charset="0"/>
                <a:sym typeface="Symbol" charset="2"/>
              </a:rPr>
              <a:t>n</a:t>
            </a:r>
            <a:r>
              <a:rPr kumimoji="1" lang="en-US" altLang="zh-CN" sz="2400" b="1" dirty="0">
                <a:solidFill>
                  <a:srgbClr val="2009CD"/>
                </a:solidFill>
                <a:latin typeface="Times New Roman" charset="0"/>
                <a:sym typeface="Symbol" charset="2"/>
              </a:rPr>
              <a:t> </a:t>
            </a:r>
            <a:r>
              <a:rPr lang="en-US" altLang="zh-CN" sz="2400" b="1" i="1" dirty="0">
                <a:solidFill>
                  <a:srgbClr val="2009CD"/>
                </a:solidFill>
                <a:latin typeface="Times New Roman" charset="0"/>
              </a:rPr>
              <a:t>P</a:t>
            </a:r>
            <a:r>
              <a:rPr lang="en-US" altLang="zh-CN" sz="2400" b="1" dirty="0">
                <a:solidFill>
                  <a:srgbClr val="2009CD"/>
                </a:solidFill>
                <a:latin typeface="Times New Roman" charset="0"/>
                <a:ea typeface="楷体_GB2312" charset="0"/>
                <a:sym typeface="Symbol" charset="2"/>
              </a:rPr>
              <a:t>(</a:t>
            </a:r>
            <a:r>
              <a:rPr lang="en-US" altLang="zh-CN" sz="2400" b="1" i="1" dirty="0">
                <a:solidFill>
                  <a:srgbClr val="2009CD"/>
                </a:solidFill>
                <a:latin typeface="Times New Roman" charset="0"/>
                <a:ea typeface="楷体_GB2312" charset="0"/>
                <a:sym typeface="Symbol" charset="2"/>
              </a:rPr>
              <a:t>n</a:t>
            </a:r>
            <a:r>
              <a:rPr lang="en-US" altLang="zh-CN" sz="2400" b="1" dirty="0">
                <a:solidFill>
                  <a:srgbClr val="2009CD"/>
                </a:solidFill>
                <a:latin typeface="Times New Roman" charset="0"/>
              </a:rPr>
              <a:t>)</a:t>
            </a:r>
            <a:r>
              <a:rPr lang="zh-CN" altLang="en-US" sz="2400" b="1" dirty="0">
                <a:solidFill>
                  <a:srgbClr val="2009CD"/>
                </a:solidFill>
                <a:latin typeface="Times New Roman" charset="0"/>
              </a:rPr>
              <a:t>成立</a:t>
            </a:r>
            <a:r>
              <a:rPr lang="en-US" altLang="zh-CN" sz="2400" b="1" dirty="0">
                <a:solidFill>
                  <a:srgbClr val="2009CD"/>
                </a:solidFill>
                <a:latin typeface="Times New Roman" charset="0"/>
              </a:rPr>
              <a:t>.</a:t>
            </a:r>
            <a:endParaRPr lang="en-US" altLang="zh-CN" sz="2400" b="1" dirty="0">
              <a:solidFill>
                <a:srgbClr val="2009CD"/>
              </a:solidFill>
              <a:latin typeface="Times New Roman" charset="0"/>
              <a:ea typeface="楷体_GB2312" charset="0"/>
              <a:sym typeface="Symbol" charset="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强数学归纳法（有效性）</a:t>
            </a:r>
          </a:p>
        </p:txBody>
      </p:sp>
    </p:spTree>
    <p:extLst>
      <p:ext uri="{BB962C8B-B14F-4D97-AF65-F5344CB8AC3E}">
        <p14:creationId xmlns:p14="http://schemas.microsoft.com/office/powerpoint/2010/main" val="1753498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55763"/>
            <a:ext cx="8362950" cy="458152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任意整数</a:t>
            </a:r>
            <a:r>
              <a:rPr lang="en-US" altLang="zh-CN" sz="2800" b="1" dirty="0">
                <a:latin typeface="Times New Roman" charset="0"/>
              </a:rPr>
              <a:t>n(n 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2)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可分解为（若干个）素数的乘积</a:t>
            </a:r>
            <a:endParaRPr lang="en-US" altLang="zh-CN" sz="2800" b="1" dirty="0">
              <a:latin typeface="Times New Roman" charset="0"/>
              <a:sym typeface="Symbol" charset="2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  <a:sym typeface="Symbol" charset="2"/>
              </a:rPr>
              <a:t>n = 2.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  <a:sym typeface="Symbol" charset="2"/>
              </a:rPr>
              <a:t>考察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n+1.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  <a:sym typeface="Symbol" charset="2"/>
              </a:rPr>
              <a:t>用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4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分和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5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分就可以组成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12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分及以上的每种邮资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(12),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(13),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(14),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(15).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对任意</a:t>
            </a:r>
            <a:r>
              <a:rPr lang="en-US" altLang="zh-CN" sz="2400" b="1" i="1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</a:t>
            </a:r>
            <a:r>
              <a:rPr lang="en-US" altLang="zh-CN" sz="2400" b="1" dirty="0">
                <a:latin typeface="Times New Roman" charset="0"/>
              </a:rPr>
              <a:t>15, 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(12)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… 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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+1)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强数学归纳法（举例）</a:t>
            </a:r>
          </a:p>
        </p:txBody>
      </p:sp>
    </p:spTree>
    <p:extLst>
      <p:ext uri="{BB962C8B-B14F-4D97-AF65-F5344CB8AC3E}">
        <p14:creationId xmlns:p14="http://schemas.microsoft.com/office/powerpoint/2010/main" val="639932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4076700"/>
            <a:ext cx="7494588" cy="24177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zh-CN" sz="2400" b="1" dirty="0">
                <a:latin typeface="Times New Roman" charset="0"/>
              </a:rPr>
              <a:t>Placing </a:t>
            </a:r>
            <a:r>
              <a:rPr lang="en-US" altLang="zh-CN" sz="2400" b="1" dirty="0">
                <a:solidFill>
                  <a:srgbClr val="2009CD"/>
                </a:solidFill>
                <a:latin typeface="Times New Roman" charset="0"/>
              </a:rPr>
              <a:t>an odd number of people </a:t>
            </a:r>
            <a:r>
              <a:rPr lang="en-US" altLang="zh-CN" sz="2400" b="1" dirty="0">
                <a:latin typeface="Times New Roman" charset="0"/>
              </a:rPr>
              <a:t>in the plane, in such a way that </a:t>
            </a:r>
            <a:r>
              <a:rPr lang="en-US" altLang="zh-CN" sz="2400" b="1" dirty="0">
                <a:solidFill>
                  <a:srgbClr val="2009CD"/>
                </a:solidFill>
                <a:latin typeface="Times New Roman" charset="0"/>
              </a:rPr>
              <a:t>every pair of people has a distinct distance between them</a:t>
            </a:r>
            <a:r>
              <a:rPr lang="en-US" altLang="zh-CN" sz="2400" b="1" dirty="0">
                <a:latin typeface="Times New Roman" charset="0"/>
              </a:rPr>
              <a:t>. At a signal, each person will </a:t>
            </a:r>
            <a:r>
              <a:rPr lang="en-US" altLang="zh-CN" sz="2400" b="1" dirty="0">
                <a:solidFill>
                  <a:srgbClr val="FF0000"/>
                </a:solidFill>
                <a:latin typeface="Times New Roman" charset="0"/>
              </a:rPr>
              <a:t>throw a pie at the closest other person</a:t>
            </a:r>
            <a:r>
              <a:rPr lang="en-US" altLang="zh-CN" sz="2400" b="1" dirty="0">
                <a:latin typeface="Times New Roman" charset="0"/>
              </a:rPr>
              <a:t>. </a:t>
            </a:r>
          </a:p>
          <a:p>
            <a:pPr>
              <a:spcBef>
                <a:spcPct val="0"/>
              </a:spcBef>
            </a:pPr>
            <a:r>
              <a:rPr lang="en-US" altLang="zh-CN" sz="2400" b="1" dirty="0">
                <a:latin typeface="Times New Roman" charset="0"/>
              </a:rPr>
              <a:t>At least one person does not get hit with a pie</a:t>
            </a:r>
            <a:r>
              <a:rPr lang="zh-CN" altLang="en-US" sz="2400" b="1" dirty="0">
                <a:latin typeface="Times New Roman" charset="0"/>
              </a:rPr>
              <a:t>？</a:t>
            </a:r>
            <a:endParaRPr lang="en-US" altLang="zh-CN" sz="2400" b="1" baseline="30000" dirty="0">
              <a:latin typeface="Times New Roman" charset="0"/>
            </a:endParaRPr>
          </a:p>
        </p:txBody>
      </p:sp>
      <p:pic>
        <p:nvPicPr>
          <p:cNvPr id="25604" name="Picture 2" descr="http://binscorner.com/mails/b/biggest-custard-pie-fight-ever/1259046283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838325"/>
            <a:ext cx="284956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4" descr="http://binscorner.com/mails/b/biggest-custard-pie-fight-ever/12590462828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838325"/>
            <a:ext cx="31686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Odd Pie Fights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2248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0058F3-76C0-4F9B-95CE-F944B4A01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二项式定理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3FA6DB7-B8BF-40B2-BAC5-295E35FD854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C7C1FC-B314-42AA-B4CF-ACC3BCC25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EFADC79-9A63-4101-96A2-0783A49EB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9" y="1600201"/>
            <a:ext cx="5076056" cy="125488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48AC09E-381E-474F-92B4-11803A49D5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576" y="3284984"/>
            <a:ext cx="4518772" cy="308936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3EC2E6E-7C0F-4EE7-94AA-E03B43AEA9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2780" y="3284983"/>
            <a:ext cx="4621220" cy="211773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BA540E8-C095-40C5-8FC3-751B3AB0A4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9868" y="5623038"/>
            <a:ext cx="3567044" cy="301081"/>
          </a:xfrm>
          <a:prstGeom prst="rect">
            <a:avLst/>
          </a:prstGeom>
        </p:spPr>
      </p:pic>
      <p:sp>
        <p:nvSpPr>
          <p:cNvPr id="11" name="箭头: 下 10">
            <a:extLst>
              <a:ext uri="{FF2B5EF4-FFF2-40B4-BE49-F238E27FC236}">
                <a16:creationId xmlns:a16="http://schemas.microsoft.com/office/drawing/2014/main" id="{F8997F80-FF69-441D-9270-6ED1654CC6CE}"/>
              </a:ext>
            </a:extLst>
          </p:cNvPr>
          <p:cNvSpPr/>
          <p:nvPr/>
        </p:nvSpPr>
        <p:spPr>
          <a:xfrm rot="10800000">
            <a:off x="6982527" y="5391348"/>
            <a:ext cx="253769" cy="1978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55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0058F3-76C0-4F9B-95CE-F944B4A01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二项式定理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3FA6DB7-B8BF-40B2-BAC5-295E35FD854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C7C1FC-B314-42AA-B4CF-ACC3BCC25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F8EE91C-22C5-446F-B0EE-0E1945FDA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600199"/>
            <a:ext cx="4392488" cy="196243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B880556-EF77-4071-A553-767678BE6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3796105"/>
            <a:ext cx="4450173" cy="237192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CDACD12-FEC3-494A-B070-EF318464B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1902" y="3123165"/>
            <a:ext cx="3994146" cy="8054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C8AA836-2145-40C6-8CE4-3B4A8CC913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6339" y="4287340"/>
            <a:ext cx="3729709" cy="178763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58E115C-FFFE-4594-9E8B-88D840FD1F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9348" y="1617606"/>
            <a:ext cx="4422648" cy="106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3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55763"/>
            <a:ext cx="8362950" cy="4725987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设</a:t>
            </a:r>
            <a:r>
              <a:rPr lang="en-US" altLang="zh-CN" sz="2800" b="1" i="1" dirty="0">
                <a:latin typeface="Times New Roman" charset="0"/>
              </a:rPr>
              <a:t>a</a:t>
            </a:r>
            <a:r>
              <a:rPr lang="zh-CN" altLang="en-US" sz="2800" b="1" dirty="0">
                <a:latin typeface="Times New Roman" charset="0"/>
              </a:rPr>
              <a:t>是整数</a:t>
            </a:r>
            <a:r>
              <a:rPr lang="en-US" altLang="zh-CN" sz="2800" b="1" dirty="0">
                <a:latin typeface="Times New Roman" charset="0"/>
              </a:rPr>
              <a:t>, </a:t>
            </a:r>
            <a:r>
              <a:rPr lang="en-US" altLang="zh-CN" sz="2800" b="1" i="1" dirty="0">
                <a:latin typeface="Times New Roman" charset="0"/>
              </a:rPr>
              <a:t>d</a:t>
            </a:r>
            <a:r>
              <a:rPr lang="zh-CN" altLang="en-US" sz="2800" b="1" dirty="0">
                <a:latin typeface="Times New Roman" charset="0"/>
              </a:rPr>
              <a:t>是正整数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, 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则</a:t>
            </a:r>
            <a:r>
              <a:rPr lang="zh-CN" altLang="en-US" sz="2800" b="1" dirty="0">
                <a:latin typeface="Times New Roman" charset="0"/>
              </a:rPr>
              <a:t>存在唯一的整数</a:t>
            </a:r>
            <a:r>
              <a:rPr lang="en-US" altLang="zh-CN" sz="2800" b="1" i="1" dirty="0">
                <a:latin typeface="Times New Roman" charset="0"/>
              </a:rPr>
              <a:t>q</a:t>
            </a:r>
            <a:r>
              <a:rPr lang="zh-CN" altLang="en-US" sz="2800" b="1" dirty="0">
                <a:latin typeface="Times New Roman" charset="0"/>
              </a:rPr>
              <a:t>和</a:t>
            </a:r>
            <a:r>
              <a:rPr lang="en-US" altLang="zh-CN" sz="2800" b="1" i="1" dirty="0">
                <a:latin typeface="Times New Roman" charset="0"/>
              </a:rPr>
              <a:t>r</a:t>
            </a:r>
            <a:r>
              <a:rPr lang="zh-CN" altLang="en-US" sz="2800" b="1" dirty="0">
                <a:latin typeface="Times New Roman" charset="0"/>
              </a:rPr>
              <a:t>满足</a:t>
            </a:r>
            <a:endParaRPr lang="en-US" altLang="zh-CN" sz="2800" b="1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  <a:sym typeface="Symbol" charset="2"/>
              </a:rPr>
              <a:t>0  </a:t>
            </a:r>
            <a:r>
              <a:rPr lang="en-US" altLang="zh-CN" sz="2400" b="1" i="1" dirty="0">
                <a:latin typeface="Times New Roman" charset="0"/>
              </a:rPr>
              <a:t> r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&lt;</a:t>
            </a:r>
            <a:r>
              <a:rPr lang="en-US" altLang="zh-CN" sz="2400" b="1" i="1" dirty="0">
                <a:latin typeface="Times New Roman" charset="0"/>
              </a:rPr>
              <a:t> d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</a:t>
            </a:r>
          </a:p>
          <a:p>
            <a:pPr lvl="1">
              <a:lnSpc>
                <a:spcPct val="120000"/>
              </a:lnSpc>
            </a:pPr>
            <a:r>
              <a:rPr lang="en-US" altLang="zh-CN" sz="2400" b="1" i="1" dirty="0">
                <a:latin typeface="Times New Roman" charset="0"/>
              </a:rPr>
              <a:t>a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=</a:t>
            </a:r>
            <a:r>
              <a:rPr lang="en-US" altLang="zh-CN" sz="2400" b="1" i="1" dirty="0" err="1">
                <a:latin typeface="Times New Roman" charset="0"/>
              </a:rPr>
              <a:t>dq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+</a:t>
            </a:r>
            <a:r>
              <a:rPr lang="en-US" altLang="zh-CN" sz="2400" b="1" i="1" dirty="0">
                <a:latin typeface="Times New Roman" charset="0"/>
              </a:rPr>
              <a:t> r</a:t>
            </a:r>
            <a:endParaRPr lang="en-US" altLang="zh-CN" sz="2400" b="1" dirty="0">
              <a:latin typeface="Times New Roman" charset="0"/>
              <a:sym typeface="Symbol" charset="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  <a:sym typeface="Symbol" charset="2"/>
              </a:rPr>
              <a:t>证明</a:t>
            </a:r>
            <a:endParaRPr lang="en-US" altLang="zh-CN" sz="2800" b="1" dirty="0">
              <a:latin typeface="Times New Roman" charset="0"/>
              <a:sym typeface="Symbol" charset="2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令</a:t>
            </a:r>
            <a:r>
              <a:rPr lang="en-US" altLang="zh-CN" sz="2400" b="1" dirty="0">
                <a:latin typeface="Times New Roman" charset="0"/>
              </a:rPr>
              <a:t>S={</a:t>
            </a:r>
            <a:r>
              <a:rPr lang="en-US" altLang="zh-CN" sz="2400" b="1" i="1" dirty="0">
                <a:latin typeface="Times New Roman" charset="0"/>
              </a:rPr>
              <a:t>a-</a:t>
            </a:r>
            <a:r>
              <a:rPr lang="en-US" altLang="zh-CN" sz="2400" b="1" i="1" dirty="0" err="1">
                <a:latin typeface="Times New Roman" charset="0"/>
              </a:rPr>
              <a:t>dq</a:t>
            </a:r>
            <a:r>
              <a:rPr lang="en-US" altLang="zh-CN" sz="2400" b="1" i="1" dirty="0">
                <a:latin typeface="Times New Roman" charset="0"/>
                <a:ea typeface="楷体_GB2312" charset="0"/>
                <a:sym typeface="Symbol" charset="2"/>
              </a:rPr>
              <a:t> </a:t>
            </a:r>
            <a:r>
              <a:rPr lang="en-US" altLang="zh-CN" sz="2400" b="1" dirty="0">
                <a:latin typeface="Times New Roman" charset="0"/>
              </a:rPr>
              <a:t>|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0</a:t>
            </a:r>
            <a:r>
              <a:rPr lang="en-US" altLang="zh-CN" sz="2400" b="1" i="1" dirty="0">
                <a:latin typeface="Times New Roman" charset="0"/>
              </a:rPr>
              <a:t>a-dq </a:t>
            </a:r>
            <a:r>
              <a:rPr lang="zh-CN" altLang="en-US" sz="2400" b="1" dirty="0">
                <a:latin typeface="Times New Roman" charset="0"/>
              </a:rPr>
              <a:t>，</a:t>
            </a:r>
            <a:r>
              <a:rPr lang="en-US" altLang="zh-CN" sz="2400" b="1" i="1" dirty="0" err="1">
                <a:latin typeface="Times New Roman" charset="0"/>
              </a:rPr>
              <a:t>q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Z</a:t>
            </a:r>
            <a:r>
              <a:rPr lang="en-US" altLang="zh-CN" sz="2400" b="1" dirty="0">
                <a:latin typeface="Times New Roman" charset="0"/>
              </a:rPr>
              <a:t>}</a:t>
            </a:r>
            <a:r>
              <a:rPr lang="zh-CN" altLang="en-US" sz="2400" b="1" dirty="0">
                <a:latin typeface="Times New Roman" charset="0"/>
              </a:rPr>
              <a:t>，</a:t>
            </a:r>
            <a:r>
              <a:rPr lang="en-US" altLang="zh-CN" sz="2400" b="1" dirty="0">
                <a:latin typeface="Times New Roman" charset="0"/>
              </a:rPr>
              <a:t>S</a:t>
            </a:r>
            <a:r>
              <a:rPr lang="zh-CN" altLang="en-US" sz="2400" b="1" dirty="0">
                <a:latin typeface="Times New Roman" charset="0"/>
              </a:rPr>
              <a:t>非空</a:t>
            </a:r>
            <a:r>
              <a:rPr lang="en-US" altLang="zh-CN" sz="2400" b="1" dirty="0">
                <a:latin typeface="Times New Roman" charset="0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非负整数集合具有良序性</a:t>
            </a:r>
            <a:endParaRPr lang="en-US" altLang="zh-CN" sz="2400" b="1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</a:rPr>
              <a:t>S</a:t>
            </a:r>
            <a:r>
              <a:rPr lang="zh-CN" altLang="en-US" sz="2400" b="1" dirty="0">
                <a:latin typeface="Times New Roman" charset="0"/>
              </a:rPr>
              <a:t>有最小元，记为</a:t>
            </a:r>
            <a:r>
              <a:rPr lang="en-US" altLang="zh-CN" sz="2400" b="1" i="1" dirty="0">
                <a:latin typeface="Times New Roman" charset="0"/>
              </a:rPr>
              <a:t>r</a:t>
            </a:r>
            <a:r>
              <a:rPr lang="en-US" altLang="zh-CN" sz="2400" b="1" baseline="-25000" dirty="0">
                <a:latin typeface="Times New Roman" charset="0"/>
              </a:rPr>
              <a:t>0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= </a:t>
            </a:r>
            <a:r>
              <a:rPr lang="en-US" altLang="zh-CN" sz="2400" b="1" i="1" dirty="0">
                <a:latin typeface="Times New Roman" charset="0"/>
              </a:rPr>
              <a:t>a-dq</a:t>
            </a:r>
            <a:r>
              <a:rPr lang="en-US" altLang="zh-CN" sz="2400" b="1" baseline="-25000" dirty="0">
                <a:latin typeface="Times New Roman" charset="0"/>
              </a:rPr>
              <a:t>0</a:t>
            </a:r>
            <a:r>
              <a:rPr lang="en-US" altLang="zh-CN" sz="2400" b="1" dirty="0">
                <a:latin typeface="Times New Roman" charset="0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  <a:sym typeface="Symbol" charset="2"/>
              </a:rPr>
              <a:t>可证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0  </a:t>
            </a:r>
            <a:r>
              <a:rPr lang="en-US" altLang="zh-CN" sz="2400" b="1" i="1" dirty="0">
                <a:latin typeface="Times New Roman" charset="0"/>
              </a:rPr>
              <a:t> r</a:t>
            </a:r>
            <a:r>
              <a:rPr lang="en-US" altLang="zh-CN" sz="2400" b="1" baseline="-25000" dirty="0">
                <a:latin typeface="Times New Roman" charset="0"/>
              </a:rPr>
              <a:t>0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&lt;</a:t>
            </a:r>
            <a:r>
              <a:rPr lang="en-US" altLang="zh-CN" sz="2400" b="1" i="1" dirty="0">
                <a:latin typeface="Times New Roman" charset="0"/>
              </a:rPr>
              <a:t> d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  <a:sym typeface="Symbol" charset="2"/>
              </a:rPr>
              <a:t>唯一性证明，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</a:rPr>
              <a:t>0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 </a:t>
            </a:r>
            <a:r>
              <a:rPr lang="en-US" altLang="zh-CN" sz="2400" b="1" i="1" dirty="0">
                <a:latin typeface="Times New Roman" charset="0"/>
              </a:rPr>
              <a:t>r</a:t>
            </a:r>
            <a:r>
              <a:rPr lang="en-US" altLang="zh-CN" sz="2400" b="1" baseline="-25000" dirty="0">
                <a:latin typeface="Times New Roman" charset="0"/>
                <a:sym typeface="Symbol" charset="2"/>
              </a:rPr>
              <a:t>1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</a:rPr>
              <a:t>-</a:t>
            </a:r>
            <a:r>
              <a:rPr lang="en-US" altLang="zh-CN" sz="2400" b="1" i="1" dirty="0">
                <a:latin typeface="Times New Roman" charset="0"/>
              </a:rPr>
              <a:t> r</a:t>
            </a:r>
            <a:r>
              <a:rPr lang="en-US" altLang="zh-CN" sz="2400" b="1" baseline="-25000" dirty="0">
                <a:latin typeface="Times New Roman" charset="0"/>
                <a:sym typeface="Symbol" charset="2"/>
              </a:rPr>
              <a:t>0 </a:t>
            </a:r>
            <a:r>
              <a:rPr lang="en-US" altLang="zh-CN" sz="2400" b="1" dirty="0">
                <a:latin typeface="Times New Roman" charset="0"/>
              </a:rPr>
              <a:t>= </a:t>
            </a:r>
            <a:r>
              <a:rPr lang="en-US" altLang="zh-CN" sz="2400" b="1" i="1" dirty="0">
                <a:latin typeface="Times New Roman" charset="0"/>
              </a:rPr>
              <a:t>d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q</a:t>
            </a:r>
            <a:r>
              <a:rPr lang="en-US" altLang="zh-CN" sz="2400" b="1" baseline="-25000" dirty="0">
                <a:latin typeface="Times New Roman" charset="0"/>
                <a:sym typeface="Symbol" charset="2"/>
              </a:rPr>
              <a:t>0</a:t>
            </a:r>
            <a:r>
              <a:rPr lang="en-US" altLang="zh-CN" sz="2400" b="1" dirty="0">
                <a:latin typeface="Times New Roman" charset="0"/>
              </a:rPr>
              <a:t>-</a:t>
            </a:r>
            <a:r>
              <a:rPr lang="en-US" altLang="zh-CN" sz="2400" b="1" i="1" dirty="0">
                <a:latin typeface="Times New Roman" charset="0"/>
              </a:rPr>
              <a:t>q</a:t>
            </a:r>
            <a:r>
              <a:rPr lang="en-US" altLang="zh-CN" sz="2400" b="1" baseline="-25000" dirty="0">
                <a:latin typeface="Times New Roman" charset="0"/>
                <a:sym typeface="Symbol" charset="2"/>
              </a:rPr>
              <a:t>1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)  </a:t>
            </a:r>
            <a:r>
              <a:rPr lang="en-US" altLang="zh-CN" sz="2400" b="1" i="1" dirty="0">
                <a:latin typeface="Times New Roman" charset="0"/>
                <a:sym typeface="Symbol" charset="2"/>
              </a:rPr>
              <a:t>d</a:t>
            </a:r>
            <a:r>
              <a:rPr lang="zh-CN" altLang="en-US" sz="2400" b="1" dirty="0">
                <a:latin typeface="Times New Roman" charset="0"/>
                <a:sym typeface="Symbol" charset="2"/>
              </a:rPr>
              <a:t>，因此，</a:t>
            </a:r>
            <a:r>
              <a:rPr lang="en-US" altLang="zh-CN" sz="2400" b="1" i="1" dirty="0">
                <a:latin typeface="Times New Roman" charset="0"/>
              </a:rPr>
              <a:t>q</a:t>
            </a:r>
            <a:r>
              <a:rPr lang="en-US" altLang="zh-CN" sz="2400" b="1" baseline="-25000" dirty="0">
                <a:latin typeface="Times New Roman" charset="0"/>
                <a:sym typeface="Symbol" charset="2"/>
              </a:rPr>
              <a:t>1</a:t>
            </a:r>
            <a:r>
              <a:rPr lang="en-US" altLang="zh-CN" sz="2400" b="1" dirty="0">
                <a:latin typeface="Times New Roman" charset="0"/>
              </a:rPr>
              <a:t>=</a:t>
            </a:r>
            <a:r>
              <a:rPr lang="en-US" altLang="zh-CN" sz="2400" b="1" i="1" dirty="0">
                <a:latin typeface="Times New Roman" charset="0"/>
              </a:rPr>
              <a:t>q</a:t>
            </a:r>
            <a:r>
              <a:rPr lang="en-US" altLang="zh-CN" sz="2400" b="1" baseline="-25000" dirty="0">
                <a:latin typeface="Times New Roman" charset="0"/>
                <a:sym typeface="Symbol" charset="2"/>
              </a:rPr>
              <a:t>0</a:t>
            </a:r>
            <a:endParaRPr lang="en-US" altLang="zh-CN" sz="2400" b="1" i="1" dirty="0">
              <a:latin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运用良序公理来证明（举例）</a:t>
            </a:r>
          </a:p>
        </p:txBody>
      </p:sp>
    </p:spTree>
    <p:extLst>
      <p:ext uri="{BB962C8B-B14F-4D97-AF65-F5344CB8AC3E}">
        <p14:creationId xmlns:p14="http://schemas.microsoft.com/office/powerpoint/2010/main" val="2722620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362950" cy="50403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在循环赛胜果图中，若存在长度为</a:t>
            </a:r>
            <a:r>
              <a:rPr lang="en-US" altLang="zh-CN" sz="2800" b="1" i="1" dirty="0">
                <a:latin typeface="Times New Roman" charset="0"/>
              </a:rPr>
              <a:t>m</a:t>
            </a:r>
            <a:r>
              <a:rPr lang="zh-CN" altLang="en-US" sz="2800" b="1" dirty="0">
                <a:latin typeface="Times New Roman" charset="0"/>
              </a:rPr>
              <a:t>（</a:t>
            </a:r>
            <a:r>
              <a:rPr lang="en-US" altLang="zh-CN" sz="2800" b="1" i="1" dirty="0">
                <a:latin typeface="Times New Roman" charset="0"/>
              </a:rPr>
              <a:t>m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</a:t>
            </a:r>
            <a:r>
              <a:rPr lang="en-US" altLang="zh-CN" sz="2800" b="1" dirty="0">
                <a:latin typeface="Times New Roman" charset="0"/>
              </a:rPr>
              <a:t>3</a:t>
            </a:r>
            <a:r>
              <a:rPr lang="zh-CN" altLang="en-US" sz="2800" b="1" dirty="0">
                <a:latin typeface="Times New Roman" charset="0"/>
              </a:rPr>
              <a:t>）的回路，则必定存在长度为</a:t>
            </a:r>
            <a:r>
              <a:rPr lang="en-US" altLang="zh-CN" sz="2800" b="1" dirty="0">
                <a:latin typeface="Times New Roman" charset="0"/>
              </a:rPr>
              <a:t>3</a:t>
            </a:r>
            <a:r>
              <a:rPr lang="zh-CN" altLang="en-US" sz="2800" b="1" dirty="0">
                <a:latin typeface="Times New Roman" charset="0"/>
              </a:rPr>
              <a:t>的回路。</a:t>
            </a:r>
            <a:endParaRPr lang="en-US" altLang="zh-CN" sz="2800" b="1" dirty="0">
              <a:latin typeface="Times New Roman" charset="0"/>
            </a:endParaRPr>
          </a:p>
          <a:p>
            <a:pPr>
              <a:lnSpc>
                <a:spcPct val="120000"/>
              </a:lnSpc>
              <a:buFont typeface="Wingdings" charset="2"/>
              <a:buNone/>
            </a:pPr>
            <a:r>
              <a:rPr lang="en-US" altLang="zh-CN" sz="2800" b="1" i="1" dirty="0">
                <a:latin typeface="Times New Roman" charset="0"/>
              </a:rPr>
              <a:t>    </a:t>
            </a:r>
            <a:r>
              <a:rPr lang="zh-CN" altLang="en-US" sz="2800" b="1" dirty="0">
                <a:solidFill>
                  <a:srgbClr val="2009CD"/>
                </a:solidFill>
                <a:latin typeface="Times New Roman" charset="0"/>
              </a:rPr>
              <a:t>备注</a:t>
            </a:r>
            <a:r>
              <a:rPr lang="zh-CN" altLang="en-US" sz="2800" b="1" i="1" dirty="0">
                <a:solidFill>
                  <a:srgbClr val="2009CD"/>
                </a:solidFill>
                <a:latin typeface="Times New Roman" charset="0"/>
              </a:rPr>
              <a:t>：</a:t>
            </a:r>
            <a:r>
              <a:rPr lang="en-US" altLang="zh-CN" sz="2800" b="1" i="1" dirty="0">
                <a:solidFill>
                  <a:srgbClr val="2009CD"/>
                </a:solidFill>
                <a:latin typeface="Times New Roman" charset="0"/>
              </a:rPr>
              <a:t> </a:t>
            </a:r>
            <a:r>
              <a:rPr lang="en-US" altLang="zh-CN" sz="2800" b="1" i="1" dirty="0" err="1">
                <a:solidFill>
                  <a:srgbClr val="2009CD"/>
                </a:solidFill>
                <a:latin typeface="Times New Roman" charset="0"/>
              </a:rPr>
              <a:t>a</a:t>
            </a:r>
            <a:r>
              <a:rPr lang="en-US" altLang="zh-CN" sz="2800" b="1" i="1" baseline="-25000" dirty="0" err="1">
                <a:solidFill>
                  <a:srgbClr val="2009CD"/>
                </a:solidFill>
                <a:latin typeface="Times New Roman" charset="0"/>
              </a:rPr>
              <a:t>i</a:t>
            </a:r>
            <a:r>
              <a:rPr lang="en-US" altLang="zh-CN" sz="2800" b="1" dirty="0">
                <a:solidFill>
                  <a:srgbClr val="2009CD"/>
                </a:solidFill>
                <a:latin typeface="Times New Roman" charset="0"/>
                <a:sym typeface="Symbol" charset="2"/>
              </a:rPr>
              <a:t>  </a:t>
            </a:r>
            <a:r>
              <a:rPr lang="en-US" altLang="zh-CN" sz="2800" b="1" i="1" dirty="0" err="1">
                <a:solidFill>
                  <a:srgbClr val="2009CD"/>
                </a:solidFill>
                <a:latin typeface="Times New Roman" charset="0"/>
              </a:rPr>
              <a:t>a</a:t>
            </a:r>
            <a:r>
              <a:rPr lang="en-US" altLang="zh-CN" sz="2800" b="1" i="1" baseline="-25000" dirty="0" err="1">
                <a:solidFill>
                  <a:srgbClr val="2009CD"/>
                </a:solidFill>
                <a:latin typeface="Times New Roman" charset="0"/>
              </a:rPr>
              <a:t>j</a:t>
            </a:r>
            <a:r>
              <a:rPr lang="en-US" altLang="zh-CN" sz="2800" b="1" baseline="-25000" dirty="0">
                <a:solidFill>
                  <a:srgbClr val="2009CD"/>
                </a:solidFill>
                <a:latin typeface="Times New Roman" charset="0"/>
              </a:rPr>
              <a:t> </a:t>
            </a:r>
            <a:r>
              <a:rPr lang="zh-CN" altLang="en-US" sz="2800" b="1" dirty="0">
                <a:solidFill>
                  <a:srgbClr val="2009CD"/>
                </a:solidFill>
                <a:latin typeface="Times New Roman" charset="0"/>
                <a:sym typeface="Symbol" charset="2"/>
              </a:rPr>
              <a:t>表示</a:t>
            </a:r>
            <a:r>
              <a:rPr lang="en-US" altLang="zh-CN" sz="2800" b="1" i="1" dirty="0" err="1">
                <a:solidFill>
                  <a:srgbClr val="2009CD"/>
                </a:solidFill>
                <a:latin typeface="Times New Roman" charset="0"/>
              </a:rPr>
              <a:t>a</a:t>
            </a:r>
            <a:r>
              <a:rPr lang="en-US" altLang="zh-CN" sz="2800" b="1" i="1" baseline="-25000" dirty="0" err="1">
                <a:solidFill>
                  <a:srgbClr val="2009CD"/>
                </a:solidFill>
                <a:latin typeface="Times New Roman" charset="0"/>
              </a:rPr>
              <a:t>i</a:t>
            </a:r>
            <a:r>
              <a:rPr lang="zh-CN" altLang="en-US" sz="2800" b="1" dirty="0">
                <a:solidFill>
                  <a:srgbClr val="2009CD"/>
                </a:solidFill>
                <a:latin typeface="Times New Roman" charset="0"/>
                <a:sym typeface="Symbol" charset="2"/>
              </a:rPr>
              <a:t>赢了</a:t>
            </a:r>
            <a:r>
              <a:rPr lang="en-US" altLang="zh-CN" sz="2800" b="1" i="1" dirty="0" err="1">
                <a:solidFill>
                  <a:srgbClr val="2009CD"/>
                </a:solidFill>
                <a:latin typeface="Times New Roman" charset="0"/>
              </a:rPr>
              <a:t>a</a:t>
            </a:r>
            <a:r>
              <a:rPr lang="en-US" altLang="zh-CN" sz="2800" b="1" i="1" baseline="-25000" dirty="0" err="1">
                <a:solidFill>
                  <a:srgbClr val="2009CD"/>
                </a:solidFill>
                <a:latin typeface="Times New Roman" charset="0"/>
              </a:rPr>
              <a:t>j</a:t>
            </a:r>
            <a:endParaRPr lang="en-US" altLang="zh-CN" sz="2800" b="1" i="1" dirty="0">
              <a:solidFill>
                <a:srgbClr val="2009CD"/>
              </a:solidFill>
              <a:latin typeface="Times New Roman" charset="0"/>
              <a:sym typeface="Symbol" charset="2"/>
            </a:endParaRPr>
          </a:p>
          <a:p>
            <a:pPr>
              <a:lnSpc>
                <a:spcPct val="120000"/>
              </a:lnSpc>
              <a:buFont typeface="Wingdings" charset="2"/>
              <a:buNone/>
            </a:pPr>
            <a:r>
              <a:rPr lang="zh-CN" altLang="en-US" sz="2800" b="1" dirty="0">
                <a:latin typeface="Times New Roman" charset="0"/>
                <a:sym typeface="Symbol" charset="2"/>
              </a:rPr>
              <a:t>证明</a:t>
            </a:r>
            <a:endParaRPr lang="en-US" altLang="zh-CN" sz="2800" b="1" dirty="0">
              <a:latin typeface="Times New Roman" charset="0"/>
              <a:sym typeface="Symbol" charset="2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  <a:sym typeface="Symbol" charset="2"/>
              </a:rPr>
              <a:t>设</a:t>
            </a:r>
            <a:r>
              <a:rPr lang="zh-CN" altLang="en-US" sz="2400" b="1" u="sng" dirty="0">
                <a:latin typeface="Times New Roman" charset="0"/>
                <a:sym typeface="Symbol" charset="2"/>
              </a:rPr>
              <a:t>最短回路的长度</a:t>
            </a:r>
            <a:r>
              <a:rPr lang="zh-CN" altLang="en-US" sz="2400" b="1" dirty="0">
                <a:latin typeface="Times New Roman" charset="0"/>
                <a:sym typeface="Symbol" charset="2"/>
              </a:rPr>
              <a:t>为</a:t>
            </a:r>
            <a:r>
              <a:rPr lang="en-US" altLang="zh-CN" sz="2400" b="1" i="1" dirty="0">
                <a:latin typeface="Times New Roman" charset="0"/>
              </a:rPr>
              <a:t>k</a:t>
            </a:r>
            <a:r>
              <a:rPr lang="zh-CN" altLang="en-US" sz="2400" b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</a:rPr>
              <a:t>//</a:t>
            </a:r>
            <a:r>
              <a:rPr lang="zh-CN" altLang="en-US" sz="2400" b="1" dirty="0">
                <a:latin typeface="Times New Roman" charset="0"/>
              </a:rPr>
              <a:t>良序公理的保证</a:t>
            </a:r>
            <a:endParaRPr lang="en-US" altLang="zh-CN" sz="2400" b="1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charset="0"/>
              </a:rPr>
              <a:t>假设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charset="0"/>
              </a:rPr>
              <a:t>k</a:t>
            </a:r>
            <a:r>
              <a:rPr lang="en-US" altLang="zh-CN" sz="24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</a:t>
            </a:r>
            <a:r>
              <a:rPr lang="en-US" altLang="zh-CN" sz="2400" b="1" dirty="0">
                <a:solidFill>
                  <a:srgbClr val="FF0000"/>
                </a:solidFill>
                <a:latin typeface="Times New Roman" charset="0"/>
              </a:rPr>
              <a:t>3</a:t>
            </a: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</a:rPr>
              <a:t> 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baseline="-25000" dirty="0">
                <a:latin typeface="Times New Roman" charset="0"/>
              </a:rPr>
              <a:t>1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 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 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baseline="-25000" dirty="0">
                <a:latin typeface="Times New Roman" charset="0"/>
              </a:rPr>
              <a:t>3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…  </a:t>
            </a:r>
            <a:r>
              <a:rPr lang="en-US" altLang="zh-CN" sz="2400" b="1" i="1" dirty="0" err="1">
                <a:latin typeface="Times New Roman" charset="0"/>
              </a:rPr>
              <a:t>a</a:t>
            </a:r>
            <a:r>
              <a:rPr lang="en-US" altLang="zh-CN" sz="2400" b="1" baseline="-25000" dirty="0" err="1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 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baseline="-25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若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baseline="-25000" dirty="0">
                <a:latin typeface="Times New Roman" charset="0"/>
              </a:rPr>
              <a:t>3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 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baseline="-25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, </a:t>
            </a:r>
            <a:r>
              <a:rPr lang="zh-CN" altLang="en-US" sz="2400" b="1" dirty="0">
                <a:latin typeface="Times New Roman" charset="0"/>
              </a:rPr>
              <a:t>存在长度为</a:t>
            </a:r>
            <a:r>
              <a:rPr lang="en-US" altLang="zh-CN" sz="2400" b="1" dirty="0">
                <a:latin typeface="Times New Roman" charset="0"/>
              </a:rPr>
              <a:t>3</a:t>
            </a:r>
            <a:r>
              <a:rPr lang="zh-CN" altLang="en-US" sz="2400" b="1" dirty="0">
                <a:latin typeface="Times New Roman" charset="0"/>
              </a:rPr>
              <a:t>的回路，矛盾。</a:t>
            </a:r>
            <a:endParaRPr lang="en-US" altLang="zh-CN" sz="2400" b="1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若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baseline="-25000" dirty="0">
                <a:latin typeface="Times New Roman" charset="0"/>
              </a:rPr>
              <a:t>1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 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baseline="-25000" dirty="0">
                <a:latin typeface="Times New Roman" charset="0"/>
              </a:rPr>
              <a:t>3</a:t>
            </a:r>
            <a:r>
              <a:rPr lang="en-US" altLang="zh-CN" sz="2400" b="1" dirty="0">
                <a:latin typeface="Times New Roman" charset="0"/>
              </a:rPr>
              <a:t>, </a:t>
            </a:r>
            <a:r>
              <a:rPr lang="zh-CN" altLang="en-US" sz="2400" b="1" dirty="0">
                <a:latin typeface="Times New Roman" charset="0"/>
              </a:rPr>
              <a:t>存在长度为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-1)</a:t>
            </a:r>
            <a:r>
              <a:rPr lang="zh-CN" altLang="en-US" sz="2400" b="1" dirty="0">
                <a:latin typeface="Times New Roman" charset="0"/>
              </a:rPr>
              <a:t>的回路，矛盾。</a:t>
            </a:r>
            <a:endParaRPr lang="en-US" altLang="zh-CN" sz="2400" b="1" dirty="0">
              <a:latin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运用良序公理来证明（举例）</a:t>
            </a:r>
          </a:p>
        </p:txBody>
      </p:sp>
    </p:spTree>
    <p:extLst>
      <p:ext uri="{BB962C8B-B14F-4D97-AF65-F5344CB8AC3E}">
        <p14:creationId xmlns:p14="http://schemas.microsoft.com/office/powerpoint/2010/main" val="401763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ct val="35000"/>
              </a:spcBef>
            </a:pPr>
            <a:r>
              <a:rPr lang="zh-CN" altLang="en-US" sz="3200" dirty="0">
                <a:latin typeface="Times New Roman" charset="0"/>
              </a:rPr>
              <a:t>归纳：</a:t>
            </a:r>
            <a:endParaRPr lang="en-US" altLang="zh-CN" sz="32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数学归纳法与强数学归纳法</a:t>
            </a:r>
            <a:endParaRPr lang="en-US" altLang="zh-CN" sz="28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运用良序公理来证明</a:t>
            </a:r>
            <a:endParaRPr lang="en-US" altLang="zh-CN" sz="2800" dirty="0">
              <a:latin typeface="Times New Roman" charset="0"/>
            </a:endParaRPr>
          </a:p>
          <a:p>
            <a:pPr>
              <a:spcBef>
                <a:spcPct val="35000"/>
              </a:spcBef>
            </a:pPr>
            <a:r>
              <a:rPr lang="zh-CN" altLang="en-US" sz="3200" dirty="0">
                <a:latin typeface="Times New Roman" charset="0"/>
              </a:rPr>
              <a:t>递归：</a:t>
            </a:r>
            <a:endParaRPr lang="en-US" altLang="zh-CN" sz="32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递归定义</a:t>
            </a:r>
            <a:endParaRPr lang="en-US" altLang="zh-CN" sz="28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结构归纳法与递归算法</a:t>
            </a:r>
            <a:endParaRPr lang="en-US" altLang="zh-CN" sz="28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908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递归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582" y="1639012"/>
            <a:ext cx="7949987" cy="449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62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55576" y="1844824"/>
            <a:ext cx="741682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</a:t>
            </a:r>
            <a:r>
              <a:rPr lang="en-US" altLang="zh-CN" sz="3200" b="1" dirty="0"/>
              <a:t>(</a:t>
            </a:r>
            <a:r>
              <a:rPr lang="zh-CN" altLang="en-US" sz="3200" b="1" dirty="0"/>
              <a:t>初等</a:t>
            </a:r>
            <a:r>
              <a:rPr lang="en-US" altLang="zh-CN" sz="3200" b="1" dirty="0"/>
              <a:t>)</a:t>
            </a:r>
            <a:r>
              <a:rPr lang="zh-CN" altLang="en-US" sz="3200" b="1" dirty="0"/>
              <a:t>数论？</a:t>
            </a:r>
            <a:endParaRPr lang="en-US" altLang="zh-CN" sz="3200" b="1" dirty="0"/>
          </a:p>
          <a:p>
            <a:r>
              <a:rPr lang="en-US" altLang="zh-CN" sz="2800" b="1" dirty="0">
                <a:solidFill>
                  <a:srgbClr val="2E2E99"/>
                </a:solidFill>
              </a:rPr>
              <a:t>- </a:t>
            </a:r>
            <a:r>
              <a:rPr lang="zh-CN" altLang="en-US" sz="2800" b="1" dirty="0">
                <a:solidFill>
                  <a:srgbClr val="2E2E99"/>
                </a:solidFill>
              </a:rPr>
              <a:t>研究整数的性质：整除、余数、同余算术</a:t>
            </a:r>
            <a:endParaRPr lang="en-US" altLang="zh-CN" sz="2800" b="1" dirty="0">
              <a:solidFill>
                <a:srgbClr val="2E2E99"/>
              </a:solidFill>
            </a:endParaRPr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：素数有哪些性质？</a:t>
            </a:r>
            <a:endParaRPr lang="en-US" altLang="zh-CN" sz="3200" b="1" dirty="0"/>
          </a:p>
          <a:p>
            <a:pPr marL="342900" indent="-342900">
              <a:buFontTx/>
              <a:buChar char="-"/>
            </a:pPr>
            <a:r>
              <a:rPr lang="zh-CN" altLang="en-US" sz="2800" b="1" dirty="0">
                <a:solidFill>
                  <a:srgbClr val="2E2E99"/>
                </a:solidFill>
              </a:rPr>
              <a:t>素数基本定理</a:t>
            </a:r>
            <a:endParaRPr lang="en-US" altLang="zh-CN" sz="2800" b="1" dirty="0">
              <a:solidFill>
                <a:srgbClr val="2E2E99"/>
              </a:solidFill>
            </a:endParaRPr>
          </a:p>
          <a:p>
            <a:pPr marL="342900" indent="-342900">
              <a:buFontTx/>
              <a:buChar char="-"/>
            </a:pPr>
            <a:r>
              <a:rPr lang="zh-CN" altLang="en-US" sz="2800" b="1" dirty="0">
                <a:solidFill>
                  <a:srgbClr val="2E2E99"/>
                </a:solidFill>
              </a:rPr>
              <a:t>最大公约数</a:t>
            </a:r>
            <a:endParaRPr lang="en-US" altLang="zh-CN" sz="2800" b="1" dirty="0">
              <a:solidFill>
                <a:srgbClr val="2E2E99"/>
              </a:solidFill>
            </a:endParaRPr>
          </a:p>
          <a:p>
            <a:pPr marL="342900" indent="-342900">
              <a:buFontTx/>
              <a:buChar char="-"/>
            </a:pPr>
            <a:r>
              <a:rPr lang="zh-CN" altLang="en-US" sz="2800" b="1" dirty="0">
                <a:solidFill>
                  <a:srgbClr val="2E2E99"/>
                </a:solidFill>
              </a:rPr>
              <a:t>同余方程</a:t>
            </a:r>
            <a:endParaRPr lang="en-US" altLang="zh-CN" sz="2800" b="1" dirty="0">
              <a:solidFill>
                <a:srgbClr val="2E2E99"/>
              </a:solidFill>
            </a:endParaRPr>
          </a:p>
          <a:p>
            <a:pPr marL="342900" indent="-342900">
              <a:buFontTx/>
              <a:buChar char="-"/>
            </a:pPr>
            <a:r>
              <a:rPr lang="zh-CN" altLang="en-US" sz="2800" b="1" dirty="0">
                <a:solidFill>
                  <a:srgbClr val="2E2E99"/>
                </a:solidFill>
              </a:rPr>
              <a:t>欧拉定理</a:t>
            </a:r>
            <a:r>
              <a:rPr lang="en-US" altLang="zh-CN" sz="2800" b="1" dirty="0">
                <a:solidFill>
                  <a:srgbClr val="2E2E99"/>
                </a:solidFill>
              </a:rPr>
              <a:t>/</a:t>
            </a:r>
            <a:r>
              <a:rPr lang="zh-CN" altLang="en-US" sz="2800" b="1" dirty="0">
                <a:solidFill>
                  <a:srgbClr val="2E2E99"/>
                </a:solidFill>
              </a:rPr>
              <a:t>费马小定理</a:t>
            </a:r>
            <a:endParaRPr lang="en-US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10082858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55763"/>
            <a:ext cx="8362950" cy="472598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递归地定义自然数集合</a:t>
            </a:r>
            <a:r>
              <a:rPr kumimoji="0" lang="en-US" altLang="zh-CN" sz="2800" dirty="0">
                <a:latin typeface="+mn-ea"/>
                <a:cs typeface="Times New Roman" panose="02020603050405020304" pitchFamily="18" charset="0"/>
              </a:rPr>
              <a:t>N</a:t>
            </a: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上的函数</a:t>
            </a:r>
            <a:endParaRPr kumimoji="0"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基础步骤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：指定这个函数在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0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处的值；</a:t>
            </a:r>
            <a:endParaRPr kumimoji="0" lang="en-US" altLang="zh-CN" sz="24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递归步骤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：给出从较小处的值来求出当前的值之规则。</a:t>
            </a:r>
            <a:endParaRPr kumimoji="0" lang="en-US" altLang="zh-CN" sz="2400" dirty="0">
              <a:latin typeface="+mn-ea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ct val="30000"/>
              </a:spcBef>
            </a:pPr>
            <a:endParaRPr kumimoji="0" lang="en-US" altLang="zh-CN" sz="2800" dirty="0">
              <a:latin typeface="+mn-ea"/>
              <a:sym typeface="Symbol" panose="05050102010706020507" pitchFamily="18" charset="2"/>
            </a:endParaRPr>
          </a:p>
          <a:p>
            <a:pPr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800" dirty="0">
                <a:latin typeface="+mn-ea"/>
                <a:sym typeface="Symbol" panose="05050102010706020507" pitchFamily="18" charset="2"/>
              </a:rPr>
              <a:t>举例，阶乘函数</a:t>
            </a:r>
            <a:r>
              <a:rPr kumimoji="0" lang="en-US" altLang="zh-CN" sz="2800" dirty="0">
                <a:latin typeface="+mn-ea"/>
                <a:sym typeface="Symbol" panose="05050102010706020507" pitchFamily="18" charset="2"/>
              </a:rPr>
              <a:t>F(n</a:t>
            </a:r>
            <a:r>
              <a:rPr lang="en-US" altLang="zh-CN" sz="2800" dirty="0">
                <a:latin typeface="+mn-ea"/>
                <a:sym typeface="Symbol" panose="05050102010706020507" pitchFamily="18" charset="2"/>
              </a:rPr>
              <a:t>)=n!</a:t>
            </a:r>
            <a:r>
              <a:rPr kumimoji="0" lang="zh-CN" altLang="en-US" sz="2800" dirty="0">
                <a:latin typeface="+mn-ea"/>
                <a:sym typeface="Symbol" panose="05050102010706020507" pitchFamily="18" charset="2"/>
              </a:rPr>
              <a:t>的递归定义</a:t>
            </a:r>
            <a:endParaRPr kumimoji="0" lang="en-US" altLang="zh-CN" sz="2800" dirty="0">
              <a:latin typeface="+mn-ea"/>
              <a:sym typeface="Symbol" panose="05050102010706020507" pitchFamily="18" charset="2"/>
            </a:endParaRPr>
          </a:p>
          <a:p>
            <a:pPr lvl="1">
              <a:lnSpc>
                <a:spcPct val="110000"/>
              </a:lnSpc>
              <a:spcBef>
                <a:spcPct val="30000"/>
              </a:spcBef>
            </a:pP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F(0)=1</a:t>
            </a:r>
          </a:p>
          <a:p>
            <a:pPr lvl="1">
              <a:lnSpc>
                <a:spcPct val="110000"/>
              </a:lnSpc>
              <a:spcBef>
                <a:spcPct val="30000"/>
              </a:spcBef>
            </a:pP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F(n)=</a:t>
            </a:r>
            <a:r>
              <a:rPr kumimoji="0" lang="en-US" altLang="zh-CN" sz="2400" dirty="0" err="1">
                <a:latin typeface="+mn-ea"/>
                <a:sym typeface="Symbol" panose="05050102010706020507" pitchFamily="18" charset="2"/>
              </a:rPr>
              <a:t>nF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(n-1)  for n&gt;0</a:t>
            </a:r>
            <a:endParaRPr kumimoji="0" lang="en-US" altLang="zh-CN" sz="24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D97E280-54A7-4826-B6F1-62DC86CCF987}" type="slidenum">
              <a:rPr lang="en-US" altLang="zh-CN" smtClean="0"/>
              <a:pPr/>
              <a:t>20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递归定义</a:t>
            </a:r>
            <a:r>
              <a:rPr lang="en-US" altLang="zh-CN" dirty="0"/>
              <a:t>N</a:t>
            </a:r>
            <a:r>
              <a:rPr lang="zh-CN" altLang="en-US" dirty="0"/>
              <a:t>上的函数</a:t>
            </a:r>
          </a:p>
        </p:txBody>
      </p:sp>
    </p:spTree>
    <p:extLst>
      <p:ext uri="{BB962C8B-B14F-4D97-AF65-F5344CB8AC3E}">
        <p14:creationId xmlns:p14="http://schemas.microsoft.com/office/powerpoint/2010/main" val="11403387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+mn-ea"/>
                <a:ea typeface="+mn-ea"/>
                <a:cs typeface="Times New Roman" panose="02020603050405020304" pitchFamily="18" charset="0"/>
              </a:rPr>
              <a:t>Fibonacci </a:t>
            </a:r>
            <a:r>
              <a:rPr lang="zh-CN" altLang="en-US" dirty="0">
                <a:latin typeface="+mn-ea"/>
                <a:ea typeface="+mn-ea"/>
                <a:cs typeface="Times New Roman" panose="02020603050405020304" pitchFamily="18" charset="0"/>
              </a:rPr>
              <a:t>序列</a:t>
            </a:r>
            <a:r>
              <a:rPr lang="en-US" altLang="zh-CN" dirty="0"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endParaRPr lang="en-US" altLang="zh-CN" dirty="0">
              <a:latin typeface="+mn-ea"/>
              <a:ea typeface="+mn-ea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229600" cy="4876800"/>
          </a:xfrm>
        </p:spPr>
        <p:txBody>
          <a:bodyPr/>
          <a:lstStyle/>
          <a:p>
            <a:r>
              <a:rPr kumimoji="0" lang="en-US" altLang="zh-CN" sz="2800" dirty="0">
                <a:latin typeface="+mn-ea"/>
                <a:cs typeface="Times New Roman" panose="02020603050405020304" pitchFamily="18" charset="0"/>
              </a:rPr>
              <a:t>Fibonacci </a:t>
            </a: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序列</a:t>
            </a:r>
            <a:r>
              <a:rPr kumimoji="0" lang="en-US" altLang="zh-CN" sz="2800" dirty="0">
                <a:latin typeface="+mn-ea"/>
                <a:cs typeface="Times New Roman" panose="02020603050405020304" pitchFamily="18" charset="0"/>
              </a:rPr>
              <a:t> {</a:t>
            </a:r>
            <a:r>
              <a:rPr kumimoji="0" lang="en-US" altLang="zh-CN" sz="2800" i="1" dirty="0">
                <a:latin typeface="+mn-ea"/>
                <a:cs typeface="Times New Roman" panose="02020603050405020304" pitchFamily="18" charset="0"/>
              </a:rPr>
              <a:t>f</a:t>
            </a:r>
            <a:r>
              <a:rPr kumimoji="0" lang="en-US" altLang="zh-CN" sz="2800" i="1" baseline="-25000" dirty="0">
                <a:latin typeface="+mn-ea"/>
                <a:cs typeface="Times New Roman" panose="02020603050405020304" pitchFamily="18" charset="0"/>
              </a:rPr>
              <a:t>n</a:t>
            </a:r>
            <a:r>
              <a:rPr kumimoji="0" lang="en-US" altLang="zh-CN" sz="2800" dirty="0">
                <a:latin typeface="+mn-ea"/>
                <a:cs typeface="Times New Roman" panose="02020603050405020304" pitchFamily="18" charset="0"/>
              </a:rPr>
              <a:t>} </a:t>
            </a: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定义如下</a:t>
            </a:r>
            <a:endParaRPr kumimoji="0"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f</a:t>
            </a:r>
            <a:r>
              <a:rPr kumimoji="0" lang="en-US" altLang="zh-CN" sz="2400" baseline="-25000" dirty="0">
                <a:latin typeface="+mn-ea"/>
                <a:cs typeface="Times New Roman" panose="02020603050405020304" pitchFamily="18" charset="0"/>
              </a:rPr>
              <a:t>0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 = 0,</a:t>
            </a:r>
          </a:p>
          <a:p>
            <a:pPr lvl="1"/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f</a:t>
            </a:r>
            <a:r>
              <a:rPr kumimoji="0"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 = 1,</a:t>
            </a:r>
          </a:p>
          <a:p>
            <a:pPr lvl="1"/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f</a:t>
            </a:r>
            <a:r>
              <a:rPr kumimoji="0" lang="en-US" altLang="zh-CN" sz="2400" i="1" baseline="-25000" dirty="0">
                <a:latin typeface="+mn-ea"/>
                <a:cs typeface="Times New Roman" panose="02020603050405020304" pitchFamily="18" charset="0"/>
              </a:rPr>
              <a:t>n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 = 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f</a:t>
            </a:r>
            <a:r>
              <a:rPr kumimoji="0" lang="en-US" altLang="zh-CN" sz="2400" i="1" baseline="-25000" dirty="0">
                <a:latin typeface="+mn-ea"/>
                <a:cs typeface="Times New Roman" panose="02020603050405020304" pitchFamily="18" charset="0"/>
              </a:rPr>
              <a:t>n</a:t>
            </a:r>
            <a:r>
              <a:rPr kumimoji="0" lang="en-US" altLang="zh-CN" sz="2400" baseline="-25000" dirty="0">
                <a:latin typeface="+mn-ea"/>
                <a:cs typeface="Times New Roman" panose="02020603050405020304" pitchFamily="18" charset="0"/>
              </a:rPr>
              <a:t> – 1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 + 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f</a:t>
            </a:r>
            <a:r>
              <a:rPr kumimoji="0" lang="en-US" altLang="zh-CN" sz="2400" i="1" baseline="-25000" dirty="0">
                <a:latin typeface="+mn-ea"/>
                <a:cs typeface="Times New Roman" panose="02020603050405020304" pitchFamily="18" charset="0"/>
              </a:rPr>
              <a:t>n</a:t>
            </a:r>
            <a:r>
              <a:rPr kumimoji="0" lang="en-US" altLang="zh-CN" sz="2400" baseline="-25000" dirty="0">
                <a:latin typeface="+mn-ea"/>
                <a:cs typeface="Times New Roman" panose="02020603050405020304" pitchFamily="18" charset="0"/>
              </a:rPr>
              <a:t> – 2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对任意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n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 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 2.</a:t>
            </a:r>
          </a:p>
          <a:p>
            <a:r>
              <a:rPr kumimoji="0"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其前几个数</a:t>
            </a:r>
            <a:endParaRPr kumimoji="0" lang="en-US" altLang="zh-CN" sz="28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/>
            <a:r>
              <a:rPr kumimoji="0"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0, 1, 1, 2, 3, 5, 8, …</a:t>
            </a:r>
          </a:p>
          <a:p>
            <a:r>
              <a:rPr kumimoji="0"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证明：对</a:t>
            </a: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任意</a:t>
            </a:r>
            <a:r>
              <a:rPr kumimoji="0" lang="en-US" altLang="zh-CN" sz="2800" i="1" dirty="0">
                <a:latin typeface="+mn-ea"/>
                <a:cs typeface="Times New Roman" panose="02020603050405020304" pitchFamily="18" charset="0"/>
              </a:rPr>
              <a:t>n</a:t>
            </a:r>
            <a:r>
              <a:rPr kumimoji="0" lang="en-US" altLang="zh-CN" sz="2800" dirty="0">
                <a:latin typeface="+mn-ea"/>
                <a:cs typeface="Times New Roman" panose="02020603050405020304" pitchFamily="18" charset="0"/>
              </a:rPr>
              <a:t> </a:t>
            </a:r>
            <a:r>
              <a:rPr kumimoji="0" lang="en-US" altLang="zh-CN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 0</a:t>
            </a:r>
            <a:r>
              <a:rPr kumimoji="0"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，</a:t>
            </a:r>
            <a:endParaRPr kumimoji="0" lang="en-US" altLang="zh-CN" sz="28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>
              <a:buFont typeface="Wingdings" panose="05000000000000000000" pitchFamily="2" charset="2"/>
              <a:buNone/>
            </a:pPr>
            <a:endParaRPr kumimoji="0" lang="en-US" altLang="zh-CN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>
              <a:buFont typeface="Wingdings" panose="05000000000000000000" pitchFamily="2" charset="2"/>
              <a:buNone/>
            </a:pPr>
            <a:r>
              <a:rPr kumimoji="0"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               其中，</a:t>
            </a:r>
            <a:endParaRPr kumimoji="0" lang="en-US" altLang="zh-CN" sz="28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2457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943719"/>
              </p:ext>
            </p:extLst>
          </p:nvPr>
        </p:nvGraphicFramePr>
        <p:xfrm>
          <a:off x="4355976" y="4183063"/>
          <a:ext cx="167798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2" name="公式" r:id="rId4" imgW="850531" imgH="444307" progId="Equation.3">
                  <p:embed/>
                </p:oleObj>
              </mc:Choice>
              <mc:Fallback>
                <p:oleObj name="公式" r:id="rId4" imgW="850531" imgH="444307" progId="Equation.3">
                  <p:embed/>
                  <p:pic>
                    <p:nvPicPr>
                      <p:cNvPr id="2457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183063"/>
                        <a:ext cx="1677987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002736"/>
              </p:ext>
            </p:extLst>
          </p:nvPr>
        </p:nvGraphicFramePr>
        <p:xfrm>
          <a:off x="3225676" y="5122924"/>
          <a:ext cx="2808287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" name="公式" r:id="rId6" imgW="1473200" imgH="431800" progId="Equation.3">
                  <p:embed/>
                </p:oleObj>
              </mc:Choice>
              <mc:Fallback>
                <p:oleObj name="公式" r:id="rId6" imgW="1473200" imgH="431800" progId="Equation.3">
                  <p:embed/>
                  <p:pic>
                    <p:nvPicPr>
                      <p:cNvPr id="2458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5676" y="5122924"/>
                        <a:ext cx="2808287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D97E280-54A7-4826-B6F1-62DC86CCF987}" type="slidenum">
              <a:rPr lang="en-US" altLang="zh-CN" smtClean="0"/>
              <a:pPr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1067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603" name="Rectangle 6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468313" y="1700213"/>
                <a:ext cx="8229600" cy="494982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zh-CN" altLang="en-US" sz="2800" dirty="0">
                    <a:latin typeface="+mn-ea"/>
                    <a:cs typeface="Times New Roman" panose="02020603050405020304" pitchFamily="18" charset="0"/>
                  </a:rPr>
                  <a:t>证明</a:t>
                </a:r>
                <a:r>
                  <a:rPr kumimoji="0" lang="zh-CN" altLang="en-US" sz="2800" dirty="0">
                    <a:latin typeface="+mn-ea"/>
                    <a:cs typeface="Times New Roman" panose="02020603050405020304" pitchFamily="18" charset="0"/>
                  </a:rPr>
                  <a:t>：当</a:t>
                </a:r>
                <a:r>
                  <a:rPr kumimoji="0" lang="en-US" altLang="zh-CN" sz="2800" dirty="0">
                    <a:latin typeface="+mn-ea"/>
                    <a:cs typeface="Times New Roman" panose="02020603050405020304" pitchFamily="18" charset="0"/>
                  </a:rPr>
                  <a:t>n=0,1</a:t>
                </a:r>
                <a:r>
                  <a:rPr kumimoji="0" lang="zh-CN" altLang="en-US" sz="2800" dirty="0">
                    <a:latin typeface="+mn-ea"/>
                    <a:cs typeface="Times New Roman" panose="02020603050405020304" pitchFamily="18" charset="0"/>
                  </a:rPr>
                  <a:t>时，陈述正确。</a:t>
                </a:r>
                <a:endParaRPr kumimoji="0" lang="en-US" altLang="zh-CN" sz="2800" dirty="0">
                  <a:latin typeface="+mn-ea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kumimoji="0" lang="en-US" altLang="zh-CN" sz="2800" dirty="0">
                    <a:latin typeface="+mn-ea"/>
                    <a:cs typeface="Times New Roman" panose="02020603050405020304" pitchFamily="18" charset="0"/>
                  </a:rPr>
                  <a:t>	</a:t>
                </a:r>
                <a:r>
                  <a:rPr kumimoji="0" lang="zh-CN" altLang="en-US" sz="2800" dirty="0">
                    <a:latin typeface="+mn-ea"/>
                    <a:cs typeface="Times New Roman" panose="02020603050405020304" pitchFamily="18" charset="0"/>
                  </a:rPr>
                  <a:t>对于</a:t>
                </a:r>
                <a:r>
                  <a:rPr kumimoji="0" lang="en-US" altLang="zh-CN" sz="2800" dirty="0">
                    <a:latin typeface="+mn-ea"/>
                    <a:cs typeface="Times New Roman" panose="02020603050405020304" pitchFamily="18" charset="0"/>
                  </a:rPr>
                  <a:t>k+1,</a:t>
                </a:r>
              </a:p>
              <a:p>
                <a:endParaRPr kumimoji="0" lang="en-US" altLang="zh-CN" sz="2800" dirty="0">
                  <a:latin typeface="+mn-ea"/>
                  <a:cs typeface="Times New Roman" panose="02020603050405020304" pitchFamily="18" charset="0"/>
                </a:endParaRPr>
              </a:p>
              <a:p>
                <a:endParaRPr kumimoji="0" lang="en-US" altLang="zh-CN" sz="2800" dirty="0">
                  <a:latin typeface="+mn-ea"/>
                  <a:cs typeface="Times New Roman" panose="02020603050405020304" pitchFamily="18" charset="0"/>
                </a:endParaRPr>
              </a:p>
              <a:p>
                <a:endParaRPr kumimoji="0" lang="en-US" altLang="zh-CN" sz="2800" dirty="0">
                  <a:latin typeface="+mn-ea"/>
                  <a:cs typeface="Times New Roman" panose="02020603050405020304" pitchFamily="18" charset="0"/>
                </a:endParaRPr>
              </a:p>
              <a:p>
                <a:endParaRPr kumimoji="0" lang="en-US" altLang="zh-CN" sz="2800" dirty="0">
                  <a:latin typeface="+mn-ea"/>
                  <a:cs typeface="Times New Roman" panose="02020603050405020304" pitchFamily="18" charset="0"/>
                </a:endParaRPr>
              </a:p>
              <a:p>
                <a:endParaRPr kumimoji="0" lang="en-US" altLang="zh-CN" sz="2800" dirty="0">
                  <a:latin typeface="+mn-ea"/>
                  <a:cs typeface="Times New Roman" panose="02020603050405020304" pitchFamily="18" charset="0"/>
                </a:endParaRPr>
              </a:p>
              <a:p>
                <a:endParaRPr kumimoji="0" lang="en-US" altLang="zh-CN" sz="2800" dirty="0">
                  <a:latin typeface="+mn-ea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None/>
                </a:pPr>
                <a:r>
                  <a:rPr kumimoji="0" lang="zh-CN" altLang="en-US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      注意：</a:t>
                </a:r>
                <a:r>
                  <a:rPr kumimoji="0" lang="en-US" altLang="zh-CN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</a:t>
                </a:r>
                <a:r>
                  <a:rPr kumimoji="0" lang="en-US" altLang="zh-CN" sz="2400" baseline="300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2</a:t>
                </a:r>
                <a:r>
                  <a:rPr kumimoji="0" lang="en-US" altLang="zh-CN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 =  + 1</a:t>
                </a:r>
                <a:r>
                  <a:rPr kumimoji="0" lang="zh-CN" altLang="en-US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，且</a:t>
                </a:r>
                <a:r>
                  <a:rPr kumimoji="0" lang="en-US" altLang="zh-CN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</a:t>
                </a:r>
                <a:r>
                  <a:rPr kumimoji="0" lang="en-US" altLang="zh-CN" sz="2400" i="1" baseline="300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n</a:t>
                </a:r>
                <a:r>
                  <a:rPr kumimoji="0" lang="en-US" altLang="zh-CN" sz="2400" baseline="300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+1</a:t>
                </a:r>
                <a:r>
                  <a:rPr kumimoji="0" lang="en-US" altLang="zh-CN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 = </a:t>
                </a:r>
                <a:r>
                  <a:rPr kumimoji="0" lang="en-US" altLang="zh-CN" sz="2400" i="1" baseline="300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n</a:t>
                </a:r>
                <a:r>
                  <a:rPr kumimoji="0" lang="en-US" altLang="zh-CN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 + </a:t>
                </a:r>
                <a:r>
                  <a:rPr kumimoji="0" lang="en-US" altLang="zh-CN" sz="2400" i="1" baseline="300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n</a:t>
                </a:r>
                <a:r>
                  <a:rPr kumimoji="0" lang="en-US" altLang="zh-CN" sz="2400" baseline="300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–1</a:t>
                </a:r>
                <a:r>
                  <a:rPr kumimoji="0" lang="en-US" altLang="zh-CN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kumimoji="0" lang="zh-CN" altLang="en-US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对任意</a:t>
                </a:r>
                <a:r>
                  <a:rPr kumimoji="0" lang="en-US" altLang="zh-CN" sz="2400" i="1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n</a:t>
                </a:r>
                <a:r>
                  <a:rPr kumimoji="0" lang="en-US" altLang="zh-CN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  1.</a:t>
                </a:r>
              </a:p>
              <a:p>
                <a:pPr>
                  <a:buNone/>
                </a:pPr>
                <a:r>
                  <a:rPr lang="en-US" altLang="zh-CN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		</a:t>
                </a:r>
                <a:r>
                  <a:rPr lang="zh-CN" altLang="en-US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类似可证：</a:t>
                </a:r>
                <a14:m>
                  <m:oMath xmlns:m="http://schemas.openxmlformats.org/officeDocument/2006/math"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 ≥ 3</m:t>
                    </m:r>
                  </m:oMath>
                </a14:m>
                <a:r>
                  <a:rPr lang="zh-CN" altLang="en-US" sz="2400" dirty="0"/>
                  <a:t>时，</a:t>
                </a:r>
                <a:r>
                  <a:rPr lang="en-US" altLang="zh-CN" sz="2400" dirty="0"/>
                  <a:t>f</a:t>
                </a:r>
                <a:r>
                  <a:rPr lang="en-US" altLang="zh-CN" sz="2400" baseline="-25000" dirty="0"/>
                  <a:t>n</a:t>
                </a:r>
                <a:r>
                  <a:rPr lang="en-US" altLang="zh-CN" sz="2400" dirty="0"/>
                  <a:t> &gt; </a:t>
                </a:r>
                <a:r>
                  <a:rPr lang="en-US" altLang="zh-CN" sz="24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</a:t>
                </a:r>
                <a:r>
                  <a:rPr lang="en-US" altLang="zh-CN" sz="2400" i="1" baseline="300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n</a:t>
                </a:r>
                <a:r>
                  <a:rPr lang="en-US" altLang="zh-CN" sz="2400" baseline="30000" dirty="0">
                    <a:latin typeface="+mn-ea"/>
                    <a:cs typeface="Times New Roman" panose="02020603050405020304" pitchFamily="18" charset="0"/>
                    <a:sym typeface="Symbol" panose="05050102010706020507" pitchFamily="18" charset="2"/>
                  </a:rPr>
                  <a:t>–2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5603" name="Rectangle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468313" y="1700213"/>
                <a:ext cx="8229600" cy="4949825"/>
              </a:xfrm>
              <a:blipFill>
                <a:blip r:embed="rId4"/>
                <a:stretch>
                  <a:fillRect l="-370" t="-2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归纳证明</a:t>
            </a:r>
            <a:r>
              <a:rPr lang="en-US" altLang="zh-CN" dirty="0">
                <a:latin typeface="+mn-ea"/>
                <a:ea typeface="+mn-ea"/>
              </a:rPr>
              <a:t>: </a:t>
            </a:r>
            <a:r>
              <a:rPr lang="en-US" altLang="zh-CN" dirty="0">
                <a:latin typeface="+mn-ea"/>
                <a:ea typeface="+mn-ea"/>
                <a:cs typeface="Times New Roman" panose="02020603050405020304" pitchFamily="18" charset="0"/>
              </a:rPr>
              <a:t>Fibonacci </a:t>
            </a:r>
            <a:r>
              <a:rPr lang="zh-CN" altLang="en-US" dirty="0">
                <a:latin typeface="+mn-ea"/>
                <a:ea typeface="+mn-ea"/>
                <a:cs typeface="Times New Roman" panose="02020603050405020304" pitchFamily="18" charset="0"/>
              </a:rPr>
              <a:t>序列</a:t>
            </a:r>
            <a:r>
              <a:rPr lang="en-US" altLang="zh-CN" dirty="0"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endParaRPr lang="en-US" altLang="zh-CN" dirty="0">
              <a:latin typeface="+mn-ea"/>
              <a:ea typeface="+mn-ea"/>
            </a:endParaRPr>
          </a:p>
        </p:txBody>
      </p:sp>
      <p:graphicFrame>
        <p:nvGraphicFramePr>
          <p:cNvPr id="25602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3561389"/>
              </p:ext>
            </p:extLst>
          </p:nvPr>
        </p:nvGraphicFramePr>
        <p:xfrm>
          <a:off x="3347864" y="2276872"/>
          <a:ext cx="2952328" cy="2905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" name="Equation" r:id="rId5" imgW="1625600" imgH="1600200" progId="Equation.3">
                  <p:embed/>
                </p:oleObj>
              </mc:Choice>
              <mc:Fallback>
                <p:oleObj name="Equation" r:id="rId5" imgW="1625600" imgH="1600200" progId="Equation.3">
                  <p:embed/>
                  <p:pic>
                    <p:nvPicPr>
                      <p:cNvPr id="25602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2276872"/>
                        <a:ext cx="2952328" cy="29057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D97E280-54A7-4826-B6F1-62DC86CCF987}" type="slidenum">
              <a:rPr lang="en-US" altLang="zh-CN" smtClean="0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0634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55763"/>
            <a:ext cx="8362950" cy="472598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递归地定义集合</a:t>
            </a:r>
            <a:endParaRPr kumimoji="0"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基础步骤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：指定一些初始元素；</a:t>
            </a:r>
            <a:endParaRPr kumimoji="0" lang="en-US" altLang="zh-CN" sz="24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递归步骤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：给出从集合中的元素来构造新元素之规则；</a:t>
            </a:r>
            <a:endParaRPr kumimoji="0" lang="en-US" altLang="zh-CN" sz="24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排斥规则（只包含上述步骤生成的那些元素）默认成立</a:t>
            </a:r>
            <a:endParaRPr kumimoji="0" lang="en-US" altLang="zh-CN" sz="2400" dirty="0">
              <a:latin typeface="+mn-ea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ct val="30000"/>
              </a:spcBef>
            </a:pPr>
            <a:endParaRPr kumimoji="0" lang="en-US" altLang="zh-CN" sz="2800" dirty="0">
              <a:latin typeface="+mn-ea"/>
              <a:sym typeface="Symbol" panose="05050102010706020507" pitchFamily="18" charset="2"/>
            </a:endParaRPr>
          </a:p>
          <a:p>
            <a:pPr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800" dirty="0">
                <a:latin typeface="+mn-ea"/>
                <a:sym typeface="Symbol" panose="05050102010706020507" pitchFamily="18" charset="2"/>
              </a:rPr>
              <a:t>举例，正整数集合的子集</a:t>
            </a:r>
            <a:r>
              <a:rPr kumimoji="0" lang="en-US" altLang="zh-CN" sz="2800" dirty="0">
                <a:latin typeface="+mn-ea"/>
                <a:sym typeface="Symbol" panose="05050102010706020507" pitchFamily="18" charset="2"/>
              </a:rPr>
              <a:t>S</a:t>
            </a:r>
          </a:p>
          <a:p>
            <a:pPr lvl="1">
              <a:lnSpc>
                <a:spcPct val="110000"/>
              </a:lnSpc>
              <a:spcBef>
                <a:spcPct val="30000"/>
              </a:spcBef>
            </a:pPr>
            <a:r>
              <a:rPr kumimoji="0" lang="en-US" altLang="zh-CN" sz="2400" i="1" dirty="0" err="1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400" dirty="0" err="1">
                <a:latin typeface="+mn-ea"/>
                <a:sym typeface="Symbol" panose="05050102010706020507" pitchFamily="18" charset="2"/>
              </a:rPr>
              <a:t>S</a:t>
            </a:r>
            <a:endParaRPr kumimoji="0" lang="en-US" altLang="zh-CN" sz="2400" dirty="0">
              <a:latin typeface="+mn-ea"/>
              <a:sym typeface="Symbol" panose="05050102010706020507" pitchFamily="18" charset="2"/>
            </a:endParaRPr>
          </a:p>
          <a:p>
            <a:pPr lvl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若</a:t>
            </a:r>
            <a:r>
              <a:rPr kumimoji="0" lang="en-US" altLang="zh-CN" sz="2400" i="1" dirty="0" err="1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400" dirty="0" err="1">
                <a:latin typeface="+mn-ea"/>
                <a:sym typeface="Symbol" panose="05050102010706020507" pitchFamily="18" charset="2"/>
              </a:rPr>
              <a:t>S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且</a:t>
            </a:r>
            <a:r>
              <a:rPr kumimoji="0" lang="en-US" altLang="zh-CN" sz="2400" i="1" dirty="0" err="1">
                <a:latin typeface="+mn-ea"/>
                <a:sym typeface="Symbol" panose="05050102010706020507" pitchFamily="18" charset="2"/>
              </a:rPr>
              <a:t>y</a:t>
            </a:r>
            <a:r>
              <a:rPr kumimoji="0" lang="en-US" altLang="zh-CN" sz="2400" dirty="0" err="1">
                <a:latin typeface="+mn-ea"/>
                <a:sym typeface="Symbol" panose="05050102010706020507" pitchFamily="18" charset="2"/>
              </a:rPr>
              <a:t>S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，则 </a:t>
            </a:r>
            <a:r>
              <a:rPr kumimoji="0" lang="en-US" altLang="zh-CN" sz="2400" i="1" dirty="0" err="1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400" dirty="0" err="1">
                <a:latin typeface="+mn-ea"/>
                <a:sym typeface="Symbol" panose="05050102010706020507" pitchFamily="18" charset="2"/>
              </a:rPr>
              <a:t>+</a:t>
            </a:r>
            <a:r>
              <a:rPr kumimoji="0" lang="en-US" altLang="zh-CN" sz="2400" i="1" dirty="0" err="1">
                <a:latin typeface="+mn-ea"/>
                <a:sym typeface="Symbol" panose="05050102010706020507" pitchFamily="18" charset="2"/>
              </a:rPr>
              <a:t>y</a:t>
            </a:r>
            <a:r>
              <a:rPr kumimoji="0" lang="en-US" altLang="zh-CN" sz="2400" dirty="0" err="1">
                <a:latin typeface="+mn-ea"/>
                <a:sym typeface="Symbol" panose="05050102010706020507" pitchFamily="18" charset="2"/>
              </a:rPr>
              <a:t>S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。</a:t>
            </a:r>
            <a:endParaRPr kumimoji="0" lang="en-US" altLang="zh-CN" sz="2400" dirty="0">
              <a:latin typeface="+mn-ea"/>
              <a:sym typeface="Symbol" panose="05050102010706020507" pitchFamily="18" charset="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D97E280-54A7-4826-B6F1-62DC86CCF987}" type="slidenum">
              <a:rPr lang="en-US" altLang="zh-CN" smtClean="0"/>
              <a:pPr/>
              <a:t>23</a:t>
            </a:fld>
            <a:endParaRPr lang="en-US" altLang="zh-CN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递归定义集合</a:t>
            </a:r>
            <a:endParaRPr lang="en-US" altLang="zh-CN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397130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55763"/>
            <a:ext cx="8362950" cy="472598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字母表</a:t>
            </a:r>
            <a:r>
              <a:rPr kumimoji="0"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上的字符串集合</a:t>
            </a:r>
            <a:r>
              <a:rPr kumimoji="0"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kumimoji="0" lang="zh-CN" altLang="en-US" sz="28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endParaRPr kumimoji="0"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基础步骤：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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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kumimoji="0" lang="zh-CN" altLang="en-US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 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（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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表示空串）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;</a:t>
            </a: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递归步骤：若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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</a:t>
            </a:r>
            <a:r>
              <a:rPr kumimoji="0" lang="zh-CN" altLang="en-US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 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且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x 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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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，则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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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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</a:t>
            </a:r>
            <a:r>
              <a:rPr kumimoji="0" lang="zh-CN" altLang="en-US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 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 。</a:t>
            </a:r>
            <a:endParaRPr kumimoji="0" lang="en-US" altLang="zh-CN" sz="2400" dirty="0">
              <a:latin typeface="+mn-ea"/>
              <a:sym typeface="Symbol" panose="05050102010706020507" pitchFamily="18" charset="2"/>
            </a:endParaRPr>
          </a:p>
          <a:p>
            <a:pPr lvl="1">
              <a:lnSpc>
                <a:spcPct val="120000"/>
              </a:lnSpc>
            </a:pPr>
            <a:endParaRPr kumimoji="0" lang="en-US" altLang="zh-CN" sz="2500" dirty="0">
              <a:latin typeface="+mn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字符串的长度</a:t>
            </a:r>
            <a:r>
              <a:rPr kumimoji="0" lang="zh-CN" altLang="en-US" sz="28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kumimoji="0" lang="zh-CN" altLang="en-US" sz="28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</a:t>
            </a:r>
            <a:r>
              <a:rPr kumimoji="0" lang="zh-CN" altLang="en-US" sz="2800" baseline="300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r>
              <a:rPr kumimoji="0" lang="zh-CN" altLang="en-US" sz="28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上的函数</a:t>
            </a:r>
            <a:r>
              <a:rPr kumimoji="0" lang="en-US" altLang="zh-CN" sz="28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l</a:t>
            </a:r>
            <a:r>
              <a:rPr kumimoji="0" lang="zh-CN" altLang="en-US" sz="28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）</a:t>
            </a:r>
            <a:endParaRPr kumimoji="0"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基础步骤：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l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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)=0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;</a:t>
            </a: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递归步骤：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l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(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) =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() +1, 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若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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</a:t>
            </a:r>
            <a:r>
              <a:rPr kumimoji="0" lang="zh-CN" altLang="en-US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 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且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x 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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</a:t>
            </a:r>
            <a:endParaRPr kumimoji="0" lang="en-US" altLang="zh-CN" sz="2400" dirty="0">
              <a:latin typeface="+mn-ea"/>
              <a:sym typeface="Symbol" panose="05050102010706020507" pitchFamily="18" charset="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D97E280-54A7-4826-B6F1-62DC86CCF987}" type="slidenum">
              <a:rPr lang="en-US" altLang="zh-CN" smtClean="0"/>
              <a:pPr/>
              <a:t>24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递归定义集合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59605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55763"/>
            <a:ext cx="8507413" cy="472598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关于递归定义的集合的命题，进行结构归纳证明</a:t>
            </a:r>
            <a:endParaRPr kumimoji="0"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基础步骤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：证明对于初始元素来说，命题成立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;</a:t>
            </a: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递归步骤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：针对生产新元素的规则，若相关元素满足命题，则新元素也满足命题</a:t>
            </a:r>
            <a:endParaRPr kumimoji="0" lang="en-US" altLang="zh-CN" sz="2400" dirty="0">
              <a:latin typeface="+mn-ea"/>
              <a:sym typeface="Symbol" panose="05050102010706020507" pitchFamily="18" charset="2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结构归纳法的有效性源于自然数上的数学归纳法</a:t>
            </a:r>
            <a:endParaRPr kumimoji="0" lang="en-US" altLang="zh-CN" sz="28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对运用递归步骤的次数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/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步数进行归纳</a:t>
            </a:r>
            <a:endParaRPr kumimoji="0" lang="en-US" altLang="zh-CN" sz="24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第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步（基础步骤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）</a:t>
            </a:r>
            <a:endParaRPr kumimoji="0" lang="en-US" altLang="zh-CN" sz="24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第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步推出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k+1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步（归纳步骤）</a:t>
            </a:r>
            <a:endParaRPr kumimoji="0" lang="en-US" altLang="zh-CN" sz="24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D97E280-54A7-4826-B6F1-62DC86CCF987}" type="slidenum">
              <a:rPr lang="en-US" altLang="zh-CN" smtClean="0"/>
              <a:pPr/>
              <a:t>25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结构归纳法</a:t>
            </a:r>
          </a:p>
        </p:txBody>
      </p:sp>
    </p:spTree>
    <p:extLst>
      <p:ext uri="{BB962C8B-B14F-4D97-AF65-F5344CB8AC3E}">
        <p14:creationId xmlns:p14="http://schemas.microsoft.com/office/powerpoint/2010/main" val="3686901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55763"/>
            <a:ext cx="8507413" cy="472598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求证：</a:t>
            </a:r>
            <a:r>
              <a:rPr kumimoji="0" lang="en-US" altLang="zh-CN" sz="2800" i="1" dirty="0">
                <a:latin typeface="+mn-ea"/>
                <a:cs typeface="Times New Roman" panose="02020603050405020304" pitchFamily="18" charset="0"/>
              </a:rPr>
              <a:t>l</a:t>
            </a:r>
            <a:r>
              <a:rPr kumimoji="0" lang="en-US" altLang="zh-CN" sz="28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800" i="1" dirty="0" err="1">
                <a:latin typeface="+mn-ea"/>
                <a:sym typeface="Symbol" panose="05050102010706020507" pitchFamily="18" charset="2"/>
              </a:rPr>
              <a:t>xy</a:t>
            </a:r>
            <a:r>
              <a:rPr kumimoji="0" lang="en-US" altLang="zh-CN" sz="2800" dirty="0">
                <a:latin typeface="+mn-ea"/>
                <a:sym typeface="Symbol" panose="05050102010706020507" pitchFamily="18" charset="2"/>
              </a:rPr>
              <a:t>) =</a:t>
            </a:r>
            <a:r>
              <a:rPr kumimoji="0" lang="en-US" altLang="zh-CN" sz="28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8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8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800" dirty="0">
                <a:latin typeface="+mn-ea"/>
                <a:sym typeface="Symbol" panose="05050102010706020507" pitchFamily="18" charset="2"/>
              </a:rPr>
              <a:t>) +</a:t>
            </a:r>
            <a:r>
              <a:rPr kumimoji="0" lang="en-US" altLang="zh-CN" sz="28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8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800" i="1" dirty="0">
                <a:latin typeface="+mn-ea"/>
                <a:sym typeface="Symbol" panose="05050102010706020507" pitchFamily="18" charset="2"/>
              </a:rPr>
              <a:t>y</a:t>
            </a:r>
            <a:r>
              <a:rPr kumimoji="0" lang="en-US" altLang="zh-CN" sz="2800" dirty="0">
                <a:latin typeface="+mn-ea"/>
                <a:sym typeface="Symbol" panose="05050102010706020507" pitchFamily="18" charset="2"/>
              </a:rPr>
              <a:t>), </a:t>
            </a:r>
            <a:r>
              <a:rPr kumimoji="0" lang="en-US" altLang="zh-CN" sz="28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zh-CN" altLang="en-US" sz="2800" dirty="0">
                <a:latin typeface="+mn-ea"/>
                <a:sym typeface="Symbol" panose="05050102010706020507" pitchFamily="18" charset="2"/>
              </a:rPr>
              <a:t>和</a:t>
            </a:r>
            <a:r>
              <a:rPr kumimoji="0" lang="en-US" altLang="zh-CN" sz="2800" i="1" dirty="0">
                <a:latin typeface="+mn-ea"/>
                <a:sym typeface="Symbol" panose="05050102010706020507" pitchFamily="18" charset="2"/>
              </a:rPr>
              <a:t>y</a:t>
            </a:r>
            <a:r>
              <a:rPr kumimoji="0" lang="zh-CN" altLang="en-US" sz="2800" dirty="0">
                <a:latin typeface="+mn-ea"/>
                <a:sym typeface="Symbol" panose="05050102010706020507" pitchFamily="18" charset="2"/>
              </a:rPr>
              <a:t>属于</a:t>
            </a:r>
            <a:r>
              <a:rPr kumimoji="0" lang="en-US" altLang="zh-CN" sz="2800" dirty="0">
                <a:latin typeface="+mn-ea"/>
                <a:sym typeface="Symbol" panose="05050102010706020507" pitchFamily="18" charset="2"/>
              </a:rPr>
              <a:t> </a:t>
            </a:r>
            <a:r>
              <a:rPr kumimoji="0"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kumimoji="0" lang="zh-CN" altLang="en-US" sz="28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 </a:t>
            </a: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。</a:t>
            </a:r>
            <a:endParaRPr kumimoji="0"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证明：</a:t>
            </a:r>
            <a:endParaRPr kumimoji="0"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设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P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y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表示：每当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属于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 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kumimoji="0" lang="zh-CN" altLang="en-US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 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，就有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l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400" i="1" dirty="0" err="1">
                <a:latin typeface="+mn-ea"/>
                <a:sym typeface="Symbol" panose="05050102010706020507" pitchFamily="18" charset="2"/>
              </a:rPr>
              <a:t>xy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) =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) +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y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) 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。</a:t>
            </a:r>
            <a:endParaRPr kumimoji="0" lang="en-US" altLang="zh-CN" sz="24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基础步骤：每当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属于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 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kumimoji="0" lang="zh-CN" altLang="en-US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 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，就有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l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) =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4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) +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() 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。</a:t>
            </a:r>
            <a:endParaRPr kumimoji="0" lang="en-US" altLang="zh-CN" sz="2400" dirty="0">
              <a:latin typeface="+mn-ea"/>
              <a:sym typeface="Symbol" panose="05050102010706020507" pitchFamily="18" charset="2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递归步骤：假设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P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y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为真，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kumimoji="0" lang="zh-CN" altLang="en-US" sz="2400" dirty="0">
                <a:latin typeface="+mn-ea"/>
                <a:sym typeface="Symbol" panose="05050102010706020507" pitchFamily="18" charset="2"/>
              </a:rPr>
              <a:t>属于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 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要证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P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kumimoji="0" lang="en-US" altLang="zh-CN" sz="2400" i="1" dirty="0" err="1">
                <a:latin typeface="+mn-ea"/>
                <a:cs typeface="Times New Roman" panose="02020603050405020304" pitchFamily="18" charset="0"/>
              </a:rPr>
              <a:t>ya</a:t>
            </a:r>
            <a:r>
              <a:rPr kumimoji="0"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kumimoji="0" lang="zh-CN" altLang="en-US" sz="2400" dirty="0">
                <a:latin typeface="+mn-ea"/>
                <a:cs typeface="Times New Roman" panose="02020603050405020304" pitchFamily="18" charset="0"/>
              </a:rPr>
              <a:t>为真。</a:t>
            </a:r>
            <a:endParaRPr kumimoji="0" lang="en-US" altLang="zh-CN" sz="2400" dirty="0">
              <a:latin typeface="+mn-ea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</a:pPr>
            <a:r>
              <a:rPr kumimoji="0" lang="zh-CN" altLang="en-US" sz="2000" dirty="0">
                <a:latin typeface="+mn-ea"/>
                <a:cs typeface="Times New Roman" panose="02020603050405020304" pitchFamily="18" charset="0"/>
              </a:rPr>
              <a:t>即证：每当</a:t>
            </a:r>
            <a:r>
              <a:rPr kumimoji="0" lang="en-US" altLang="zh-CN" sz="20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zh-CN" altLang="en-US" sz="2000" dirty="0">
                <a:latin typeface="+mn-ea"/>
                <a:sym typeface="Symbol" panose="05050102010706020507" pitchFamily="18" charset="2"/>
              </a:rPr>
              <a:t>属于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 </a:t>
            </a:r>
            <a:r>
              <a:rPr kumimoji="0" lang="zh-CN" altLang="en-US" sz="2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kumimoji="0" lang="zh-CN" altLang="en-US" sz="20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 </a:t>
            </a:r>
            <a:r>
              <a:rPr kumimoji="0" lang="zh-CN" altLang="en-US" sz="2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，就有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 err="1">
                <a:latin typeface="+mn-ea"/>
                <a:sym typeface="Symbol" panose="05050102010706020507" pitchFamily="18" charset="2"/>
              </a:rPr>
              <a:t>xya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 =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 +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 err="1">
                <a:latin typeface="+mn-ea"/>
                <a:sym typeface="Symbol" panose="05050102010706020507" pitchFamily="18" charset="2"/>
              </a:rPr>
              <a:t>ya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</a:t>
            </a:r>
          </a:p>
          <a:p>
            <a:pPr lvl="2">
              <a:lnSpc>
                <a:spcPct val="120000"/>
              </a:lnSpc>
            </a:pP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P</a:t>
            </a:r>
            <a:r>
              <a:rPr kumimoji="0" lang="en-US" altLang="zh-CN" sz="2000" dirty="0">
                <a:latin typeface="+mn-ea"/>
                <a:cs typeface="Times New Roman" panose="02020603050405020304" pitchFamily="18" charset="0"/>
              </a:rPr>
              <a:t>(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y</a:t>
            </a:r>
            <a:r>
              <a:rPr kumimoji="0"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kumimoji="0" lang="zh-CN" altLang="en-US" sz="2000" dirty="0">
                <a:latin typeface="+mn-ea"/>
                <a:cs typeface="Times New Roman" panose="02020603050405020304" pitchFamily="18" charset="0"/>
              </a:rPr>
              <a:t>为真，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 err="1">
                <a:latin typeface="+mn-ea"/>
                <a:sym typeface="Symbol" panose="05050102010706020507" pitchFamily="18" charset="2"/>
              </a:rPr>
              <a:t>xy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 =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 +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>
                <a:latin typeface="+mn-ea"/>
                <a:sym typeface="Symbol" panose="05050102010706020507" pitchFamily="18" charset="2"/>
              </a:rPr>
              <a:t>y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</a:t>
            </a:r>
          </a:p>
          <a:p>
            <a:pPr lvl="2">
              <a:lnSpc>
                <a:spcPct val="120000"/>
              </a:lnSpc>
            </a:pP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 err="1">
                <a:latin typeface="+mn-ea"/>
                <a:sym typeface="Symbol" panose="05050102010706020507" pitchFamily="18" charset="2"/>
              </a:rPr>
              <a:t>xya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)=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 err="1">
                <a:latin typeface="+mn-ea"/>
                <a:sym typeface="Symbol" panose="05050102010706020507" pitchFamily="18" charset="2"/>
              </a:rPr>
              <a:t>xy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)+1=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 +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>
                <a:latin typeface="+mn-ea"/>
                <a:sym typeface="Symbol" panose="05050102010706020507" pitchFamily="18" charset="2"/>
              </a:rPr>
              <a:t>y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)+1=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>
                <a:latin typeface="+mn-ea"/>
                <a:sym typeface="Symbol" panose="05050102010706020507" pitchFamily="18" charset="2"/>
              </a:rPr>
              <a:t>x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 +</a:t>
            </a:r>
            <a:r>
              <a:rPr kumimoji="0" lang="en-US" altLang="zh-CN" sz="2000" i="1" dirty="0">
                <a:latin typeface="+mn-ea"/>
                <a:cs typeface="Times New Roman" panose="02020603050405020304" pitchFamily="18" charset="0"/>
              </a:rPr>
              <a:t> l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(</a:t>
            </a:r>
            <a:r>
              <a:rPr kumimoji="0" lang="en-US" altLang="zh-CN" sz="2000" i="1" dirty="0" err="1">
                <a:latin typeface="+mn-ea"/>
                <a:sym typeface="Symbol" panose="05050102010706020507" pitchFamily="18" charset="2"/>
              </a:rPr>
              <a:t>ya</a:t>
            </a:r>
            <a:r>
              <a:rPr kumimoji="0" lang="en-US" altLang="zh-CN" sz="2000" dirty="0">
                <a:latin typeface="+mn-ea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D97E280-54A7-4826-B6F1-62DC86CCF987}" type="slidenum">
              <a:rPr lang="en-US" altLang="zh-CN" smtClean="0"/>
              <a:pPr/>
              <a:t>26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90371"/>
            <a:ext cx="5936291" cy="1426327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5246343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55763"/>
            <a:ext cx="5986463" cy="458152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panose="02020603050405020304" pitchFamily="18" charset="0"/>
              </a:rPr>
              <a:t>递归定义</a:t>
            </a:r>
            <a:r>
              <a:rPr kumimoji="0" lang="en-US" altLang="zh-CN" sz="2800" i="1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kumimoji="0" lang="en-US" altLang="zh-CN" sz="2800" baseline="-25000" dirty="0" err="1">
                <a:latin typeface="+mn-ea"/>
                <a:cs typeface="Times New Roman" panose="02020603050405020304" pitchFamily="18" charset="0"/>
              </a:rPr>
              <a:t>m,n</a:t>
            </a:r>
            <a:endParaRPr kumimoji="0" lang="en-US" altLang="zh-CN" sz="2800" baseline="-250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kumimoji="0" lang="en-US" altLang="zh-CN" sz="2400" baseline="-25000" dirty="0">
                <a:latin typeface="+mn-ea"/>
                <a:cs typeface="Times New Roman" panose="02020603050405020304" pitchFamily="18" charset="0"/>
              </a:rPr>
              <a:t>0,0 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= 0</a:t>
            </a:r>
          </a:p>
          <a:p>
            <a:pPr lvl="1">
              <a:lnSpc>
                <a:spcPct val="120000"/>
              </a:lnSpc>
            </a:pPr>
            <a:r>
              <a:rPr kumimoji="0" lang="en-US" altLang="zh-CN" sz="2400" i="1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kumimoji="0" lang="en-US" altLang="zh-CN" sz="2400" baseline="-25000" dirty="0" err="1">
                <a:latin typeface="+mn-ea"/>
                <a:cs typeface="Times New Roman" panose="02020603050405020304" pitchFamily="18" charset="0"/>
              </a:rPr>
              <a:t>m,n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= 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kumimoji="0" lang="en-US" altLang="zh-CN" sz="2400" baseline="-25000" dirty="0">
                <a:latin typeface="+mn-ea"/>
                <a:cs typeface="Times New Roman" panose="02020603050405020304" pitchFamily="18" charset="0"/>
              </a:rPr>
              <a:t>m-1,n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 +1  (n=0, m&gt;0)</a:t>
            </a:r>
            <a:endParaRPr kumimoji="0" lang="en-US" altLang="zh-CN" sz="2400" baseline="-250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kumimoji="0" lang="en-US" altLang="zh-CN" sz="2400" i="1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kumimoji="0" lang="en-US" altLang="zh-CN" sz="2400" baseline="-25000" dirty="0" err="1">
                <a:latin typeface="+mn-ea"/>
                <a:cs typeface="Times New Roman" panose="02020603050405020304" pitchFamily="18" charset="0"/>
              </a:rPr>
              <a:t>m,n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= </a:t>
            </a:r>
            <a:r>
              <a:rPr kumimoji="0" lang="en-US" altLang="zh-CN" sz="24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kumimoji="0" lang="en-US" altLang="zh-CN" sz="2400" baseline="-25000" dirty="0">
                <a:latin typeface="+mn-ea"/>
                <a:cs typeface="Times New Roman" panose="02020603050405020304" pitchFamily="18" charset="0"/>
              </a:rPr>
              <a:t>m,n-1</a:t>
            </a:r>
            <a:r>
              <a:rPr kumimoji="0" lang="en-US" altLang="zh-CN" sz="2400" dirty="0">
                <a:latin typeface="+mn-ea"/>
                <a:sym typeface="Symbol" panose="05050102010706020507" pitchFamily="18" charset="2"/>
              </a:rPr>
              <a:t> +n  (n&gt;0)</a:t>
            </a:r>
          </a:p>
          <a:p>
            <a:pPr>
              <a:lnSpc>
                <a:spcPct val="120000"/>
              </a:lnSpc>
            </a:pPr>
            <a:r>
              <a:rPr kumimoji="0" lang="en-US" altLang="zh-CN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归纳证明 </a:t>
            </a:r>
            <a:r>
              <a:rPr kumimoji="0" lang="en-US" altLang="zh-CN" sz="2800" i="1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kumimoji="0" lang="en-US" altLang="zh-CN" sz="2800" baseline="-25000" dirty="0" err="1">
                <a:latin typeface="+mn-ea"/>
                <a:cs typeface="Times New Roman" panose="02020603050405020304" pitchFamily="18" charset="0"/>
              </a:rPr>
              <a:t>m,n</a:t>
            </a:r>
            <a:r>
              <a:rPr kumimoji="0" lang="en-US" altLang="zh-CN" sz="2800" dirty="0">
                <a:latin typeface="+mn-ea"/>
                <a:sym typeface="Symbol" panose="05050102010706020507" pitchFamily="18" charset="2"/>
              </a:rPr>
              <a:t>= </a:t>
            </a:r>
            <a:r>
              <a:rPr kumimoji="0" lang="en-US" altLang="zh-CN" sz="2800" dirty="0" err="1">
                <a:latin typeface="+mn-ea"/>
                <a:sym typeface="Symbol" panose="05050102010706020507" pitchFamily="18" charset="2"/>
              </a:rPr>
              <a:t>m+n</a:t>
            </a:r>
            <a:r>
              <a:rPr kumimoji="0" lang="en-US" altLang="zh-CN" sz="2800" dirty="0">
                <a:latin typeface="+mn-ea"/>
                <a:sym typeface="Symbol" panose="05050102010706020507" pitchFamily="18" charset="2"/>
              </a:rPr>
              <a:t>(n+1)/2</a:t>
            </a:r>
            <a:endParaRPr kumimoji="0" lang="en-US" altLang="zh-CN" sz="2400" dirty="0"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endParaRPr kumimoji="0" lang="en-US" altLang="zh-CN" sz="24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2771" name="矩形标注 4"/>
          <p:cNvSpPr>
            <a:spLocks noChangeArrowheads="1"/>
          </p:cNvSpPr>
          <p:nvPr/>
        </p:nvSpPr>
        <p:spPr bwMode="auto">
          <a:xfrm>
            <a:off x="6012160" y="1988840"/>
            <a:ext cx="2089150" cy="1439863"/>
          </a:xfrm>
          <a:prstGeom prst="wedgeRectCallout">
            <a:avLst>
              <a:gd name="adj1" fmla="val -58403"/>
              <a:gd name="adj2" fmla="val 21116"/>
            </a:avLst>
          </a:prstGeom>
          <a:noFill/>
          <a:ln w="9525">
            <a:solidFill>
              <a:srgbClr val="2009CD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lnSpc>
                <a:spcPct val="120000"/>
              </a:lnSpc>
            </a:pPr>
            <a:r>
              <a:rPr kumimoji="0" lang="en-US" altLang="zh-CN" b="1" dirty="0">
                <a:solidFill>
                  <a:srgbClr val="2009C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0    1   3</a:t>
            </a:r>
          </a:p>
          <a:p>
            <a:pPr lvl="1">
              <a:lnSpc>
                <a:spcPct val="120000"/>
              </a:lnSpc>
            </a:pPr>
            <a:r>
              <a:rPr kumimoji="0" lang="en-US" altLang="zh-CN" b="1" dirty="0">
                <a:solidFill>
                  <a:srgbClr val="2009C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1    2   4</a:t>
            </a:r>
          </a:p>
          <a:p>
            <a:pPr lvl="1">
              <a:lnSpc>
                <a:spcPct val="120000"/>
              </a:lnSpc>
            </a:pPr>
            <a:r>
              <a:rPr kumimoji="0" lang="en-US" altLang="zh-CN" b="1" dirty="0">
                <a:solidFill>
                  <a:srgbClr val="2009C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2    3   5</a:t>
            </a:r>
            <a:endParaRPr kumimoji="0" lang="en-US" altLang="zh-CN" b="1" dirty="0">
              <a:solidFill>
                <a:srgbClr val="2009CD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ct val="40000"/>
              </a:spcBef>
              <a:buClr>
                <a:schemeClr val="tx2"/>
              </a:buClr>
              <a:buSzPct val="70000"/>
            </a:pPr>
            <a:endParaRPr kumimoji="0" lang="zh-CN" altLang="en-US" b="1" dirty="0">
              <a:solidFill>
                <a:srgbClr val="2009C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1"/>
            <a:endParaRPr kumimoji="0" lang="en-US" altLang="zh-CN" b="1" dirty="0">
              <a:latin typeface="Times New Roman" panose="02020603050405020304" pitchFamily="18" charset="0"/>
              <a:ea typeface="楷体_GB2312" panose="02010609030101010101" pitchFamily="49" charset="-122"/>
              <a:sym typeface="Symbol" panose="05050102010706020507" pitchFamily="18" charset="2"/>
            </a:endParaRPr>
          </a:p>
          <a:p>
            <a:pPr lvl="1"/>
            <a:r>
              <a:rPr kumimoji="0" lang="zh-CN" altLang="en-US" b="1" i="1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endParaRPr kumimoji="0" lang="en-US" altLang="zh-CN" b="1" dirty="0">
              <a:solidFill>
                <a:srgbClr val="FF0000"/>
              </a:solidFill>
              <a:latin typeface="Times New Roman" panose="02020603050405020304" pitchFamily="18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D97E280-54A7-4826-B6F1-62DC86CCF987}" type="slidenum">
              <a:rPr lang="en-US" altLang="zh-CN" smtClean="0"/>
              <a:pPr/>
              <a:t>27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例（广义归纳法）</a:t>
            </a:r>
          </a:p>
        </p:txBody>
      </p:sp>
    </p:spTree>
    <p:extLst>
      <p:ext uri="{BB962C8B-B14F-4D97-AF65-F5344CB8AC3E}">
        <p14:creationId xmlns:p14="http://schemas.microsoft.com/office/powerpoint/2010/main" val="39350168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递归算法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 lnSpcReduction="10000"/>
          </a:bodyPr>
          <a:lstStyle/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r>
              <a:rPr lang="zh-CN" altLang="en-US" dirty="0"/>
              <a:t>举例：欧几里德算法</a:t>
            </a:r>
            <a:endParaRPr lang="en-US" altLang="zh-CN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zh-CN" altLang="en-US" dirty="0"/>
              <a:t>递归算法的正确性 （数学归纳法）</a:t>
            </a:r>
            <a:endParaRPr lang="en-US" altLang="zh-CN" dirty="0"/>
          </a:p>
          <a:p>
            <a:pPr lvl="1"/>
            <a:r>
              <a:rPr lang="zh-CN" altLang="en-US" dirty="0"/>
              <a:t>递归算法的复杂性 （时间、空间）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35696" y="3501008"/>
            <a:ext cx="4392488" cy="1631216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//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0,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&gt;0  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0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D97E280-54A7-4826-B6F1-62DC86CCF987}" type="slidenum">
              <a:rPr lang="en-US" altLang="zh-CN" smtClean="0"/>
              <a:pPr/>
              <a:t>28</a:t>
            </a:fld>
            <a:endParaRPr lang="en-US" altLang="zh-CN"/>
          </a:p>
        </p:txBody>
      </p:sp>
      <p:sp>
        <p:nvSpPr>
          <p:cNvPr id="6" name="矩形 5"/>
          <p:cNvSpPr/>
          <p:nvPr/>
        </p:nvSpPr>
        <p:spPr>
          <a:xfrm>
            <a:off x="612649" y="1747972"/>
            <a:ext cx="835184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</a:rPr>
              <a:t>An algorithm is called </a:t>
            </a:r>
            <a:r>
              <a:rPr lang="en-US" altLang="zh-CN" sz="2400" i="1" dirty="0">
                <a:latin typeface="Times New Roman" panose="02020603050405020304" pitchFamily="18" charset="0"/>
              </a:rPr>
              <a:t>recursive </a:t>
            </a:r>
            <a:r>
              <a:rPr lang="en-US" altLang="zh-CN" sz="2400" dirty="0">
                <a:latin typeface="Times New Roman" panose="02020603050405020304" pitchFamily="18" charset="0"/>
              </a:rPr>
              <a:t>if it solves a problem by reducing it to an instance of the same problem with smaller input.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902179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欧几里德算法的复杂性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D97E280-54A7-4826-B6F1-62DC86CCF987}" type="slidenum">
              <a:rPr lang="en-US" altLang="zh-CN" smtClean="0"/>
              <a:pPr/>
              <a:t>29</a:t>
            </a:fld>
            <a:endParaRPr lang="en-US" altLang="zh-CN"/>
          </a:p>
        </p:txBody>
      </p:sp>
      <p:grpSp>
        <p:nvGrpSpPr>
          <p:cNvPr id="8" name="组合 7"/>
          <p:cNvGrpSpPr/>
          <p:nvPr/>
        </p:nvGrpSpPr>
        <p:grpSpPr>
          <a:xfrm>
            <a:off x="457200" y="1700808"/>
            <a:ext cx="8264842" cy="4834769"/>
            <a:chOff x="457200" y="1700808"/>
            <a:chExt cx="8264842" cy="4834769"/>
          </a:xfrm>
        </p:grpSpPr>
        <p:grpSp>
          <p:nvGrpSpPr>
            <p:cNvPr id="6" name="组合 5"/>
            <p:cNvGrpSpPr/>
            <p:nvPr/>
          </p:nvGrpSpPr>
          <p:grpSpPr>
            <a:xfrm>
              <a:off x="457200" y="1700808"/>
              <a:ext cx="8264842" cy="4834769"/>
              <a:chOff x="457200" y="1844824"/>
              <a:chExt cx="8264842" cy="4834769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7200" y="1844824"/>
                <a:ext cx="8264842" cy="4834769"/>
              </a:xfrm>
              <a:prstGeom prst="rect">
                <a:avLst/>
              </a:prstGeom>
            </p:spPr>
          </p:pic>
          <p:sp>
            <p:nvSpPr>
              <p:cNvPr id="5" name="矩形 4"/>
              <p:cNvSpPr/>
              <p:nvPr/>
            </p:nvSpPr>
            <p:spPr bwMode="auto">
              <a:xfrm>
                <a:off x="8244408" y="6381328"/>
                <a:ext cx="432048" cy="28803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</a:endParaRPr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9992" y="3090035"/>
              <a:ext cx="2736304" cy="3389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0005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ct val="35000"/>
              </a:spcBef>
            </a:pPr>
            <a:r>
              <a:rPr lang="zh-CN" altLang="en-US" sz="3200" dirty="0">
                <a:latin typeface="Times New Roman" charset="0"/>
              </a:rPr>
              <a:t>归纳：</a:t>
            </a:r>
            <a:endParaRPr lang="en-US" altLang="zh-CN" sz="32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数学归纳法与强数学归纳法</a:t>
            </a:r>
            <a:endParaRPr lang="en-US" altLang="zh-CN" sz="28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运用良序公理来证明</a:t>
            </a:r>
            <a:endParaRPr lang="en-US" altLang="zh-CN" sz="2800" dirty="0">
              <a:latin typeface="Times New Roman" charset="0"/>
            </a:endParaRPr>
          </a:p>
          <a:p>
            <a:pPr>
              <a:spcBef>
                <a:spcPct val="35000"/>
              </a:spcBef>
            </a:pPr>
            <a:r>
              <a:rPr lang="zh-CN" altLang="en-US" sz="3200" dirty="0">
                <a:latin typeface="Times New Roman" charset="0"/>
              </a:rPr>
              <a:t>递归：</a:t>
            </a:r>
            <a:endParaRPr lang="en-US" altLang="zh-CN" sz="32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递归定义</a:t>
            </a:r>
            <a:endParaRPr lang="en-US" altLang="zh-CN" sz="28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结构归纳法与递归算法</a:t>
            </a:r>
            <a:endParaRPr lang="en-US" altLang="zh-CN" sz="28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4645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ct val="35000"/>
              </a:spcBef>
            </a:pPr>
            <a:r>
              <a:rPr lang="zh-CN" altLang="en-US" sz="3200" dirty="0">
                <a:latin typeface="Times New Roman" charset="0"/>
              </a:rPr>
              <a:t>归纳：</a:t>
            </a:r>
            <a:endParaRPr lang="en-US" altLang="zh-CN" sz="32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数学归纳法与强数学归纳法</a:t>
            </a:r>
            <a:endParaRPr lang="en-US" altLang="zh-CN" sz="28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运用良序公理来证明</a:t>
            </a:r>
            <a:endParaRPr lang="en-US" altLang="zh-CN" sz="2800" dirty="0">
              <a:latin typeface="Times New Roman" charset="0"/>
            </a:endParaRPr>
          </a:p>
          <a:p>
            <a:pPr>
              <a:spcBef>
                <a:spcPct val="35000"/>
              </a:spcBef>
            </a:pPr>
            <a:r>
              <a:rPr lang="zh-CN" altLang="en-US" sz="3200" dirty="0">
                <a:latin typeface="Times New Roman" charset="0"/>
              </a:rPr>
              <a:t>递归：</a:t>
            </a:r>
            <a:endParaRPr lang="en-US" altLang="zh-CN" sz="32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递归定义</a:t>
            </a:r>
            <a:endParaRPr lang="en-US" altLang="zh-CN" sz="2800" dirty="0">
              <a:latin typeface="Times New Roman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800" dirty="0">
                <a:latin typeface="Times New Roman" charset="0"/>
              </a:rPr>
              <a:t>结构归纳法与递归算法</a:t>
            </a:r>
            <a:endParaRPr lang="en-US" altLang="zh-CN" sz="28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0651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作业</a:t>
            </a:r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679950"/>
          </a:xfrm>
        </p:spPr>
        <p:txBody>
          <a:bodyPr/>
          <a:lstStyle/>
          <a:p>
            <a:r>
              <a:rPr lang="zh-CN" altLang="en-US" sz="3200" b="1" dirty="0">
                <a:latin typeface="Times New Roman" charset="0"/>
              </a:rPr>
              <a:t>见课程网站</a:t>
            </a:r>
            <a:endParaRPr lang="en-US" altLang="zh-CN" sz="3200" b="1" dirty="0">
              <a:latin typeface="Times New Roman" charset="0"/>
            </a:endParaRPr>
          </a:p>
          <a:p>
            <a:pPr lvl="1"/>
            <a:endParaRPr lang="en-US" altLang="zh-CN" sz="2400" b="1" u="sng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5621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zh-CN" dirty="0">
                <a:latin typeface="+mn-ea"/>
                <a:ea typeface="+mn-ea"/>
              </a:rPr>
              <a:t>Thinking Recursively: Problem 1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800" dirty="0">
                <a:latin typeface="+mn-ea"/>
              </a:rPr>
              <a:t>Towers of Hanoi</a:t>
            </a:r>
            <a:r>
              <a:rPr lang="zh-CN" altLang="en-US" sz="2800" dirty="0">
                <a:latin typeface="+mn-ea"/>
              </a:rPr>
              <a:t>（汉诺塔）</a:t>
            </a:r>
            <a:endParaRPr lang="en-US" altLang="zh-CN" sz="2800" dirty="0">
              <a:latin typeface="+mn-ea"/>
            </a:endParaRPr>
          </a:p>
          <a:p>
            <a:pPr lvl="1" eaLnBrk="1" hangingPunct="1"/>
            <a:r>
              <a:rPr lang="en-US" altLang="zh-CN" sz="2400" dirty="0">
                <a:latin typeface="+mn-ea"/>
              </a:rPr>
              <a:t>How many moves are needed to move all the disks from the first peg to the third peg, under the constraints that we can move only one disk at a time and never place a larger disk on top of a smaller one.</a:t>
            </a:r>
          </a:p>
        </p:txBody>
      </p:sp>
      <p:sp>
        <p:nvSpPr>
          <p:cNvPr id="36868" name="AutoShape 4"/>
          <p:cNvSpPr>
            <a:spLocks noChangeArrowheads="1"/>
          </p:cNvSpPr>
          <p:nvPr/>
        </p:nvSpPr>
        <p:spPr bwMode="auto">
          <a:xfrm>
            <a:off x="888227" y="5145107"/>
            <a:ext cx="1219200" cy="152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grpSp>
        <p:nvGrpSpPr>
          <p:cNvPr id="36869" name="Group 5"/>
          <p:cNvGrpSpPr>
            <a:grpSpLocks/>
          </p:cNvGrpSpPr>
          <p:nvPr/>
        </p:nvGrpSpPr>
        <p:grpSpPr bwMode="auto">
          <a:xfrm>
            <a:off x="964427" y="4383107"/>
            <a:ext cx="1066800" cy="762000"/>
            <a:chOff x="720" y="2976"/>
            <a:chExt cx="672" cy="480"/>
          </a:xfrm>
        </p:grpSpPr>
        <p:sp>
          <p:nvSpPr>
            <p:cNvPr id="36888" name="AutoShape 6"/>
            <p:cNvSpPr>
              <a:spLocks noChangeArrowheads="1"/>
            </p:cNvSpPr>
            <p:nvPr/>
          </p:nvSpPr>
          <p:spPr bwMode="auto">
            <a:xfrm>
              <a:off x="912" y="2976"/>
              <a:ext cx="288" cy="9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89" name="AutoShape 7"/>
            <p:cNvSpPr>
              <a:spLocks noChangeArrowheads="1"/>
            </p:cNvSpPr>
            <p:nvPr/>
          </p:nvSpPr>
          <p:spPr bwMode="auto">
            <a:xfrm>
              <a:off x="864" y="3072"/>
              <a:ext cx="384" cy="9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90" name="AutoShape 8"/>
            <p:cNvSpPr>
              <a:spLocks noChangeArrowheads="1"/>
            </p:cNvSpPr>
            <p:nvPr/>
          </p:nvSpPr>
          <p:spPr bwMode="auto">
            <a:xfrm>
              <a:off x="816" y="3168"/>
              <a:ext cx="480" cy="9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91" name="AutoShape 9"/>
            <p:cNvSpPr>
              <a:spLocks noChangeArrowheads="1"/>
            </p:cNvSpPr>
            <p:nvPr/>
          </p:nvSpPr>
          <p:spPr bwMode="auto">
            <a:xfrm>
              <a:off x="768" y="3264"/>
              <a:ext cx="576" cy="9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92" name="AutoShape 10"/>
            <p:cNvSpPr>
              <a:spLocks noChangeArrowheads="1"/>
            </p:cNvSpPr>
            <p:nvPr/>
          </p:nvSpPr>
          <p:spPr bwMode="auto">
            <a:xfrm>
              <a:off x="720" y="3360"/>
              <a:ext cx="672" cy="9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</p:grpSp>
      <p:sp>
        <p:nvSpPr>
          <p:cNvPr id="36870" name="Line 11"/>
          <p:cNvSpPr>
            <a:spLocks noChangeShapeType="1"/>
          </p:cNvSpPr>
          <p:nvPr/>
        </p:nvSpPr>
        <p:spPr bwMode="auto">
          <a:xfrm>
            <a:off x="507227" y="5373707"/>
            <a:ext cx="4800600" cy="0"/>
          </a:xfrm>
          <a:prstGeom prst="line">
            <a:avLst/>
          </a:prstGeom>
          <a:noFill/>
          <a:ln w="152400" cmpd="thickThin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36871" name="Line 12"/>
          <p:cNvSpPr>
            <a:spLocks noChangeShapeType="1"/>
          </p:cNvSpPr>
          <p:nvPr/>
        </p:nvSpPr>
        <p:spPr bwMode="auto">
          <a:xfrm>
            <a:off x="1497827" y="4002107"/>
            <a:ext cx="0" cy="3810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36872" name="Line 13"/>
          <p:cNvSpPr>
            <a:spLocks noChangeShapeType="1"/>
          </p:cNvSpPr>
          <p:nvPr/>
        </p:nvSpPr>
        <p:spPr bwMode="auto">
          <a:xfrm>
            <a:off x="4545827" y="4002107"/>
            <a:ext cx="0" cy="12954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36873" name="Line 14"/>
          <p:cNvSpPr>
            <a:spLocks noChangeShapeType="1"/>
          </p:cNvSpPr>
          <p:nvPr/>
        </p:nvSpPr>
        <p:spPr bwMode="auto">
          <a:xfrm>
            <a:off x="3098027" y="4002107"/>
            <a:ext cx="0" cy="12954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grpSp>
        <p:nvGrpSpPr>
          <p:cNvPr id="36874" name="Group 15"/>
          <p:cNvGrpSpPr>
            <a:grpSpLocks/>
          </p:cNvGrpSpPr>
          <p:nvPr/>
        </p:nvGrpSpPr>
        <p:grpSpPr bwMode="auto">
          <a:xfrm>
            <a:off x="2564627" y="4535507"/>
            <a:ext cx="1066800" cy="762000"/>
            <a:chOff x="720" y="2976"/>
            <a:chExt cx="672" cy="480"/>
          </a:xfrm>
        </p:grpSpPr>
        <p:sp>
          <p:nvSpPr>
            <p:cNvPr id="36883" name="AutoShape 16"/>
            <p:cNvSpPr>
              <a:spLocks noChangeArrowheads="1"/>
            </p:cNvSpPr>
            <p:nvPr/>
          </p:nvSpPr>
          <p:spPr bwMode="auto">
            <a:xfrm>
              <a:off x="912" y="2976"/>
              <a:ext cx="288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84" name="AutoShape 17"/>
            <p:cNvSpPr>
              <a:spLocks noChangeArrowheads="1"/>
            </p:cNvSpPr>
            <p:nvPr/>
          </p:nvSpPr>
          <p:spPr bwMode="auto">
            <a:xfrm>
              <a:off x="864" y="3072"/>
              <a:ext cx="384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85" name="AutoShape 18"/>
            <p:cNvSpPr>
              <a:spLocks noChangeArrowheads="1"/>
            </p:cNvSpPr>
            <p:nvPr/>
          </p:nvSpPr>
          <p:spPr bwMode="auto">
            <a:xfrm>
              <a:off x="816" y="3168"/>
              <a:ext cx="480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86" name="AutoShape 19"/>
            <p:cNvSpPr>
              <a:spLocks noChangeArrowheads="1"/>
            </p:cNvSpPr>
            <p:nvPr/>
          </p:nvSpPr>
          <p:spPr bwMode="auto">
            <a:xfrm>
              <a:off x="768" y="3264"/>
              <a:ext cx="576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87" name="AutoShape 20"/>
            <p:cNvSpPr>
              <a:spLocks noChangeArrowheads="1"/>
            </p:cNvSpPr>
            <p:nvPr/>
          </p:nvSpPr>
          <p:spPr bwMode="auto">
            <a:xfrm>
              <a:off x="720" y="3360"/>
              <a:ext cx="672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</p:grpSp>
      <p:sp>
        <p:nvSpPr>
          <p:cNvPr id="36875" name="AutoShape 21"/>
          <p:cNvSpPr>
            <a:spLocks noChangeArrowheads="1"/>
          </p:cNvSpPr>
          <p:nvPr/>
        </p:nvSpPr>
        <p:spPr bwMode="auto">
          <a:xfrm>
            <a:off x="3936227" y="5145107"/>
            <a:ext cx="1219200" cy="152400"/>
          </a:xfrm>
          <a:prstGeom prst="roundRect">
            <a:avLst>
              <a:gd name="adj" fmla="val 16667"/>
            </a:avLst>
          </a:prstGeom>
          <a:solidFill>
            <a:srgbClr val="FF0000">
              <a:alpha val="50195"/>
            </a:srgbClr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grpSp>
        <p:nvGrpSpPr>
          <p:cNvPr id="36876" name="Group 22"/>
          <p:cNvGrpSpPr>
            <a:grpSpLocks/>
          </p:cNvGrpSpPr>
          <p:nvPr/>
        </p:nvGrpSpPr>
        <p:grpSpPr bwMode="auto">
          <a:xfrm>
            <a:off x="4012427" y="4383107"/>
            <a:ext cx="1066800" cy="762000"/>
            <a:chOff x="720" y="2976"/>
            <a:chExt cx="672" cy="480"/>
          </a:xfrm>
        </p:grpSpPr>
        <p:sp>
          <p:nvSpPr>
            <p:cNvPr id="36878" name="AutoShape 23"/>
            <p:cNvSpPr>
              <a:spLocks noChangeArrowheads="1"/>
            </p:cNvSpPr>
            <p:nvPr/>
          </p:nvSpPr>
          <p:spPr bwMode="auto">
            <a:xfrm>
              <a:off x="912" y="2976"/>
              <a:ext cx="288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79" name="AutoShape 24"/>
            <p:cNvSpPr>
              <a:spLocks noChangeArrowheads="1"/>
            </p:cNvSpPr>
            <p:nvPr/>
          </p:nvSpPr>
          <p:spPr bwMode="auto">
            <a:xfrm>
              <a:off x="864" y="3072"/>
              <a:ext cx="384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80" name="AutoShape 25"/>
            <p:cNvSpPr>
              <a:spLocks noChangeArrowheads="1"/>
            </p:cNvSpPr>
            <p:nvPr/>
          </p:nvSpPr>
          <p:spPr bwMode="auto">
            <a:xfrm>
              <a:off x="816" y="3168"/>
              <a:ext cx="480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81" name="AutoShape 26"/>
            <p:cNvSpPr>
              <a:spLocks noChangeArrowheads="1"/>
            </p:cNvSpPr>
            <p:nvPr/>
          </p:nvSpPr>
          <p:spPr bwMode="auto">
            <a:xfrm>
              <a:off x="768" y="3264"/>
              <a:ext cx="576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882" name="AutoShape 27"/>
            <p:cNvSpPr>
              <a:spLocks noChangeArrowheads="1"/>
            </p:cNvSpPr>
            <p:nvPr/>
          </p:nvSpPr>
          <p:spPr bwMode="auto">
            <a:xfrm>
              <a:off x="720" y="3360"/>
              <a:ext cx="672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</p:grpSp>
      <p:sp>
        <p:nvSpPr>
          <p:cNvPr id="80924" name="Text Box 28"/>
          <p:cNvSpPr txBox="1">
            <a:spLocks noChangeArrowheads="1"/>
          </p:cNvSpPr>
          <p:nvPr/>
        </p:nvSpPr>
        <p:spPr bwMode="auto">
          <a:xfrm>
            <a:off x="5642038" y="4267200"/>
            <a:ext cx="3048000" cy="954107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339966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2800" dirty="0">
                <a:latin typeface="+mn-ea"/>
              </a:rPr>
              <a:t>T(1) = 1</a:t>
            </a:r>
          </a:p>
          <a:p>
            <a:pPr>
              <a:defRPr/>
            </a:pPr>
            <a:r>
              <a:rPr kumimoji="1" lang="en-US" altLang="zh-CN" sz="2800" dirty="0">
                <a:latin typeface="+mn-ea"/>
              </a:rPr>
              <a:t>T(n) = 2T(n-1) +1</a:t>
            </a:r>
          </a:p>
        </p:txBody>
      </p:sp>
    </p:spTree>
    <p:extLst>
      <p:ext uri="{BB962C8B-B14F-4D97-AF65-F5344CB8AC3E}">
        <p14:creationId xmlns:p14="http://schemas.microsoft.com/office/powerpoint/2010/main" val="24437764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+mn-ea"/>
              </a:rPr>
              <a:t>Thinking Recursively: Problem 1</a:t>
            </a:r>
            <a:endParaRPr lang="en-US" altLang="zh-CN" dirty="0">
              <a:latin typeface="+mj-ea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sz="3200" dirty="0">
                <a:latin typeface="+mn-ea"/>
              </a:rPr>
              <a:t>Towers of Hanoi</a:t>
            </a:r>
            <a:r>
              <a:rPr lang="zh-CN" altLang="en-US" sz="3200" dirty="0">
                <a:latin typeface="+mn-ea"/>
              </a:rPr>
              <a:t>（汉诺塔）</a:t>
            </a:r>
            <a:endParaRPr lang="en-US" altLang="zh-CN" sz="3200" dirty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30" name="Text Box 3" descr="羊皮纸"/>
          <p:cNvSpPr txBox="1">
            <a:spLocks noChangeArrowheads="1"/>
          </p:cNvSpPr>
          <p:nvPr/>
        </p:nvSpPr>
        <p:spPr bwMode="auto">
          <a:xfrm>
            <a:off x="533400" y="2667000"/>
            <a:ext cx="4191000" cy="308451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spcBef>
                <a:spcPct val="50000"/>
              </a:spcBef>
            </a:pPr>
            <a:r>
              <a:rPr kumimoji="1" lang="en-US" altLang="zh-CN" sz="2800" dirty="0">
                <a:latin typeface="Times New Roman" pitchFamily="18" charset="0"/>
              </a:rPr>
              <a:t>T(n) = 2T(n-1) + 1</a:t>
            </a:r>
          </a:p>
          <a:p>
            <a:pPr lvl="1">
              <a:spcBef>
                <a:spcPct val="50000"/>
              </a:spcBef>
            </a:pPr>
            <a:r>
              <a:rPr kumimoji="1" lang="en-US" altLang="zh-CN" sz="2800" dirty="0">
                <a:latin typeface="Times New Roman" pitchFamily="18" charset="0"/>
              </a:rPr>
              <a:t>2T(n-1) = 4T(n-2) + 2</a:t>
            </a:r>
          </a:p>
          <a:p>
            <a:pPr lvl="1">
              <a:spcBef>
                <a:spcPct val="50000"/>
              </a:spcBef>
            </a:pPr>
            <a:r>
              <a:rPr kumimoji="1" lang="en-US" altLang="zh-CN" sz="2800" dirty="0">
                <a:latin typeface="Times New Roman" pitchFamily="18" charset="0"/>
              </a:rPr>
              <a:t>4T(n-2) = 8T(n-3) + 4</a:t>
            </a:r>
          </a:p>
          <a:p>
            <a:pPr lvl="1">
              <a:spcBef>
                <a:spcPct val="50000"/>
              </a:spcBef>
            </a:pPr>
            <a:r>
              <a:rPr kumimoji="1" lang="en-US" altLang="zh-CN" sz="2800" dirty="0">
                <a:latin typeface="Times New Roman" pitchFamily="18" charset="0"/>
              </a:rPr>
              <a:t>…….</a:t>
            </a:r>
          </a:p>
          <a:p>
            <a:pPr lvl="1">
              <a:spcBef>
                <a:spcPct val="50000"/>
              </a:spcBef>
            </a:pPr>
            <a:r>
              <a:rPr kumimoji="1" lang="en-US" altLang="zh-CN" sz="2800" dirty="0">
                <a:latin typeface="Times New Roman" pitchFamily="18" charset="0"/>
              </a:rPr>
              <a:t>2</a:t>
            </a:r>
            <a:r>
              <a:rPr kumimoji="1" lang="en-US" altLang="zh-CN" sz="2800" baseline="30000" dirty="0">
                <a:latin typeface="Times New Roman" pitchFamily="18" charset="0"/>
              </a:rPr>
              <a:t>n-2</a:t>
            </a:r>
            <a:r>
              <a:rPr kumimoji="1" lang="en-US" altLang="zh-CN" sz="2800" dirty="0">
                <a:latin typeface="Times New Roman" pitchFamily="18" charset="0"/>
              </a:rPr>
              <a:t>T(2) = 2</a:t>
            </a:r>
            <a:r>
              <a:rPr kumimoji="1" lang="en-US" altLang="zh-CN" sz="2800" baseline="30000" dirty="0">
                <a:latin typeface="Times New Roman" pitchFamily="18" charset="0"/>
              </a:rPr>
              <a:t>n-1</a:t>
            </a:r>
            <a:r>
              <a:rPr kumimoji="1" lang="en-US" altLang="zh-CN" sz="2800" dirty="0">
                <a:latin typeface="Times New Roman" pitchFamily="18" charset="0"/>
              </a:rPr>
              <a:t>T(1) + 2</a:t>
            </a:r>
            <a:r>
              <a:rPr kumimoji="1" lang="en-US" altLang="zh-CN" sz="2800" baseline="30000" dirty="0">
                <a:latin typeface="Times New Roman" pitchFamily="18" charset="0"/>
              </a:rPr>
              <a:t>n-2</a:t>
            </a:r>
            <a:endParaRPr kumimoji="1" lang="en-US" altLang="zh-CN" sz="2800" dirty="0">
              <a:latin typeface="Times New Roman" pitchFamily="18" charset="0"/>
            </a:endParaRPr>
          </a:p>
        </p:txBody>
      </p:sp>
      <p:sp>
        <p:nvSpPr>
          <p:cNvPr id="31" name="AutoShape 4"/>
          <p:cNvSpPr>
            <a:spLocks noChangeArrowheads="1"/>
          </p:cNvSpPr>
          <p:nvPr/>
        </p:nvSpPr>
        <p:spPr bwMode="auto">
          <a:xfrm>
            <a:off x="4419600" y="3886200"/>
            <a:ext cx="1371600" cy="533400"/>
          </a:xfrm>
          <a:custGeom>
            <a:avLst/>
            <a:gdLst>
              <a:gd name="T0" fmla="*/ 1028700 w 21600"/>
              <a:gd name="T1" fmla="*/ 0 h 21600"/>
              <a:gd name="T2" fmla="*/ 0 w 21600"/>
              <a:gd name="T3" fmla="*/ 266700 h 21600"/>
              <a:gd name="T4" fmla="*/ 1028700 w 21600"/>
              <a:gd name="T5" fmla="*/ 533400 h 21600"/>
              <a:gd name="T6" fmla="*/ 1371600 w 21600"/>
              <a:gd name="T7" fmla="*/ 2667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CC"/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6019800" y="3657600"/>
            <a:ext cx="2743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000" b="1" i="1" dirty="0">
                <a:solidFill>
                  <a:srgbClr val="FF0000"/>
                </a:solidFill>
                <a:latin typeface="Times New Roman" pitchFamily="18" charset="0"/>
              </a:rPr>
              <a:t>T(n) = 2</a:t>
            </a:r>
            <a:r>
              <a:rPr kumimoji="1" lang="en-US" altLang="zh-CN" sz="4000" b="1" i="1" baseline="30000" dirty="0">
                <a:solidFill>
                  <a:srgbClr val="FF0000"/>
                </a:solidFill>
                <a:latin typeface="Times New Roman" pitchFamily="18" charset="0"/>
              </a:rPr>
              <a:t>n</a:t>
            </a:r>
            <a:r>
              <a:rPr kumimoji="1" lang="en-US" altLang="zh-CN" sz="4000" b="1" i="1" dirty="0">
                <a:solidFill>
                  <a:srgbClr val="FF0000"/>
                </a:solidFill>
                <a:latin typeface="Times New Roman" pitchFamily="18" charset="0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2494761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Oval 2" descr="蓝色砂纸"/>
          <p:cNvSpPr>
            <a:spLocks noChangeArrowheads="1"/>
          </p:cNvSpPr>
          <p:nvPr/>
        </p:nvSpPr>
        <p:spPr bwMode="auto">
          <a:xfrm rot="3000118">
            <a:off x="2001838" y="4056063"/>
            <a:ext cx="3200400" cy="13716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zh-CN" dirty="0">
                <a:latin typeface="+mn-ea"/>
                <a:ea typeface="+mn-ea"/>
              </a:rPr>
              <a:t>Thinking Recursively: Problem 2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latin typeface="+mn-ea"/>
              </a:rPr>
              <a:t>Cutting the plane</a:t>
            </a:r>
            <a:r>
              <a:rPr lang="zh-CN" altLang="en-US" dirty="0">
                <a:latin typeface="+mn-ea"/>
              </a:rPr>
              <a:t>（平面切割）</a:t>
            </a:r>
            <a:endParaRPr lang="en-US" altLang="zh-CN" dirty="0">
              <a:latin typeface="+mn-ea"/>
            </a:endParaRPr>
          </a:p>
          <a:p>
            <a:pPr lvl="1" eaLnBrk="1" hangingPunct="1"/>
            <a:r>
              <a:rPr lang="en-US" altLang="zh-CN" dirty="0">
                <a:latin typeface="+mn-ea"/>
              </a:rPr>
              <a:t>How many sections can be generated </a:t>
            </a:r>
            <a:r>
              <a:rPr lang="en-US" altLang="zh-CN" dirty="0">
                <a:solidFill>
                  <a:srgbClr val="0000CC"/>
                </a:solidFill>
                <a:latin typeface="+mn-ea"/>
              </a:rPr>
              <a:t>at most</a:t>
            </a:r>
            <a:r>
              <a:rPr lang="en-US" altLang="zh-CN" dirty="0">
                <a:latin typeface="+mn-ea"/>
              </a:rPr>
              <a:t> by </a:t>
            </a:r>
            <a:r>
              <a:rPr lang="en-US" altLang="zh-CN" i="1" dirty="0">
                <a:latin typeface="+mn-ea"/>
              </a:rPr>
              <a:t>n</a:t>
            </a:r>
            <a:r>
              <a:rPr lang="en-US" altLang="zh-CN" dirty="0">
                <a:latin typeface="+mn-ea"/>
              </a:rPr>
              <a:t> straight lines with infinite length. </a:t>
            </a:r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457200" y="4191000"/>
            <a:ext cx="48768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 flipV="1">
            <a:off x="533400" y="4495800"/>
            <a:ext cx="50292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 flipV="1">
            <a:off x="914400" y="3505200"/>
            <a:ext cx="304800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>
            <a:off x="2819400" y="3581400"/>
            <a:ext cx="2133600" cy="26670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3657600" y="56388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>
                <a:latin typeface="+mn-ea"/>
              </a:rPr>
              <a:t>Line </a:t>
            </a:r>
            <a:r>
              <a:rPr kumimoji="1" lang="en-US" altLang="zh-CN" sz="2000" i="1">
                <a:latin typeface="+mn-ea"/>
              </a:rPr>
              <a:t>n</a:t>
            </a:r>
            <a:endParaRPr kumimoji="1" lang="en-US" altLang="zh-CN" sz="2000">
              <a:latin typeface="+mn-ea"/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228600" y="4419600"/>
            <a:ext cx="2819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dirty="0">
                <a:solidFill>
                  <a:schemeClr val="tx2"/>
                </a:solidFill>
                <a:latin typeface="+mn-ea"/>
              </a:rPr>
              <a:t>Intersecting all </a:t>
            </a:r>
            <a:r>
              <a:rPr kumimoji="1" lang="en-US" altLang="zh-CN" sz="2000" i="1" dirty="0">
                <a:solidFill>
                  <a:schemeClr val="tx2"/>
                </a:solidFill>
                <a:latin typeface="+mn-ea"/>
              </a:rPr>
              <a:t>n-1 </a:t>
            </a:r>
            <a:r>
              <a:rPr kumimoji="1" lang="en-US" altLang="zh-CN" sz="2000" dirty="0">
                <a:solidFill>
                  <a:schemeClr val="tx2"/>
                </a:solidFill>
                <a:latin typeface="+mn-ea"/>
              </a:rPr>
              <a:t>existing lines to get as most sections as possible</a:t>
            </a:r>
            <a:r>
              <a:rPr kumimoji="1" lang="en-US" altLang="zh-CN" sz="2000" dirty="0">
                <a:latin typeface="+mn-ea"/>
              </a:rPr>
              <a:t> </a:t>
            </a:r>
            <a:endParaRPr kumimoji="1" lang="zh-CN" altLang="en-US" sz="2000" dirty="0">
              <a:latin typeface="+mn-ea"/>
            </a:endParaRPr>
          </a:p>
        </p:txBody>
      </p:sp>
      <p:sp>
        <p:nvSpPr>
          <p:cNvPr id="82955" name="Text Box 11"/>
          <p:cNvSpPr txBox="1">
            <a:spLocks noChangeArrowheads="1"/>
          </p:cNvSpPr>
          <p:nvPr/>
        </p:nvSpPr>
        <p:spPr bwMode="auto">
          <a:xfrm>
            <a:off x="5562600" y="4191000"/>
            <a:ext cx="3048000" cy="954107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9900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2800" dirty="0">
                <a:latin typeface="+mn-ea"/>
              </a:rPr>
              <a:t>L(0) = 1</a:t>
            </a:r>
          </a:p>
          <a:p>
            <a:pPr>
              <a:defRPr/>
            </a:pPr>
            <a:r>
              <a:rPr kumimoji="1" lang="en-US" altLang="zh-CN" sz="2800" dirty="0">
                <a:latin typeface="+mn-ea"/>
              </a:rPr>
              <a:t>L(n) = L(n-1) +n</a:t>
            </a:r>
          </a:p>
        </p:txBody>
      </p:sp>
    </p:spTree>
    <p:extLst>
      <p:ext uri="{BB962C8B-B14F-4D97-AF65-F5344CB8AC3E}">
        <p14:creationId xmlns:p14="http://schemas.microsoft.com/office/powerpoint/2010/main" val="27847695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zh-CN" dirty="0">
                <a:latin typeface="+mn-ea"/>
                <a:ea typeface="+mn-ea"/>
              </a:rPr>
              <a:t>Thinking Recursively: Problem 2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latin typeface="+mn-ea"/>
              </a:rPr>
              <a:t>Cutting the plane</a:t>
            </a:r>
            <a:r>
              <a:rPr lang="zh-CN" altLang="en-US" dirty="0">
                <a:latin typeface="+mn-ea"/>
              </a:rPr>
              <a:t>（平面切割）</a:t>
            </a:r>
            <a:endParaRPr lang="en-US" altLang="zh-CN" dirty="0">
              <a:latin typeface="+mn-ea"/>
            </a:endParaRPr>
          </a:p>
        </p:txBody>
      </p:sp>
      <p:sp>
        <p:nvSpPr>
          <p:cNvPr id="12" name="Text Box 3" descr="纸莎草纸"/>
          <p:cNvSpPr txBox="1">
            <a:spLocks noChangeArrowheads="1"/>
          </p:cNvSpPr>
          <p:nvPr/>
        </p:nvSpPr>
        <p:spPr bwMode="auto">
          <a:xfrm>
            <a:off x="827584" y="2460868"/>
            <a:ext cx="6096000" cy="25701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0"/>
              </a:spcBef>
            </a:pPr>
            <a:r>
              <a:rPr kumimoji="1" lang="en-US" altLang="zh-CN" sz="2800" b="1" dirty="0">
                <a:solidFill>
                  <a:srgbClr val="000000"/>
                </a:solidFill>
                <a:latin typeface="+mn-ea"/>
              </a:rPr>
              <a:t>L(n) = L(n-1)+n</a:t>
            </a:r>
          </a:p>
          <a:p>
            <a:pPr>
              <a:spcBef>
                <a:spcPct val="20000"/>
              </a:spcBef>
            </a:pPr>
            <a:r>
              <a:rPr kumimoji="1" lang="en-US" altLang="zh-CN" sz="2800" b="1" dirty="0">
                <a:solidFill>
                  <a:srgbClr val="000000"/>
                </a:solidFill>
                <a:latin typeface="+mn-ea"/>
              </a:rPr>
              <a:t>        = L(n-2)+(n-1)+n</a:t>
            </a:r>
          </a:p>
          <a:p>
            <a:pPr>
              <a:spcBef>
                <a:spcPct val="20000"/>
              </a:spcBef>
            </a:pPr>
            <a:r>
              <a:rPr kumimoji="1" lang="en-US" altLang="zh-CN" sz="2800" b="1" dirty="0">
                <a:solidFill>
                  <a:srgbClr val="000000"/>
                </a:solidFill>
                <a:latin typeface="+mn-ea"/>
              </a:rPr>
              <a:t>        = L(n-3)+(n-2)+(n-1)+n</a:t>
            </a:r>
          </a:p>
          <a:p>
            <a:pPr>
              <a:spcBef>
                <a:spcPct val="20000"/>
              </a:spcBef>
            </a:pPr>
            <a:r>
              <a:rPr kumimoji="1" lang="en-US" altLang="zh-CN" sz="2800" b="1" dirty="0">
                <a:solidFill>
                  <a:srgbClr val="000000"/>
                </a:solidFill>
                <a:latin typeface="+mn-ea"/>
              </a:rPr>
              <a:t>        = ……</a:t>
            </a:r>
          </a:p>
          <a:p>
            <a:pPr>
              <a:spcBef>
                <a:spcPct val="20000"/>
              </a:spcBef>
            </a:pPr>
            <a:r>
              <a:rPr kumimoji="1" lang="en-US" altLang="zh-CN" sz="2800" b="1" dirty="0">
                <a:solidFill>
                  <a:srgbClr val="000000"/>
                </a:solidFill>
                <a:latin typeface="+mn-ea"/>
              </a:rPr>
              <a:t>        = L(0)+1+2+……+(n-2)+(n-1)+n</a:t>
            </a: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 rot="2231372">
            <a:off x="3570784" y="4975468"/>
            <a:ext cx="1524000" cy="533400"/>
          </a:xfrm>
          <a:custGeom>
            <a:avLst/>
            <a:gdLst>
              <a:gd name="T0" fmla="*/ 1143000 w 21600"/>
              <a:gd name="T1" fmla="*/ 0 h 21600"/>
              <a:gd name="T2" fmla="*/ 0 w 21600"/>
              <a:gd name="T3" fmla="*/ 266700 h 21600"/>
              <a:gd name="T4" fmla="*/ 1143000 w 21600"/>
              <a:gd name="T5" fmla="*/ 533400 h 21600"/>
              <a:gd name="T6" fmla="*/ 1524000 w 21600"/>
              <a:gd name="T7" fmla="*/ 2667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5E7676"/>
              </a:gs>
              <a:gs pos="50000">
                <a:srgbClr val="CCFFFF"/>
              </a:gs>
              <a:gs pos="100000">
                <a:srgbClr val="5E7676"/>
              </a:gs>
            </a:gsLst>
            <a:lin ang="0" scaled="1"/>
          </a:gra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en-US" sz="2000">
              <a:latin typeface="+mn-ea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018584" y="5432668"/>
            <a:ext cx="3581400" cy="584775"/>
          </a:xfrm>
          <a:prstGeom prst="rect">
            <a:avLst/>
          </a:prstGeom>
          <a:solidFill>
            <a:srgbClr val="C0C0C0"/>
          </a:solidFill>
          <a:ln w="57150" cmpd="thickThin">
            <a:solidFill>
              <a:srgbClr val="80808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200" b="1" i="1" dirty="0">
                <a:solidFill>
                  <a:srgbClr val="FF0000"/>
                </a:solidFill>
                <a:latin typeface="+mn-ea"/>
              </a:rPr>
              <a:t>L(n) = n(n+1)/2 + 1</a:t>
            </a:r>
          </a:p>
        </p:txBody>
      </p:sp>
    </p:spTree>
    <p:extLst>
      <p:ext uri="{BB962C8B-B14F-4D97-AF65-F5344CB8AC3E}">
        <p14:creationId xmlns:p14="http://schemas.microsoft.com/office/powerpoint/2010/main" val="14595912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641546"/>
            <a:ext cx="8640960" cy="4800600"/>
          </a:xfrm>
        </p:spPr>
        <p:txBody>
          <a:bodyPr>
            <a:noAutofit/>
          </a:bodyPr>
          <a:lstStyle/>
          <a:p>
            <a:r>
              <a:rPr lang="en-US" altLang="zh-CN" sz="2800" dirty="0">
                <a:latin typeface="+mn-ea"/>
              </a:rPr>
              <a:t>Josephus Problem</a:t>
            </a:r>
            <a:r>
              <a:rPr lang="zh-CN" altLang="en-US" sz="2800" dirty="0">
                <a:latin typeface="+mn-ea"/>
              </a:rPr>
              <a:t>：</a:t>
            </a:r>
            <a:r>
              <a:rPr lang="en-US" altLang="zh-CN" sz="2800" dirty="0">
                <a:latin typeface="+mn-ea"/>
              </a:rPr>
              <a:t>Live or die, it</a:t>
            </a:r>
            <a:r>
              <a:rPr lang="en-US" altLang="zh-CN" sz="2800" dirty="0"/>
              <a:t>’</a:t>
            </a:r>
            <a:r>
              <a:rPr lang="en-US" altLang="zh-CN" sz="2800" dirty="0">
                <a:latin typeface="+mn-ea"/>
              </a:rPr>
              <a:t>s a problem!</a:t>
            </a:r>
          </a:p>
          <a:p>
            <a:pPr lvl="1"/>
            <a:r>
              <a:rPr lang="en-US" altLang="zh-CN" sz="2400" dirty="0">
                <a:latin typeface="+mn-ea"/>
              </a:rPr>
              <a:t>Legend has it that Josephus wouldn't have lived to become famous without his mathematical talents. During the Jewish Roman war, he was among a band of 41 Jewish rebels trapped in a cave by the Romans. Preferring suicide to capture, the rebels decided to form a circle and, proceeding around it, to kill every third remaining person until no one was left. But Josephus, along with an unindicted co-conspirator, wanted none of this suicide nonsense; so he quickly calculated where he and his friend should stand in the vicious circle.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+mn-ea"/>
              </a:rPr>
              <a:t>Thinking Recursively: Problem 3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71600" y="4026273"/>
            <a:ext cx="768755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81779" y="5607429"/>
            <a:ext cx="3638208" cy="834717"/>
            <a:chOff x="5464975" y="1496454"/>
            <a:chExt cx="3143272" cy="834717"/>
          </a:xfrm>
        </p:grpSpPr>
        <p:sp>
          <p:nvSpPr>
            <p:cNvPr id="5" name="圆角矩形标注 4"/>
            <p:cNvSpPr/>
            <p:nvPr/>
          </p:nvSpPr>
          <p:spPr>
            <a:xfrm>
              <a:off x="5464975" y="1496454"/>
              <a:ext cx="3143272" cy="805887"/>
            </a:xfrm>
            <a:prstGeom prst="wedgeRoundRectCallout">
              <a:avLst>
                <a:gd name="adj1" fmla="val -28915"/>
                <a:gd name="adj2" fmla="val -194491"/>
                <a:gd name="adj3" fmla="val 16667"/>
              </a:avLst>
            </a:prstGeom>
            <a:solidFill>
              <a:schemeClr val="bg1">
                <a:lumMod val="95000"/>
                <a:alpha val="32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43570" y="1500174"/>
              <a:ext cx="27860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+mn-ea"/>
                </a:rPr>
                <a:t>We use a simpler version: “every second...”</a:t>
              </a:r>
              <a:endParaRPr lang="zh-CN" altLang="en-US" sz="2400" b="1" dirty="0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98087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+mn-ea"/>
              </a:rPr>
              <a:t>Thinking Recursively: Problem 3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>
                <a:latin typeface="+mn-ea"/>
              </a:rPr>
              <a:t>Make a Try: for </a:t>
            </a:r>
            <a:r>
              <a:rPr lang="en-US" altLang="zh-CN" sz="3200" i="1" dirty="0">
                <a:latin typeface="+mn-ea"/>
              </a:rPr>
              <a:t>n</a:t>
            </a:r>
            <a:r>
              <a:rPr lang="en-US" altLang="zh-CN" sz="3200" dirty="0">
                <a:latin typeface="+mn-ea"/>
              </a:rPr>
              <a:t>=10</a:t>
            </a:r>
            <a:endParaRPr lang="zh-CN" altLang="en-US" sz="3200" dirty="0">
              <a:latin typeface="+mn-ea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612649" y="2132856"/>
            <a:ext cx="2447184" cy="2448272"/>
            <a:chOff x="928662" y="1236114"/>
            <a:chExt cx="2912205" cy="2907292"/>
          </a:xfrm>
        </p:grpSpPr>
        <p:sp>
          <p:nvSpPr>
            <p:cNvPr id="73" name="椭圆 72"/>
            <p:cNvSpPr/>
            <p:nvPr/>
          </p:nvSpPr>
          <p:spPr>
            <a:xfrm>
              <a:off x="1357290" y="1643050"/>
              <a:ext cx="2160000" cy="216000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4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14546" y="1357298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75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6050" y="1500174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76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26290" y="1508550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77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14678" y="2000240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78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37570" y="2861926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79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28273" y="3348199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80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77255" y="2748617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81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19564" y="3278734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82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23918" y="3453142"/>
              <a:ext cx="375850" cy="526893"/>
            </a:xfrm>
            <a:prstGeom prst="rect">
              <a:avLst/>
            </a:prstGeom>
            <a:noFill/>
          </p:spPr>
        </p:pic>
        <p:sp>
          <p:nvSpPr>
            <p:cNvPr id="83" name="TextBox 12"/>
            <p:cNvSpPr txBox="1"/>
            <p:nvPr/>
          </p:nvSpPr>
          <p:spPr>
            <a:xfrm>
              <a:off x="2456462" y="1236114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1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84" name="TextBox 14"/>
            <p:cNvSpPr txBox="1"/>
            <p:nvPr/>
          </p:nvSpPr>
          <p:spPr>
            <a:xfrm>
              <a:off x="1023255" y="3003816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8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85" name="TextBox 15"/>
            <p:cNvSpPr txBox="1"/>
            <p:nvPr/>
          </p:nvSpPr>
          <p:spPr>
            <a:xfrm>
              <a:off x="1529724" y="3505854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7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86" name="TextBox 16"/>
            <p:cNvSpPr txBox="1"/>
            <p:nvPr/>
          </p:nvSpPr>
          <p:spPr>
            <a:xfrm>
              <a:off x="2597366" y="3681741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6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87" name="TextBox 17"/>
            <p:cNvSpPr txBox="1"/>
            <p:nvPr/>
          </p:nvSpPr>
          <p:spPr>
            <a:xfrm>
              <a:off x="3000364" y="1500174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2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88" name="TextBox 18"/>
            <p:cNvSpPr txBox="1"/>
            <p:nvPr/>
          </p:nvSpPr>
          <p:spPr>
            <a:xfrm>
              <a:off x="3555115" y="2669297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4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89" name="TextBox 19"/>
            <p:cNvSpPr txBox="1"/>
            <p:nvPr/>
          </p:nvSpPr>
          <p:spPr>
            <a:xfrm>
              <a:off x="3149643" y="3398455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5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90" name="TextBox 20"/>
            <p:cNvSpPr txBox="1"/>
            <p:nvPr/>
          </p:nvSpPr>
          <p:spPr>
            <a:xfrm>
              <a:off x="1224779" y="1508557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10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91" name="TextBox 21"/>
            <p:cNvSpPr txBox="1"/>
            <p:nvPr/>
          </p:nvSpPr>
          <p:spPr>
            <a:xfrm>
              <a:off x="3477274" y="1984475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3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pic>
          <p:nvPicPr>
            <p:cNvPr id="92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9589" y="2129985"/>
              <a:ext cx="375850" cy="526893"/>
            </a:xfrm>
            <a:prstGeom prst="rect">
              <a:avLst/>
            </a:prstGeom>
            <a:noFill/>
          </p:spPr>
        </p:pic>
        <p:sp>
          <p:nvSpPr>
            <p:cNvPr id="93" name="TextBox 102"/>
            <p:cNvSpPr txBox="1"/>
            <p:nvPr/>
          </p:nvSpPr>
          <p:spPr>
            <a:xfrm>
              <a:off x="928662" y="2214554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9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</p:grpSp>
      <p:grpSp>
        <p:nvGrpSpPr>
          <p:cNvPr id="94" name="组合 137"/>
          <p:cNvGrpSpPr/>
          <p:nvPr/>
        </p:nvGrpSpPr>
        <p:grpSpPr>
          <a:xfrm>
            <a:off x="4689348" y="1435534"/>
            <a:ext cx="2554535" cy="2363928"/>
            <a:chOff x="5643570" y="1710065"/>
            <a:chExt cx="2851117" cy="2888770"/>
          </a:xfrm>
        </p:grpSpPr>
        <p:sp>
          <p:nvSpPr>
            <p:cNvPr id="95" name="椭圆 94"/>
            <p:cNvSpPr/>
            <p:nvPr/>
          </p:nvSpPr>
          <p:spPr>
            <a:xfrm>
              <a:off x="6088951" y="2117001"/>
              <a:ext cx="2160000" cy="216000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6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946207" y="1831249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97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17711" y="1974125"/>
              <a:ext cx="375850" cy="526893"/>
            </a:xfrm>
            <a:prstGeom prst="rect">
              <a:avLst/>
            </a:prstGeom>
            <a:noFill/>
            <a:scene3d>
              <a:camera prst="orthographicFront">
                <a:rot lat="0" lon="0" rev="5700000"/>
              </a:camera>
              <a:lightRig rig="threePt" dir="t"/>
            </a:scene3d>
          </p:spPr>
        </p:pic>
        <p:pic>
          <p:nvPicPr>
            <p:cNvPr id="98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319999" y="2047545"/>
              <a:ext cx="375850" cy="526893"/>
            </a:xfrm>
            <a:prstGeom prst="rect">
              <a:avLst/>
            </a:prstGeom>
            <a:noFill/>
            <a:scene3d>
              <a:camera prst="orthographicFront">
                <a:rot lat="0" lon="0" rev="5700000"/>
              </a:camera>
              <a:lightRig rig="threePt" dir="t"/>
            </a:scene3d>
          </p:spPr>
        </p:pic>
        <p:pic>
          <p:nvPicPr>
            <p:cNvPr id="99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946339" y="2474191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00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69231" y="3335877"/>
              <a:ext cx="375850" cy="526893"/>
            </a:xfrm>
            <a:prstGeom prst="rect">
              <a:avLst/>
            </a:prstGeom>
            <a:noFill/>
            <a:scene3d>
              <a:camera prst="orthographicFront">
                <a:rot lat="0" lon="0" rev="5700000"/>
              </a:camera>
              <a:lightRig rig="threePt" dir="t"/>
            </a:scene3d>
          </p:spPr>
        </p:pic>
        <p:pic>
          <p:nvPicPr>
            <p:cNvPr id="101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65341" y="3822150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02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08916" y="3222568"/>
              <a:ext cx="375850" cy="526893"/>
            </a:xfrm>
            <a:prstGeom prst="rect">
              <a:avLst/>
            </a:prstGeom>
            <a:noFill/>
            <a:scene3d>
              <a:camera prst="orthographicFront">
                <a:rot lat="0" lon="0" rev="5700000"/>
              </a:camera>
              <a:lightRig rig="threePt" dir="t"/>
            </a:scene3d>
          </p:spPr>
        </p:pic>
        <p:pic>
          <p:nvPicPr>
            <p:cNvPr id="103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51225" y="3752685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04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000892" y="4071942"/>
              <a:ext cx="375850" cy="526893"/>
            </a:xfrm>
            <a:prstGeom prst="rect">
              <a:avLst/>
            </a:prstGeom>
            <a:noFill/>
            <a:scene3d>
              <a:camera prst="orthographicFront">
                <a:rot lat="0" lon="0" rev="5700000"/>
              </a:camera>
              <a:lightRig rig="threePt" dir="t"/>
            </a:scene3d>
          </p:spPr>
        </p:pic>
        <p:sp>
          <p:nvSpPr>
            <p:cNvPr id="105" name="TextBox 72"/>
            <p:cNvSpPr txBox="1"/>
            <p:nvPr/>
          </p:nvSpPr>
          <p:spPr>
            <a:xfrm>
              <a:off x="7188123" y="1710065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1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106" name="TextBox 74"/>
            <p:cNvSpPr txBox="1"/>
            <p:nvPr/>
          </p:nvSpPr>
          <p:spPr>
            <a:xfrm>
              <a:off x="6151026" y="3948274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7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107" name="TextBox 78"/>
            <p:cNvSpPr txBox="1"/>
            <p:nvPr/>
          </p:nvSpPr>
          <p:spPr>
            <a:xfrm>
              <a:off x="7881304" y="3872406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5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108" name="TextBox 80"/>
            <p:cNvSpPr txBox="1"/>
            <p:nvPr/>
          </p:nvSpPr>
          <p:spPr>
            <a:xfrm>
              <a:off x="8208935" y="2458426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3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pic>
          <p:nvPicPr>
            <p:cNvPr id="109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81250" y="2603936"/>
              <a:ext cx="375850" cy="526893"/>
            </a:xfrm>
            <a:prstGeom prst="rect">
              <a:avLst/>
            </a:prstGeom>
            <a:noFill/>
          </p:spPr>
        </p:pic>
        <p:sp>
          <p:nvSpPr>
            <p:cNvPr id="110" name="TextBox 103"/>
            <p:cNvSpPr txBox="1"/>
            <p:nvPr/>
          </p:nvSpPr>
          <p:spPr>
            <a:xfrm>
              <a:off x="5643570" y="2500306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9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</p:grpSp>
      <p:sp>
        <p:nvSpPr>
          <p:cNvPr id="111" name="虚尾箭头 110"/>
          <p:cNvSpPr/>
          <p:nvPr/>
        </p:nvSpPr>
        <p:spPr>
          <a:xfrm rot="20768431">
            <a:off x="3515705" y="2655413"/>
            <a:ext cx="888181" cy="500066"/>
          </a:xfrm>
          <a:prstGeom prst="stripedRightArrow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2" name="组合 138"/>
          <p:cNvGrpSpPr/>
          <p:nvPr/>
        </p:nvGrpSpPr>
        <p:grpSpPr>
          <a:xfrm>
            <a:off x="3322668" y="4303083"/>
            <a:ext cx="2489056" cy="2315202"/>
            <a:chOff x="2778660" y="3969230"/>
            <a:chExt cx="2851117" cy="2888770"/>
          </a:xfrm>
        </p:grpSpPr>
        <p:sp>
          <p:nvSpPr>
            <p:cNvPr id="113" name="椭圆 112"/>
            <p:cNvSpPr/>
            <p:nvPr/>
          </p:nvSpPr>
          <p:spPr>
            <a:xfrm>
              <a:off x="3224041" y="4376166"/>
              <a:ext cx="2160000" cy="216000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4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81297" y="4090414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15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52801" y="4233290"/>
              <a:ext cx="375850" cy="526893"/>
            </a:xfrm>
            <a:prstGeom prst="rect">
              <a:avLst/>
            </a:prstGeom>
            <a:noFill/>
            <a:scene3d>
              <a:camera prst="orthographicFront">
                <a:rot lat="0" lon="0" rev="5700000"/>
              </a:camera>
              <a:lightRig rig="threePt" dir="t"/>
            </a:scene3d>
          </p:spPr>
        </p:pic>
        <p:pic>
          <p:nvPicPr>
            <p:cNvPr id="116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5089" y="4306710"/>
              <a:ext cx="375850" cy="526893"/>
            </a:xfrm>
            <a:prstGeom prst="rect">
              <a:avLst/>
            </a:prstGeom>
            <a:noFill/>
            <a:scene3d>
              <a:camera prst="orthographicFront">
                <a:rot lat="0" lon="0" rev="5700000"/>
              </a:camera>
              <a:lightRig rig="threePt" dir="t"/>
            </a:scene3d>
          </p:spPr>
        </p:pic>
        <p:pic>
          <p:nvPicPr>
            <p:cNvPr id="117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81429" y="4733356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18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04321" y="5595042"/>
              <a:ext cx="375850" cy="526893"/>
            </a:xfrm>
            <a:prstGeom prst="rect">
              <a:avLst/>
            </a:prstGeom>
            <a:noFill/>
            <a:scene3d>
              <a:camera prst="orthographicFront">
                <a:rot lat="0" lon="0" rev="5700000"/>
              </a:camera>
              <a:lightRig rig="threePt" dir="t"/>
            </a:scene3d>
          </p:spPr>
        </p:pic>
        <p:pic>
          <p:nvPicPr>
            <p:cNvPr id="119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00431" y="6081315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20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44006" y="5481733"/>
              <a:ext cx="375850" cy="526893"/>
            </a:xfrm>
            <a:prstGeom prst="rect">
              <a:avLst/>
            </a:prstGeom>
            <a:noFill/>
            <a:scene3d>
              <a:camera prst="orthographicFront">
                <a:rot lat="0" lon="0" rev="5700000"/>
              </a:camera>
              <a:lightRig rig="threePt" dir="t"/>
            </a:scene3d>
          </p:spPr>
        </p:pic>
        <p:pic>
          <p:nvPicPr>
            <p:cNvPr id="121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86315" y="6011850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22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35982" y="6331107"/>
              <a:ext cx="375850" cy="526893"/>
            </a:xfrm>
            <a:prstGeom prst="rect">
              <a:avLst/>
            </a:prstGeom>
            <a:noFill/>
            <a:scene3d>
              <a:camera prst="orthographicFront">
                <a:rot lat="0" lon="0" rev="5700000"/>
              </a:camera>
              <a:lightRig rig="threePt" dir="t"/>
            </a:scene3d>
          </p:spPr>
        </p:pic>
        <p:sp>
          <p:nvSpPr>
            <p:cNvPr id="123" name="TextBox 131"/>
            <p:cNvSpPr txBox="1"/>
            <p:nvPr/>
          </p:nvSpPr>
          <p:spPr>
            <a:xfrm>
              <a:off x="4323213" y="3969230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1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124" name="TextBox 132"/>
            <p:cNvSpPr txBox="1"/>
            <p:nvPr/>
          </p:nvSpPr>
          <p:spPr>
            <a:xfrm>
              <a:off x="3286116" y="6207439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7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125" name="TextBox 133"/>
            <p:cNvSpPr txBox="1"/>
            <p:nvPr/>
          </p:nvSpPr>
          <p:spPr>
            <a:xfrm>
              <a:off x="5016394" y="6131571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5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sp>
          <p:nvSpPr>
            <p:cNvPr id="126" name="TextBox 134"/>
            <p:cNvSpPr txBox="1"/>
            <p:nvPr/>
          </p:nvSpPr>
          <p:spPr>
            <a:xfrm>
              <a:off x="5344025" y="4717591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3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  <p:pic>
          <p:nvPicPr>
            <p:cNvPr id="127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16340" y="4863101"/>
              <a:ext cx="375850" cy="526893"/>
            </a:xfrm>
            <a:prstGeom prst="rect">
              <a:avLst/>
            </a:prstGeom>
            <a:noFill/>
          </p:spPr>
        </p:pic>
        <p:sp>
          <p:nvSpPr>
            <p:cNvPr id="128" name="TextBox 136"/>
            <p:cNvSpPr txBox="1"/>
            <p:nvPr/>
          </p:nvSpPr>
          <p:spPr>
            <a:xfrm>
              <a:off x="2778660" y="4759471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Rockwell Extra Bold" pitchFamily="18" charset="0"/>
                </a:rPr>
                <a:t>9</a:t>
              </a:r>
              <a:endParaRPr lang="zh-CN" altLang="en-US" sz="2400" b="1">
                <a:solidFill>
                  <a:srgbClr val="FF0000"/>
                </a:solidFill>
                <a:latin typeface="Rockwell Extra Bold" pitchFamily="18" charset="0"/>
              </a:endParaRPr>
            </a:p>
          </p:txBody>
        </p:sp>
      </p:grpSp>
      <p:sp>
        <p:nvSpPr>
          <p:cNvPr id="129" name="十字箭头 128"/>
          <p:cNvSpPr/>
          <p:nvPr/>
        </p:nvSpPr>
        <p:spPr>
          <a:xfrm>
            <a:off x="5509450" y="4637198"/>
            <a:ext cx="471426" cy="432782"/>
          </a:xfrm>
          <a:prstGeom prst="quadArrow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十字箭头 129"/>
          <p:cNvSpPr/>
          <p:nvPr/>
        </p:nvSpPr>
        <p:spPr>
          <a:xfrm>
            <a:off x="3314933" y="6051311"/>
            <a:ext cx="471426" cy="432782"/>
          </a:xfrm>
          <a:prstGeom prst="quadArrow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十字箭头 130"/>
          <p:cNvSpPr/>
          <p:nvPr/>
        </p:nvSpPr>
        <p:spPr>
          <a:xfrm>
            <a:off x="4405358" y="4078119"/>
            <a:ext cx="471426" cy="432782"/>
          </a:xfrm>
          <a:prstGeom prst="quadArrow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十字箭头 131"/>
          <p:cNvSpPr/>
          <p:nvPr/>
        </p:nvSpPr>
        <p:spPr>
          <a:xfrm>
            <a:off x="2921403" y="4983035"/>
            <a:ext cx="471426" cy="432782"/>
          </a:xfrm>
          <a:prstGeom prst="quadArrow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3" name="组合 146"/>
          <p:cNvGrpSpPr/>
          <p:nvPr/>
        </p:nvGrpSpPr>
        <p:grpSpPr>
          <a:xfrm>
            <a:off x="6205955" y="5845865"/>
            <a:ext cx="1746252" cy="559224"/>
            <a:chOff x="5857884" y="5715016"/>
            <a:chExt cx="2000264" cy="576038"/>
          </a:xfrm>
        </p:grpSpPr>
        <p:sp>
          <p:nvSpPr>
            <p:cNvPr id="134" name="椭圆形标注 133"/>
            <p:cNvSpPr/>
            <p:nvPr/>
          </p:nvSpPr>
          <p:spPr>
            <a:xfrm>
              <a:off x="5857884" y="5715016"/>
              <a:ext cx="2000264" cy="500066"/>
            </a:xfrm>
            <a:prstGeom prst="wedgeEllipseCallout">
              <a:avLst>
                <a:gd name="adj1" fmla="val -79977"/>
                <a:gd name="adj2" fmla="val 21515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TextBox 145"/>
            <p:cNvSpPr txBox="1"/>
            <p:nvPr/>
          </p:nvSpPr>
          <p:spPr>
            <a:xfrm>
              <a:off x="6143636" y="5715016"/>
              <a:ext cx="1714512" cy="576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latin typeface="+mn-ea"/>
                </a:rPr>
                <a:t>survivor</a:t>
              </a:r>
              <a:endParaRPr lang="zh-CN" altLang="en-US" sz="2400" dirty="0">
                <a:latin typeface="+mn-ea"/>
              </a:endParaRPr>
            </a:p>
          </p:txBody>
        </p:sp>
      </p:grpSp>
      <p:sp>
        <p:nvSpPr>
          <p:cNvPr id="136" name="虚尾箭头 135"/>
          <p:cNvSpPr/>
          <p:nvPr/>
        </p:nvSpPr>
        <p:spPr>
          <a:xfrm rot="6806701">
            <a:off x="5147696" y="3870698"/>
            <a:ext cx="679477" cy="500066"/>
          </a:xfrm>
          <a:prstGeom prst="stripedRightArrow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6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29" grpId="0" animBg="1"/>
      <p:bldP spid="130" grpId="0" animBg="1"/>
      <p:bldP spid="131" grpId="0" animBg="1"/>
      <p:bldP spid="132" grpId="0" animBg="1"/>
      <p:bldP spid="13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+mn-ea"/>
              </a:rPr>
              <a:t>Thinking Recursively: Problem 3</a:t>
            </a:r>
            <a:endParaRPr lang="zh-CN" altLang="en-US" dirty="0">
              <a:latin typeface="+mn-ea"/>
              <a:ea typeface="+mn-ea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631531" y="1772816"/>
            <a:ext cx="3115438" cy="3044263"/>
            <a:chOff x="673405" y="1214422"/>
            <a:chExt cx="3755719" cy="3890689"/>
          </a:xfrm>
        </p:grpSpPr>
        <p:sp>
          <p:nvSpPr>
            <p:cNvPr id="70" name="椭圆 69"/>
            <p:cNvSpPr/>
            <p:nvPr/>
          </p:nvSpPr>
          <p:spPr>
            <a:xfrm>
              <a:off x="1357290" y="1643050"/>
              <a:ext cx="3060000" cy="3060000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1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3174" y="1285860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37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28992" y="4214818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38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00232" y="1500174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39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6116" y="1500174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40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6050" y="4357694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141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3108" y="4286256"/>
              <a:ext cx="375850" cy="526893"/>
            </a:xfrm>
            <a:prstGeom prst="rect">
              <a:avLst/>
            </a:prstGeom>
            <a:noFill/>
          </p:spPr>
        </p:pic>
        <p:sp>
          <p:nvSpPr>
            <p:cNvPr id="142" name="TextBox 12"/>
            <p:cNvSpPr txBox="1"/>
            <p:nvPr/>
          </p:nvSpPr>
          <p:spPr>
            <a:xfrm>
              <a:off x="2928926" y="1214422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" name="TextBox 17"/>
            <p:cNvSpPr txBox="1"/>
            <p:nvPr/>
          </p:nvSpPr>
          <p:spPr>
            <a:xfrm>
              <a:off x="3500430" y="1428736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4" name="TextBox 20"/>
            <p:cNvSpPr txBox="1"/>
            <p:nvPr/>
          </p:nvSpPr>
          <p:spPr>
            <a:xfrm>
              <a:off x="1643042" y="1357298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endParaRPr lang="zh-CN" alt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45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728" y="1928802"/>
              <a:ext cx="375850" cy="526893"/>
            </a:xfrm>
            <a:prstGeom prst="rect">
              <a:avLst/>
            </a:prstGeom>
            <a:noFill/>
          </p:spPr>
        </p:pic>
        <p:sp>
          <p:nvSpPr>
            <p:cNvPr id="146" name="TextBox 102"/>
            <p:cNvSpPr txBox="1"/>
            <p:nvPr/>
          </p:nvSpPr>
          <p:spPr>
            <a:xfrm>
              <a:off x="673405" y="1857364"/>
              <a:ext cx="969637" cy="590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2400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47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65010" y="1904660"/>
              <a:ext cx="375850" cy="526893"/>
            </a:xfrm>
            <a:prstGeom prst="rect">
              <a:avLst/>
            </a:prstGeom>
            <a:noFill/>
          </p:spPr>
        </p:pic>
        <p:sp>
          <p:nvSpPr>
            <p:cNvPr id="148" name="TextBox 56"/>
            <p:cNvSpPr txBox="1"/>
            <p:nvPr/>
          </p:nvSpPr>
          <p:spPr>
            <a:xfrm>
              <a:off x="4076041" y="1901386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9" name="TextBox 75"/>
            <p:cNvSpPr txBox="1"/>
            <p:nvPr/>
          </p:nvSpPr>
          <p:spPr>
            <a:xfrm>
              <a:off x="1233074" y="4500570"/>
              <a:ext cx="1124348" cy="590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k+</a:t>
              </a: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0" name="TextBox 76"/>
            <p:cNvSpPr txBox="1"/>
            <p:nvPr/>
          </p:nvSpPr>
          <p:spPr>
            <a:xfrm>
              <a:off x="3000364" y="4643446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endParaRPr lang="zh-CN" alt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1" name="TextBox 77"/>
            <p:cNvSpPr txBox="1"/>
            <p:nvPr/>
          </p:nvSpPr>
          <p:spPr>
            <a:xfrm>
              <a:off x="3643306" y="4357694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5234686" y="1657880"/>
            <a:ext cx="3297753" cy="3294921"/>
            <a:chOff x="5429256" y="1857364"/>
            <a:chExt cx="3000396" cy="3294921"/>
          </a:xfrm>
        </p:grpSpPr>
        <p:sp>
          <p:nvSpPr>
            <p:cNvPr id="153" name="椭圆 152"/>
            <p:cNvSpPr/>
            <p:nvPr/>
          </p:nvSpPr>
          <p:spPr>
            <a:xfrm>
              <a:off x="5910748" y="2211521"/>
              <a:ext cx="2509200" cy="2528347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4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65173" y="1916390"/>
              <a:ext cx="308197" cy="435349"/>
            </a:xfrm>
            <a:prstGeom prst="rect">
              <a:avLst/>
            </a:prstGeom>
            <a:noFill/>
          </p:spPr>
        </p:pic>
        <p:pic>
          <p:nvPicPr>
            <p:cNvPr id="155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09544" y="4336463"/>
              <a:ext cx="308197" cy="435349"/>
            </a:xfrm>
            <a:prstGeom prst="rect">
              <a:avLst/>
            </a:prstGeom>
            <a:noFill/>
          </p:spPr>
        </p:pic>
        <p:pic>
          <p:nvPicPr>
            <p:cNvPr id="156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37961" y="2093469"/>
              <a:ext cx="308197" cy="435349"/>
            </a:xfrm>
            <a:prstGeom prst="rect">
              <a:avLst/>
            </a:prstGeom>
            <a:noFill/>
          </p:spPr>
        </p:pic>
        <p:pic>
          <p:nvPicPr>
            <p:cNvPr id="157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492385" y="2093469"/>
              <a:ext cx="308197" cy="435349"/>
            </a:xfrm>
            <a:prstGeom prst="rect">
              <a:avLst/>
            </a:prstGeom>
            <a:noFill/>
          </p:spPr>
        </p:pic>
        <p:pic>
          <p:nvPicPr>
            <p:cNvPr id="158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82331" y="4454515"/>
              <a:ext cx="308197" cy="435349"/>
            </a:xfrm>
            <a:prstGeom prst="rect">
              <a:avLst/>
            </a:prstGeom>
            <a:noFill/>
          </p:spPr>
        </p:pic>
        <p:pic>
          <p:nvPicPr>
            <p:cNvPr id="159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55119" y="4395489"/>
              <a:ext cx="308197" cy="435349"/>
            </a:xfrm>
            <a:prstGeom prst="rect">
              <a:avLst/>
            </a:prstGeom>
            <a:noFill/>
          </p:spPr>
        </p:pic>
        <p:sp>
          <p:nvSpPr>
            <p:cNvPr id="160" name="TextBox 88"/>
            <p:cNvSpPr txBox="1"/>
            <p:nvPr/>
          </p:nvSpPr>
          <p:spPr>
            <a:xfrm>
              <a:off x="7199490" y="1857364"/>
              <a:ext cx="234317" cy="381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1" name="TextBox 89"/>
            <p:cNvSpPr txBox="1"/>
            <p:nvPr/>
          </p:nvSpPr>
          <p:spPr>
            <a:xfrm>
              <a:off x="7668123" y="2034442"/>
              <a:ext cx="234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2" name="TextBox 90"/>
            <p:cNvSpPr txBox="1"/>
            <p:nvPr/>
          </p:nvSpPr>
          <p:spPr>
            <a:xfrm>
              <a:off x="5786446" y="2000240"/>
              <a:ext cx="9444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zh-CN" alt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63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69327" y="2447626"/>
              <a:ext cx="308197" cy="435349"/>
            </a:xfrm>
            <a:prstGeom prst="rect">
              <a:avLst/>
            </a:prstGeom>
            <a:noFill/>
          </p:spPr>
        </p:pic>
        <p:sp>
          <p:nvSpPr>
            <p:cNvPr id="164" name="TextBox 92"/>
            <p:cNvSpPr txBox="1"/>
            <p:nvPr/>
          </p:nvSpPr>
          <p:spPr>
            <a:xfrm>
              <a:off x="5429256" y="2428868"/>
              <a:ext cx="930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-3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65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67079" y="2427678"/>
              <a:ext cx="308197" cy="435349"/>
            </a:xfrm>
            <a:prstGeom prst="rect">
              <a:avLst/>
            </a:prstGeom>
            <a:noFill/>
          </p:spPr>
        </p:pic>
        <p:sp>
          <p:nvSpPr>
            <p:cNvPr id="166" name="TextBox 94"/>
            <p:cNvSpPr txBox="1"/>
            <p:nvPr/>
          </p:nvSpPr>
          <p:spPr>
            <a:xfrm>
              <a:off x="8140124" y="2424973"/>
              <a:ext cx="234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7" name="TextBox 95"/>
            <p:cNvSpPr txBox="1"/>
            <p:nvPr/>
          </p:nvSpPr>
          <p:spPr>
            <a:xfrm>
              <a:off x="5929322" y="4572568"/>
              <a:ext cx="8015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+3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8" name="TextBox 96"/>
            <p:cNvSpPr txBox="1"/>
            <p:nvPr/>
          </p:nvSpPr>
          <p:spPr>
            <a:xfrm>
              <a:off x="7258069" y="4690620"/>
              <a:ext cx="742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+1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9" name="TextBox 97"/>
            <p:cNvSpPr txBox="1"/>
            <p:nvPr/>
          </p:nvSpPr>
          <p:spPr>
            <a:xfrm>
              <a:off x="7785281" y="4454515"/>
              <a:ext cx="644371" cy="381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0" name="虚尾箭头 169"/>
          <p:cNvSpPr/>
          <p:nvPr/>
        </p:nvSpPr>
        <p:spPr>
          <a:xfrm>
            <a:off x="4006680" y="2903317"/>
            <a:ext cx="853352" cy="597053"/>
          </a:xfrm>
          <a:prstGeom prst="stripedRightArrow">
            <a:avLst/>
          </a:prstGeo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TextBox 100"/>
          <p:cNvSpPr txBox="1"/>
          <p:nvPr/>
        </p:nvSpPr>
        <p:spPr>
          <a:xfrm>
            <a:off x="3817672" y="3511205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i="1" dirty="0">
                <a:latin typeface="+mn-ea"/>
              </a:rPr>
              <a:t>n</a:t>
            </a:r>
            <a:r>
              <a:rPr lang="zh-CN" altLang="en-US" sz="2000" dirty="0">
                <a:latin typeface="+mn-ea"/>
              </a:rPr>
              <a:t> </a:t>
            </a:r>
            <a:r>
              <a:rPr lang="en-US" altLang="zh-CN" sz="2000" dirty="0">
                <a:latin typeface="+mn-ea"/>
              </a:rPr>
              <a:t>persons left</a:t>
            </a:r>
            <a:endParaRPr lang="zh-CN" altLang="en-US" sz="2000" i="1" dirty="0">
              <a:latin typeface="+mn-ea"/>
            </a:endParaRPr>
          </a:p>
        </p:txBody>
      </p:sp>
      <p:sp>
        <p:nvSpPr>
          <p:cNvPr id="172" name="TextBox 101"/>
          <p:cNvSpPr txBox="1"/>
          <p:nvPr/>
        </p:nvSpPr>
        <p:spPr>
          <a:xfrm>
            <a:off x="179512" y="5143512"/>
            <a:ext cx="8712968" cy="461665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一轮游戏后幸存者的编号为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，游戏开始前编号为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newnumber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(k)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3" name="TextBox 104"/>
          <p:cNvSpPr txBox="1"/>
          <p:nvPr/>
        </p:nvSpPr>
        <p:spPr>
          <a:xfrm>
            <a:off x="2143108" y="5786454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And the 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newnumber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) is ......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" name="TextBox 105"/>
          <p:cNvSpPr txBox="1"/>
          <p:nvPr/>
        </p:nvSpPr>
        <p:spPr>
          <a:xfrm>
            <a:off x="5420880" y="5690874"/>
            <a:ext cx="114300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altLang="zh-CN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endParaRPr lang="zh-CN" altLang="en-US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36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 animBg="1"/>
      <p:bldP spid="173" grpId="0"/>
      <p:bldP spid="17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+mn-ea"/>
              </a:rPr>
              <a:t>Thinking Recursively: Problem 3</a:t>
            </a:r>
            <a:endParaRPr lang="zh-CN" altLang="en-US" dirty="0">
              <a:latin typeface="+mn-ea"/>
              <a:ea typeface="+mn-ea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35075" y="1677239"/>
            <a:ext cx="3072772" cy="3188721"/>
            <a:chOff x="1071538" y="1571612"/>
            <a:chExt cx="3404882" cy="3754217"/>
          </a:xfrm>
        </p:grpSpPr>
        <p:sp>
          <p:nvSpPr>
            <p:cNvPr id="45" name="椭圆 44"/>
            <p:cNvSpPr/>
            <p:nvPr/>
          </p:nvSpPr>
          <p:spPr>
            <a:xfrm>
              <a:off x="1404586" y="1863768"/>
              <a:ext cx="3060000" cy="3060000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6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14612" y="1571612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47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76288" y="4435536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48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47528" y="1720892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49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33412" y="1720892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50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33346" y="4578412"/>
              <a:ext cx="375850" cy="526893"/>
            </a:xfrm>
            <a:prstGeom prst="rect">
              <a:avLst/>
            </a:prstGeom>
            <a:noFill/>
          </p:spPr>
        </p:pic>
        <p:pic>
          <p:nvPicPr>
            <p:cNvPr id="51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0404" y="4506974"/>
              <a:ext cx="375850" cy="526893"/>
            </a:xfrm>
            <a:prstGeom prst="rect">
              <a:avLst/>
            </a:prstGeom>
            <a:noFill/>
          </p:spPr>
        </p:pic>
        <p:sp>
          <p:nvSpPr>
            <p:cNvPr id="52" name="TextBox 17"/>
            <p:cNvSpPr txBox="1"/>
            <p:nvPr/>
          </p:nvSpPr>
          <p:spPr>
            <a:xfrm>
              <a:off x="3547726" y="1649454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20"/>
            <p:cNvSpPr txBox="1"/>
            <p:nvPr/>
          </p:nvSpPr>
          <p:spPr>
            <a:xfrm>
              <a:off x="1428728" y="1578016"/>
              <a:ext cx="975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+1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54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76024" y="2149520"/>
              <a:ext cx="375850" cy="526893"/>
            </a:xfrm>
            <a:prstGeom prst="rect">
              <a:avLst/>
            </a:prstGeom>
            <a:noFill/>
          </p:spPr>
        </p:pic>
        <p:sp>
          <p:nvSpPr>
            <p:cNvPr id="55" name="TextBox 102"/>
            <p:cNvSpPr txBox="1"/>
            <p:nvPr/>
          </p:nvSpPr>
          <p:spPr>
            <a:xfrm>
              <a:off x="1071538" y="2078082"/>
              <a:ext cx="61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56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12306" y="2125378"/>
              <a:ext cx="375850" cy="526893"/>
            </a:xfrm>
            <a:prstGeom prst="rect">
              <a:avLst/>
            </a:prstGeom>
            <a:noFill/>
          </p:spPr>
        </p:pic>
        <p:sp>
          <p:nvSpPr>
            <p:cNvPr id="57" name="TextBox 56"/>
            <p:cNvSpPr txBox="1"/>
            <p:nvPr/>
          </p:nvSpPr>
          <p:spPr>
            <a:xfrm>
              <a:off x="4123337" y="2122104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75"/>
            <p:cNvSpPr txBox="1"/>
            <p:nvPr/>
          </p:nvSpPr>
          <p:spPr>
            <a:xfrm>
              <a:off x="1618900" y="47212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k+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Box 76"/>
            <p:cNvSpPr txBox="1"/>
            <p:nvPr/>
          </p:nvSpPr>
          <p:spPr>
            <a:xfrm>
              <a:off x="3047660" y="4864164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endParaRPr lang="zh-CN" alt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77"/>
            <p:cNvSpPr txBox="1"/>
            <p:nvPr/>
          </p:nvSpPr>
          <p:spPr>
            <a:xfrm>
              <a:off x="3690602" y="4578412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1" name="组合 42"/>
          <p:cNvGrpSpPr/>
          <p:nvPr/>
        </p:nvGrpSpPr>
        <p:grpSpPr>
          <a:xfrm>
            <a:off x="5342843" y="1511889"/>
            <a:ext cx="3295076" cy="3294921"/>
            <a:chOff x="5476552" y="2078082"/>
            <a:chExt cx="3000396" cy="3294921"/>
          </a:xfrm>
        </p:grpSpPr>
        <p:sp>
          <p:nvSpPr>
            <p:cNvPr id="62" name="椭圆 61"/>
            <p:cNvSpPr/>
            <p:nvPr/>
          </p:nvSpPr>
          <p:spPr>
            <a:xfrm>
              <a:off x="5958044" y="2432239"/>
              <a:ext cx="2509200" cy="2528347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3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2469" y="2137108"/>
              <a:ext cx="308197" cy="435349"/>
            </a:xfrm>
            <a:prstGeom prst="rect">
              <a:avLst/>
            </a:prstGeom>
            <a:noFill/>
          </p:spPr>
        </p:pic>
        <p:pic>
          <p:nvPicPr>
            <p:cNvPr id="64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56840" y="4557181"/>
              <a:ext cx="308197" cy="435349"/>
            </a:xfrm>
            <a:prstGeom prst="rect">
              <a:avLst/>
            </a:prstGeom>
            <a:noFill/>
          </p:spPr>
        </p:pic>
        <p:pic>
          <p:nvPicPr>
            <p:cNvPr id="65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85257" y="2314187"/>
              <a:ext cx="308197" cy="435349"/>
            </a:xfrm>
            <a:prstGeom prst="rect">
              <a:avLst/>
            </a:prstGeom>
            <a:noFill/>
          </p:spPr>
        </p:pic>
        <p:pic>
          <p:nvPicPr>
            <p:cNvPr id="66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9681" y="2314187"/>
              <a:ext cx="308197" cy="435349"/>
            </a:xfrm>
            <a:prstGeom prst="rect">
              <a:avLst/>
            </a:prstGeom>
            <a:noFill/>
          </p:spPr>
        </p:pic>
        <p:pic>
          <p:nvPicPr>
            <p:cNvPr id="67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29627" y="4675233"/>
              <a:ext cx="308197" cy="435349"/>
            </a:xfrm>
            <a:prstGeom prst="rect">
              <a:avLst/>
            </a:prstGeom>
            <a:noFill/>
          </p:spPr>
        </p:pic>
        <p:pic>
          <p:nvPicPr>
            <p:cNvPr id="68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02415" y="4616207"/>
              <a:ext cx="308197" cy="435349"/>
            </a:xfrm>
            <a:prstGeom prst="rect">
              <a:avLst/>
            </a:prstGeom>
            <a:noFill/>
          </p:spPr>
        </p:pic>
        <p:sp>
          <p:nvSpPr>
            <p:cNvPr id="72" name="TextBox 88"/>
            <p:cNvSpPr txBox="1"/>
            <p:nvPr/>
          </p:nvSpPr>
          <p:spPr>
            <a:xfrm>
              <a:off x="7246786" y="2078082"/>
              <a:ext cx="234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Box 89"/>
            <p:cNvSpPr txBox="1"/>
            <p:nvPr/>
          </p:nvSpPr>
          <p:spPr>
            <a:xfrm>
              <a:off x="7715419" y="2255160"/>
              <a:ext cx="234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Box 90"/>
            <p:cNvSpPr txBox="1"/>
            <p:nvPr/>
          </p:nvSpPr>
          <p:spPr>
            <a:xfrm>
              <a:off x="5833742" y="2220958"/>
              <a:ext cx="9444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n+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zh-CN" alt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5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16623" y="2668344"/>
              <a:ext cx="308197" cy="435349"/>
            </a:xfrm>
            <a:prstGeom prst="rect">
              <a:avLst/>
            </a:prstGeom>
            <a:noFill/>
          </p:spPr>
        </p:pic>
        <p:sp>
          <p:nvSpPr>
            <p:cNvPr id="76" name="TextBox 92"/>
            <p:cNvSpPr txBox="1"/>
            <p:nvPr/>
          </p:nvSpPr>
          <p:spPr>
            <a:xfrm>
              <a:off x="5476552" y="2649586"/>
              <a:ext cx="930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7" name="Picture 2" descr="C:\Program Files\Microsoft Office\MEDIA\CAGCAT10\j030295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14375" y="2648396"/>
              <a:ext cx="308197" cy="435349"/>
            </a:xfrm>
            <a:prstGeom prst="rect">
              <a:avLst/>
            </a:prstGeom>
            <a:noFill/>
          </p:spPr>
        </p:pic>
        <p:sp>
          <p:nvSpPr>
            <p:cNvPr id="78" name="TextBox 94"/>
            <p:cNvSpPr txBox="1"/>
            <p:nvPr/>
          </p:nvSpPr>
          <p:spPr>
            <a:xfrm>
              <a:off x="8187420" y="2645691"/>
              <a:ext cx="234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Box 95"/>
            <p:cNvSpPr txBox="1"/>
            <p:nvPr/>
          </p:nvSpPr>
          <p:spPr>
            <a:xfrm>
              <a:off x="5976618" y="4793286"/>
              <a:ext cx="8015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+3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96"/>
            <p:cNvSpPr txBox="1"/>
            <p:nvPr/>
          </p:nvSpPr>
          <p:spPr>
            <a:xfrm>
              <a:off x="7305365" y="4911338"/>
              <a:ext cx="742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+1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TextBox 97"/>
            <p:cNvSpPr txBox="1"/>
            <p:nvPr/>
          </p:nvSpPr>
          <p:spPr>
            <a:xfrm>
              <a:off x="7832577" y="4675233"/>
              <a:ext cx="644371" cy="381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2" name="组合 41"/>
          <p:cNvGrpSpPr/>
          <p:nvPr/>
        </p:nvGrpSpPr>
        <p:grpSpPr>
          <a:xfrm rot="21145162">
            <a:off x="4161775" y="2818764"/>
            <a:ext cx="1643074" cy="1105453"/>
            <a:chOff x="4492661" y="3302641"/>
            <a:chExt cx="1643074" cy="1105453"/>
          </a:xfrm>
        </p:grpSpPr>
        <p:sp>
          <p:nvSpPr>
            <p:cNvPr id="83" name="虚尾箭头 82"/>
            <p:cNvSpPr/>
            <p:nvPr/>
          </p:nvSpPr>
          <p:spPr>
            <a:xfrm rot="415129">
              <a:off x="4764717" y="3302641"/>
              <a:ext cx="973126" cy="597053"/>
            </a:xfrm>
            <a:prstGeom prst="stripedRightArrow">
              <a:avLst/>
            </a:pr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TextBox 100"/>
            <p:cNvSpPr txBox="1"/>
            <p:nvPr/>
          </p:nvSpPr>
          <p:spPr>
            <a:xfrm rot="454838">
              <a:off x="4492661" y="4007984"/>
              <a:ext cx="16430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dirty="0">
                  <a:latin typeface="+mn-ea"/>
                </a:rPr>
                <a:t>n</a:t>
              </a:r>
              <a:r>
                <a:rPr lang="zh-CN" altLang="en-US" sz="2000" dirty="0">
                  <a:latin typeface="+mn-ea"/>
                </a:rPr>
                <a:t> </a:t>
              </a:r>
              <a:r>
                <a:rPr lang="en-US" altLang="zh-CN" sz="2000" dirty="0">
                  <a:latin typeface="+mn-ea"/>
                </a:rPr>
                <a:t>persons left</a:t>
              </a:r>
              <a:endParaRPr lang="zh-CN" altLang="en-US" sz="2000" i="1" dirty="0">
                <a:latin typeface="+mn-ea"/>
              </a:endParaRPr>
            </a:p>
          </p:txBody>
        </p:sp>
      </p:grpSp>
      <p:sp>
        <p:nvSpPr>
          <p:cNvPr id="85" name="TextBox 12"/>
          <p:cNvSpPr txBox="1"/>
          <p:nvPr/>
        </p:nvSpPr>
        <p:spPr>
          <a:xfrm>
            <a:off x="2483768" y="1455167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CN" altLang="en-US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104"/>
          <p:cNvSpPr txBox="1"/>
          <p:nvPr/>
        </p:nvSpPr>
        <p:spPr>
          <a:xfrm>
            <a:off x="1368714" y="5489588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And for this time,  the 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newnumber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) is ......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105"/>
          <p:cNvSpPr txBox="1"/>
          <p:nvPr/>
        </p:nvSpPr>
        <p:spPr>
          <a:xfrm>
            <a:off x="6371191" y="5368372"/>
            <a:ext cx="114300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k+</a:t>
            </a:r>
            <a:r>
              <a:rPr lang="en-US" altLang="zh-CN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CN" altLang="en-US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98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468313" y="1628775"/>
            <a:ext cx="8505825" cy="4895850"/>
          </a:xfrm>
          <a:blipFill rotWithShape="0">
            <a:blip r:embed="rId3"/>
            <a:stretch>
              <a:fillRect l="-645" t="-1494"/>
            </a:stretch>
          </a:blipFill>
          <a:extLst/>
        </p:spPr>
        <p:txBody>
          <a:bodyPr/>
          <a:lstStyle/>
          <a:p>
            <a:pPr>
              <a:buFont typeface="Wingdings" panose="05000000000000000000" pitchFamily="2" charset="2"/>
              <a:buChar char="l"/>
              <a:defRPr/>
            </a:pPr>
            <a:r>
              <a:rPr lang="zh-CN" altLang="en-US">
                <a:noFill/>
                <a:latin typeface="+mn-ea"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数学归纳法</a:t>
            </a:r>
          </a:p>
        </p:txBody>
      </p:sp>
    </p:spTree>
    <p:extLst>
      <p:ext uri="{BB962C8B-B14F-4D97-AF65-F5344CB8AC3E}">
        <p14:creationId xmlns:p14="http://schemas.microsoft.com/office/powerpoint/2010/main" val="24825685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7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dirty="0">
                <a:latin typeface="+mn-ea"/>
              </a:rPr>
              <a:t>Solution in Recursive Equations</a:t>
            </a:r>
          </a:p>
          <a:p>
            <a:endParaRPr lang="en-US" altLang="zh-CN" sz="3200" dirty="0">
              <a:latin typeface="+mn-ea"/>
            </a:endParaRPr>
          </a:p>
          <a:p>
            <a:endParaRPr lang="en-US" altLang="zh-CN" sz="3200" dirty="0">
              <a:latin typeface="+mn-ea"/>
            </a:endParaRPr>
          </a:p>
          <a:p>
            <a:endParaRPr lang="en-US" altLang="zh-CN" sz="3200" dirty="0">
              <a:latin typeface="+mn-ea"/>
            </a:endParaRPr>
          </a:p>
          <a:p>
            <a:r>
              <a:rPr lang="en-US" altLang="zh-CN" sz="3200" dirty="0">
                <a:latin typeface="+mn-ea"/>
              </a:rPr>
              <a:t>Some explicit solutions</a:t>
            </a:r>
            <a:endParaRPr lang="zh-CN" altLang="en-US" sz="3200" dirty="0"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+mn-ea"/>
                <a:ea typeface="+mn-ea"/>
              </a:rPr>
              <a:t>Thinking Recursively: Problem 3</a:t>
            </a:r>
            <a:endParaRPr lang="zh-CN" altLang="en-US" dirty="0">
              <a:latin typeface="+mn-ea"/>
              <a:ea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2060848"/>
            <a:ext cx="53584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640" y="4465712"/>
            <a:ext cx="6764664" cy="13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 2"/>
          <p:cNvSpPr/>
          <p:nvPr/>
        </p:nvSpPr>
        <p:spPr>
          <a:xfrm>
            <a:off x="4996850" y="3924399"/>
            <a:ext cx="3384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ea"/>
              </a:rPr>
              <a:t>Can</a:t>
            </a:r>
            <a:r>
              <a:rPr lang="zh-CN" alt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ea"/>
              </a:rPr>
              <a:t> </a:t>
            </a:r>
            <a:r>
              <a:rPr lang="en-US" altLang="zh-CN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ea"/>
              </a:rPr>
              <a:t>you</a:t>
            </a:r>
            <a:r>
              <a:rPr lang="zh-CN" alt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ea"/>
              </a:rPr>
              <a:t> </a:t>
            </a:r>
            <a:r>
              <a:rPr lang="en-US" altLang="zh-CN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ea"/>
              </a:rPr>
              <a:t>find the pattern?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7093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667" y="1640896"/>
            <a:ext cx="74295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+mn-ea"/>
                <a:cs typeface="Times New Roman" pitchFamily="18" charset="0"/>
              </a:rPr>
              <a:t>If we write </a:t>
            </a:r>
            <a:r>
              <a:rPr lang="en-US" altLang="zh-CN" sz="3200" b="1" i="1" dirty="0">
                <a:latin typeface="+mn-ea"/>
                <a:cs typeface="Times New Roman" pitchFamily="18" charset="0"/>
              </a:rPr>
              <a:t>n</a:t>
            </a:r>
            <a:r>
              <a:rPr lang="en-US" altLang="zh-CN" sz="3200" b="1" dirty="0">
                <a:latin typeface="+mn-ea"/>
                <a:cs typeface="Times New Roman" pitchFamily="18" charset="0"/>
              </a:rPr>
              <a:t> in the form</a:t>
            </a:r>
            <a:r>
              <a:rPr lang="en-US" altLang="zh-CN" sz="3200" b="1" i="1" dirty="0">
                <a:latin typeface="+mn-ea"/>
                <a:cs typeface="Times New Roman" pitchFamily="18" charset="0"/>
              </a:rPr>
              <a:t> n </a:t>
            </a:r>
            <a:r>
              <a:rPr lang="en-US" altLang="zh-CN" sz="3200" b="1" dirty="0">
                <a:latin typeface="+mn-ea"/>
                <a:cs typeface="Times New Roman" pitchFamily="18" charset="0"/>
              </a:rPr>
              <a:t>= 2</a:t>
            </a:r>
            <a:r>
              <a:rPr lang="en-US" altLang="zh-CN" sz="3200" b="1" baseline="30000" dirty="0">
                <a:latin typeface="+mn-ea"/>
                <a:cs typeface="Times New Roman" pitchFamily="18" charset="0"/>
              </a:rPr>
              <a:t>m</a:t>
            </a:r>
            <a:r>
              <a:rPr lang="en-US" altLang="zh-CN" sz="3200" b="1" dirty="0">
                <a:latin typeface="+mn-ea"/>
                <a:cs typeface="Times New Roman" pitchFamily="18" charset="0"/>
              </a:rPr>
              <a:t> +</a:t>
            </a:r>
            <a:r>
              <a:rPr lang="en-US" altLang="zh-CN" sz="3200" b="1" i="1" dirty="0">
                <a:latin typeface="+mn-ea"/>
                <a:cs typeface="Times New Roman" pitchFamily="18" charset="0"/>
              </a:rPr>
              <a:t> l</a:t>
            </a:r>
            <a:r>
              <a:rPr lang="en-US" altLang="zh-CN" sz="3200" b="1" dirty="0">
                <a:latin typeface="+mn-ea"/>
                <a:cs typeface="Times New Roman" pitchFamily="18" charset="0"/>
              </a:rPr>
              <a:t>, </a:t>
            </a:r>
          </a:p>
          <a:p>
            <a:r>
              <a:rPr lang="en-US" altLang="zh-CN" sz="28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itchFamily="18" charset="0"/>
              </a:rPr>
              <a:t>(where 2</a:t>
            </a:r>
            <a:r>
              <a:rPr lang="en-US" altLang="zh-CN" sz="2800" b="1" baseline="30000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itchFamily="18" charset="0"/>
              </a:rPr>
              <a:t>m</a:t>
            </a:r>
            <a:r>
              <a:rPr lang="en-US" altLang="zh-CN" sz="28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itchFamily="18" charset="0"/>
              </a:rPr>
              <a:t> is the largest power of 2 not exceeding </a:t>
            </a:r>
            <a:r>
              <a:rPr lang="en-US" altLang="zh-CN" sz="2800" b="1" i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itchFamily="18" charset="0"/>
              </a:rPr>
              <a:t>n</a:t>
            </a:r>
            <a:r>
              <a:rPr lang="en-US" altLang="zh-CN" sz="28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itchFamily="18" charset="0"/>
              </a:rPr>
              <a:t> and </a:t>
            </a:r>
            <a:r>
              <a:rPr lang="en-US" altLang="zh-CN" sz="2800" b="1" i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itchFamily="18" charset="0"/>
              </a:rPr>
              <a:t>l</a:t>
            </a:r>
            <a:r>
              <a:rPr lang="en-US" altLang="zh-CN" sz="28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itchFamily="18" charset="0"/>
              </a:rPr>
              <a:t>  is what's left)</a:t>
            </a:r>
            <a:r>
              <a:rPr lang="en-US" altLang="zh-CN" sz="3200" b="1" dirty="0">
                <a:latin typeface="+mn-ea"/>
                <a:cs typeface="Times New Roman" pitchFamily="18" charset="0"/>
              </a:rPr>
              <a:t>, </a:t>
            </a:r>
          </a:p>
          <a:p>
            <a:r>
              <a:rPr lang="en-US" altLang="zh-CN" sz="3200" b="1" dirty="0">
                <a:latin typeface="+mn-ea"/>
                <a:cs typeface="Times New Roman" pitchFamily="18" charset="0"/>
              </a:rPr>
              <a:t>the solution to our recurrence seems to be: </a:t>
            </a:r>
            <a:endParaRPr lang="zh-CN" altLang="en-US" sz="3200" b="1" i="1" dirty="0">
              <a:latin typeface="+mn-ea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3656383"/>
            <a:ext cx="6643734" cy="80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27014" y="4705980"/>
            <a:ext cx="7358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+mn-ea"/>
                <a:cs typeface="Times New Roman" pitchFamily="18" charset="0"/>
              </a:rPr>
              <a:t>As an example: J(100) = J(64+36) = 36*2+1 = 73</a:t>
            </a:r>
            <a:endParaRPr lang="zh-CN" altLang="en-US" sz="2800" b="1" dirty="0">
              <a:latin typeface="+mn-ea"/>
              <a:cs typeface="Times New Roman" pitchFamily="18" charset="0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+mn-ea"/>
                <a:ea typeface="+mn-ea"/>
              </a:rPr>
              <a:t>Thinking Recursively: Problem 3</a:t>
            </a:r>
            <a:endParaRPr lang="zh-CN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6167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Oval 2"/>
          <p:cNvSpPr>
            <a:spLocks noChangeArrowheads="1"/>
          </p:cNvSpPr>
          <p:nvPr/>
        </p:nvSpPr>
        <p:spPr bwMode="auto">
          <a:xfrm>
            <a:off x="4205288" y="3443288"/>
            <a:ext cx="3886200" cy="1905000"/>
          </a:xfrm>
          <a:prstGeom prst="ellipse">
            <a:avLst/>
          </a:prstGeom>
          <a:solidFill>
            <a:srgbClr val="FFCC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8200" name="Oval 3"/>
          <p:cNvSpPr>
            <a:spLocks noChangeArrowheads="1"/>
          </p:cNvSpPr>
          <p:nvPr/>
        </p:nvSpPr>
        <p:spPr bwMode="auto">
          <a:xfrm>
            <a:off x="533400" y="3429000"/>
            <a:ext cx="3810000" cy="1905000"/>
          </a:xfrm>
          <a:prstGeom prst="ellipse">
            <a:avLst/>
          </a:prstGeom>
          <a:solidFill>
            <a:srgbClr val="CCFF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8201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534400" cy="990600"/>
          </a:xfrm>
        </p:spPr>
        <p:txBody>
          <a:bodyPr>
            <a:noAutofit/>
          </a:bodyPr>
          <a:lstStyle/>
          <a:p>
            <a:r>
              <a:rPr lang="en-US" altLang="zh-CN" sz="3600" dirty="0">
                <a:latin typeface="+mn-ea"/>
                <a:ea typeface="+mn-ea"/>
              </a:rPr>
              <a:t>Linear Homogeneous </a:t>
            </a:r>
            <a:r>
              <a:rPr lang="en-US" altLang="zh-CN" sz="3600" dirty="0">
                <a:latin typeface="+mn-ea"/>
              </a:rPr>
              <a:t>Recurrence</a:t>
            </a:r>
            <a:r>
              <a:rPr lang="en-US" altLang="zh-CN" sz="3600" dirty="0">
                <a:latin typeface="+mn-ea"/>
                <a:ea typeface="+mn-ea"/>
              </a:rPr>
              <a:t> Relation</a:t>
            </a:r>
          </a:p>
        </p:txBody>
      </p:sp>
      <p:sp>
        <p:nvSpPr>
          <p:cNvPr id="8202" name="Text Box 6"/>
          <p:cNvSpPr txBox="1">
            <a:spLocks noChangeArrowheads="1"/>
          </p:cNvSpPr>
          <p:nvPr/>
        </p:nvSpPr>
        <p:spPr bwMode="auto">
          <a:xfrm>
            <a:off x="609600" y="25908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dirty="0">
                <a:latin typeface="+mn-ea"/>
              </a:rPr>
              <a:t>is called linear homogeneous relation of degree </a:t>
            </a:r>
            <a:r>
              <a:rPr kumimoji="1" lang="en-US" altLang="zh-CN" sz="2400" i="1" dirty="0">
                <a:latin typeface="+mn-ea"/>
              </a:rPr>
              <a:t>k</a:t>
            </a:r>
            <a:r>
              <a:rPr kumimoji="1" lang="en-US" altLang="zh-CN" sz="2400" dirty="0">
                <a:latin typeface="+mn-ea"/>
              </a:rPr>
              <a:t>.</a:t>
            </a:r>
          </a:p>
        </p:txBody>
      </p:sp>
      <p:graphicFrame>
        <p:nvGraphicFramePr>
          <p:cNvPr id="81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9004489"/>
              </p:ext>
            </p:extLst>
          </p:nvPr>
        </p:nvGraphicFramePr>
        <p:xfrm>
          <a:off x="1295400" y="3505200"/>
          <a:ext cx="2362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" name="Equation" r:id="rId4" imgW="761760" imgH="228600" progId="Equation.3">
                  <p:embed/>
                </p:oleObj>
              </mc:Choice>
              <mc:Fallback>
                <p:oleObj name="Equation" r:id="rId4" imgW="761760" imgH="228600" progId="Equation.3">
                  <p:embed/>
                  <p:pic>
                    <p:nvPicPr>
                      <p:cNvPr id="819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505200"/>
                        <a:ext cx="23622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193007"/>
              </p:ext>
            </p:extLst>
          </p:nvPr>
        </p:nvGraphicFramePr>
        <p:xfrm>
          <a:off x="4876800" y="3505200"/>
          <a:ext cx="2057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" name="Equation" r:id="rId6" imgW="711000" imgH="228600" progId="Equation.3">
                  <p:embed/>
                </p:oleObj>
              </mc:Choice>
              <mc:Fallback>
                <p:oleObj name="Equation" r:id="rId6" imgW="711000" imgH="228600" progId="Equation.3">
                  <p:embed/>
                  <p:pic>
                    <p:nvPicPr>
                      <p:cNvPr id="819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505200"/>
                        <a:ext cx="20574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2790083"/>
              </p:ext>
            </p:extLst>
          </p:nvPr>
        </p:nvGraphicFramePr>
        <p:xfrm>
          <a:off x="1371600" y="4267200"/>
          <a:ext cx="2438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" name="Equation" r:id="rId8" imgW="876240" imgH="228600" progId="Equation.3">
                  <p:embed/>
                </p:oleObj>
              </mc:Choice>
              <mc:Fallback>
                <p:oleObj name="Equation" r:id="rId8" imgW="876240" imgH="228600" progId="Equation.3">
                  <p:embed/>
                  <p:pic>
                    <p:nvPicPr>
                      <p:cNvPr id="819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267200"/>
                        <a:ext cx="24384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134892"/>
              </p:ext>
            </p:extLst>
          </p:nvPr>
        </p:nvGraphicFramePr>
        <p:xfrm>
          <a:off x="4876800" y="4267200"/>
          <a:ext cx="2590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7" name="Equation" r:id="rId10" imgW="914400" imgH="241200" progId="Equation.3">
                  <p:embed/>
                </p:oleObj>
              </mc:Choice>
              <mc:Fallback>
                <p:oleObj name="Equation" r:id="rId10" imgW="914400" imgH="241200" progId="Equation.3">
                  <p:embed/>
                  <p:pic>
                    <p:nvPicPr>
                      <p:cNvPr id="819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4267200"/>
                        <a:ext cx="25908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6572250" y="3452813"/>
            <a:ext cx="381000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8204" name="Oval 12"/>
          <p:cNvSpPr>
            <a:spLocks noChangeArrowheads="1"/>
          </p:cNvSpPr>
          <p:nvPr/>
        </p:nvSpPr>
        <p:spPr bwMode="auto">
          <a:xfrm>
            <a:off x="5495925" y="4281488"/>
            <a:ext cx="10668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057400" y="51816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>
                <a:solidFill>
                  <a:schemeClr val="tx2"/>
                </a:solidFill>
                <a:latin typeface="+mn-ea"/>
              </a:rPr>
              <a:t>Yes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715000" y="51816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>
                <a:solidFill>
                  <a:schemeClr val="tx2"/>
                </a:solidFill>
                <a:latin typeface="+mn-ea"/>
              </a:rPr>
              <a:t>No</a:t>
            </a:r>
          </a:p>
        </p:txBody>
      </p:sp>
      <p:graphicFrame>
        <p:nvGraphicFramePr>
          <p:cNvPr id="15" name="Object 5">
            <a:extLst>
              <a:ext uri="{FF2B5EF4-FFF2-40B4-BE49-F238E27FC236}">
                <a16:creationId xmlns:a16="http://schemas.microsoft.com/office/drawing/2014/main" id="{24EEFDC7-B64B-474D-BECE-49EC5EE4F9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4696552"/>
              </p:ext>
            </p:extLst>
          </p:nvPr>
        </p:nvGraphicFramePr>
        <p:xfrm>
          <a:off x="525582" y="2040777"/>
          <a:ext cx="64912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8" name="公式" r:id="rId12" imgW="2031840" imgH="228600" progId="Equation.3">
                  <p:embed/>
                </p:oleObj>
              </mc:Choice>
              <mc:Fallback>
                <p:oleObj name="公式" r:id="rId12" imgW="2031840" imgH="228600" progId="Equation.3">
                  <p:embed/>
                  <p:pic>
                    <p:nvPicPr>
                      <p:cNvPr id="921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582" y="2040777"/>
                        <a:ext cx="6491288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48202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3048000" y="5486400"/>
            <a:ext cx="3048000" cy="685800"/>
          </a:xfrm>
          <a:prstGeom prst="rect">
            <a:avLst/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latin typeface="+mn-ea"/>
                <a:ea typeface="+mn-ea"/>
              </a:rPr>
              <a:t>Characteristic Equation</a:t>
            </a:r>
          </a:p>
        </p:txBody>
      </p:sp>
      <p:sp>
        <p:nvSpPr>
          <p:cNvPr id="922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0254" y="1714500"/>
            <a:ext cx="8358187" cy="4114800"/>
          </a:xfrm>
        </p:spPr>
        <p:txBody>
          <a:bodyPr/>
          <a:lstStyle/>
          <a:p>
            <a:pPr eaLnBrk="1" hangingPunct="1"/>
            <a:r>
              <a:rPr lang="en-US" altLang="zh-CN" sz="2400" dirty="0">
                <a:latin typeface="+mn-ea"/>
              </a:rPr>
              <a:t>For a linear homogeneous recurrence relation of degree </a:t>
            </a:r>
            <a:r>
              <a:rPr lang="en-US" altLang="zh-CN" sz="2400" i="1" dirty="0">
                <a:latin typeface="+mn-ea"/>
              </a:rPr>
              <a:t>k</a:t>
            </a:r>
            <a:endParaRPr lang="en-US" altLang="zh-CN" sz="2400" dirty="0">
              <a:latin typeface="+mn-ea"/>
            </a:endParaRPr>
          </a:p>
          <a:p>
            <a:pPr eaLnBrk="1" hangingPunct="1"/>
            <a:endParaRPr lang="en-US" altLang="zh-CN" sz="2400" dirty="0">
              <a:latin typeface="+mn-ea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400" dirty="0">
                <a:latin typeface="+mn-ea"/>
              </a:rPr>
              <a:t>   the polynomial of degree </a:t>
            </a:r>
            <a:r>
              <a:rPr lang="en-US" altLang="zh-CN" sz="2400" i="1" dirty="0">
                <a:latin typeface="+mn-ea"/>
              </a:rPr>
              <a:t>k</a:t>
            </a:r>
            <a:endParaRPr lang="en-US" altLang="zh-CN" sz="2400" dirty="0">
              <a:latin typeface="+mn-ea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zh-CN" sz="2400" dirty="0">
              <a:latin typeface="+mn-ea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400" dirty="0">
                <a:latin typeface="+mn-ea"/>
              </a:rPr>
              <a:t>   is called its characteristic equation.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z="2400" dirty="0">
              <a:latin typeface="+mn-ea"/>
            </a:endParaRPr>
          </a:p>
          <a:p>
            <a:pPr eaLnBrk="1" hangingPunct="1"/>
            <a:r>
              <a:rPr lang="en-US" altLang="zh-CN" sz="2400" dirty="0">
                <a:latin typeface="+mn-ea"/>
              </a:rPr>
              <a:t>The characteristic equation of linear homogeneous recurrence relation of degree 2 is:</a:t>
            </a:r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5889988"/>
              </p:ext>
            </p:extLst>
          </p:nvPr>
        </p:nvGraphicFramePr>
        <p:xfrm>
          <a:off x="1187624" y="2128927"/>
          <a:ext cx="64912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2" name="公式" r:id="rId4" imgW="2031840" imgH="228600" progId="Equation.3">
                  <p:embed/>
                </p:oleObj>
              </mc:Choice>
              <mc:Fallback>
                <p:oleObj name="公式" r:id="rId4" imgW="2031840" imgH="228600" progId="Equation.3">
                  <p:embed/>
                  <p:pic>
                    <p:nvPicPr>
                      <p:cNvPr id="921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128927"/>
                        <a:ext cx="6491288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838737"/>
              </p:ext>
            </p:extLst>
          </p:nvPr>
        </p:nvGraphicFramePr>
        <p:xfrm>
          <a:off x="2267744" y="3157627"/>
          <a:ext cx="39624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3" name="Equation" r:id="rId6" imgW="1549080" imgH="241200" progId="Equation.3">
                  <p:embed/>
                </p:oleObj>
              </mc:Choice>
              <mc:Fallback>
                <p:oleObj name="Equation" r:id="rId6" imgW="1549080" imgH="241200" progId="Equation.3">
                  <p:embed/>
                  <p:pic>
                    <p:nvPicPr>
                      <p:cNvPr id="9219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157627"/>
                        <a:ext cx="3962400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8381470"/>
              </p:ext>
            </p:extLst>
          </p:nvPr>
        </p:nvGraphicFramePr>
        <p:xfrm>
          <a:off x="3429000" y="5486400"/>
          <a:ext cx="22860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4" name="Equation" r:id="rId8" imgW="888840" imgH="228600" progId="Equation.3">
                  <p:embed/>
                </p:oleObj>
              </mc:Choice>
              <mc:Fallback>
                <p:oleObj name="Equation" r:id="rId8" imgW="888840" imgH="228600" progId="Equation.3">
                  <p:embed/>
                  <p:pic>
                    <p:nvPicPr>
                      <p:cNvPr id="922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5486400"/>
                        <a:ext cx="22860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11326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Oval 2"/>
          <p:cNvSpPr>
            <a:spLocks noChangeArrowheads="1"/>
          </p:cNvSpPr>
          <p:nvPr/>
        </p:nvSpPr>
        <p:spPr bwMode="auto">
          <a:xfrm>
            <a:off x="2627784" y="3212976"/>
            <a:ext cx="3429000" cy="990600"/>
          </a:xfrm>
          <a:prstGeom prst="ellipse">
            <a:avLst/>
          </a:prstGeom>
          <a:solidFill>
            <a:srgbClr val="FF99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zh-CN">
                <a:latin typeface="+mn-ea"/>
                <a:ea typeface="+mn-ea"/>
              </a:rPr>
              <a:t>Solution of Recurrence Relation</a:t>
            </a:r>
          </a:p>
        </p:txBody>
      </p:sp>
      <p:sp>
        <p:nvSpPr>
          <p:cNvPr id="1024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31661" y="1733550"/>
            <a:ext cx="8434387" cy="41148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2400" dirty="0">
                <a:latin typeface="+mn-ea"/>
              </a:rPr>
              <a:t>If the characteristic equation                          of the recurrence relation                                     has two distinct roots </a:t>
            </a:r>
            <a:r>
              <a:rPr lang="en-US" altLang="zh-CN" sz="2400" i="1" dirty="0">
                <a:latin typeface="+mn-ea"/>
              </a:rPr>
              <a:t>s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en-US" altLang="zh-CN" sz="2400" dirty="0">
                <a:latin typeface="+mn-ea"/>
              </a:rPr>
              <a:t> and </a:t>
            </a:r>
            <a:r>
              <a:rPr lang="en-US" altLang="zh-CN" sz="2400" i="1" dirty="0">
                <a:latin typeface="+mn-ea"/>
              </a:rPr>
              <a:t>s</a:t>
            </a:r>
            <a:r>
              <a:rPr lang="en-US" altLang="zh-CN" sz="2400" baseline="-25000" dirty="0">
                <a:latin typeface="+mn-ea"/>
              </a:rPr>
              <a:t>2</a:t>
            </a:r>
            <a:r>
              <a:rPr lang="en-US" altLang="zh-CN" sz="2400" dirty="0">
                <a:latin typeface="+mn-ea"/>
              </a:rPr>
              <a:t>, then we have the explicit formula for the sequence</a:t>
            </a:r>
          </a:p>
          <a:p>
            <a:pPr eaLnBrk="1" hangingPunct="1">
              <a:lnSpc>
                <a:spcPct val="120000"/>
              </a:lnSpc>
            </a:pPr>
            <a:endParaRPr lang="en-US" altLang="zh-CN" sz="2400" dirty="0">
              <a:latin typeface="+mn-ea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2400" dirty="0">
              <a:latin typeface="+mn-ea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sz="2400" dirty="0">
                <a:latin typeface="+mn-ea"/>
              </a:rPr>
              <a:t>    where </a:t>
            </a:r>
            <a:r>
              <a:rPr lang="en-US" altLang="zh-CN" sz="2400" i="1" dirty="0">
                <a:latin typeface="+mn-ea"/>
              </a:rPr>
              <a:t>u</a:t>
            </a:r>
            <a:r>
              <a:rPr lang="en-US" altLang="zh-CN" sz="2400" dirty="0">
                <a:latin typeface="+mn-ea"/>
              </a:rPr>
              <a:t> and </a:t>
            </a:r>
            <a:r>
              <a:rPr lang="en-US" altLang="zh-CN" sz="2400" i="1" dirty="0">
                <a:latin typeface="+mn-ea"/>
              </a:rPr>
              <a:t>v</a:t>
            </a:r>
            <a:r>
              <a:rPr lang="en-US" altLang="zh-CN" sz="2400" dirty="0">
                <a:latin typeface="+mn-ea"/>
              </a:rPr>
              <a:t> depend on the initial conditions.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dirty="0">
                <a:latin typeface="+mn-ea"/>
              </a:rPr>
              <a:t>If the equation has a single root </a:t>
            </a:r>
            <a:r>
              <a:rPr lang="en-US" altLang="zh-CN" sz="2400" i="1" dirty="0">
                <a:latin typeface="+mn-ea"/>
              </a:rPr>
              <a:t>s</a:t>
            </a:r>
            <a:r>
              <a:rPr lang="en-US" altLang="zh-CN" sz="2400" dirty="0">
                <a:latin typeface="+mn-ea"/>
              </a:rPr>
              <a:t>,  then, both </a:t>
            </a:r>
            <a:r>
              <a:rPr lang="en-US" altLang="zh-CN" sz="2400" i="1" dirty="0">
                <a:latin typeface="+mn-ea"/>
              </a:rPr>
              <a:t>s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en-US" altLang="zh-CN" sz="2400" dirty="0">
                <a:latin typeface="+mn-ea"/>
              </a:rPr>
              <a:t> and </a:t>
            </a:r>
            <a:r>
              <a:rPr lang="en-US" altLang="zh-CN" sz="2400" i="1" dirty="0">
                <a:latin typeface="+mn-ea"/>
              </a:rPr>
              <a:t>s</a:t>
            </a:r>
            <a:r>
              <a:rPr lang="en-US" altLang="zh-CN" sz="2400" baseline="-25000" dirty="0">
                <a:latin typeface="+mn-ea"/>
              </a:rPr>
              <a:t>2</a:t>
            </a:r>
            <a:r>
              <a:rPr lang="en-US" altLang="zh-CN" sz="2400" dirty="0">
                <a:latin typeface="+mn-ea"/>
              </a:rPr>
              <a:t> in the formula above are replaced by </a:t>
            </a:r>
            <a:r>
              <a:rPr lang="en-US" altLang="zh-CN" sz="2400" i="1" dirty="0">
                <a:latin typeface="+mn-ea"/>
              </a:rPr>
              <a:t>s</a:t>
            </a:r>
            <a:endParaRPr lang="en-US" altLang="zh-CN" sz="2400" dirty="0">
              <a:latin typeface="+mn-ea"/>
            </a:endParaRPr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878948"/>
              </p:ext>
            </p:extLst>
          </p:nvPr>
        </p:nvGraphicFramePr>
        <p:xfrm>
          <a:off x="4287320" y="1771650"/>
          <a:ext cx="167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6" name="Equation" r:id="rId4" imgW="888840" imgH="228600" progId="Equation.3">
                  <p:embed/>
                </p:oleObj>
              </mc:Choice>
              <mc:Fallback>
                <p:oleObj name="Equation" r:id="rId4" imgW="888840" imgH="228600" progId="Equation.3">
                  <p:embed/>
                  <p:pic>
                    <p:nvPicPr>
                      <p:cNvPr id="1024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7320" y="1771650"/>
                        <a:ext cx="167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7757028"/>
              </p:ext>
            </p:extLst>
          </p:nvPr>
        </p:nvGraphicFramePr>
        <p:xfrm>
          <a:off x="1834300" y="2204864"/>
          <a:ext cx="2521676" cy="456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7" name="Equation" r:id="rId6" imgW="1054080" imgH="228600" progId="Equation.3">
                  <p:embed/>
                </p:oleObj>
              </mc:Choice>
              <mc:Fallback>
                <p:oleObj name="Equation" r:id="rId6" imgW="1054080" imgH="228600" progId="Equation.3">
                  <p:embed/>
                  <p:pic>
                    <p:nvPicPr>
                      <p:cNvPr id="10243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4300" y="2204864"/>
                        <a:ext cx="2521676" cy="45601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836629"/>
              </p:ext>
            </p:extLst>
          </p:nvPr>
        </p:nvGraphicFramePr>
        <p:xfrm>
          <a:off x="3237384" y="3365376"/>
          <a:ext cx="2438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8" name="Equation" r:id="rId8" imgW="812520" imgH="241200" progId="Equation.3">
                  <p:embed/>
                </p:oleObj>
              </mc:Choice>
              <mc:Fallback>
                <p:oleObj name="Equation" r:id="rId8" imgW="812520" imgH="241200" progId="Equation.3">
                  <p:embed/>
                  <p:pic>
                    <p:nvPicPr>
                      <p:cNvPr id="1024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7384" y="3365376"/>
                        <a:ext cx="24384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50425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AutoShape 2" descr="蓝色砂纸"/>
          <p:cNvSpPr>
            <a:spLocks noChangeArrowheads="1"/>
          </p:cNvSpPr>
          <p:nvPr/>
        </p:nvSpPr>
        <p:spPr bwMode="auto">
          <a:xfrm>
            <a:off x="285750" y="3228975"/>
            <a:ext cx="7315200" cy="2914650"/>
          </a:xfrm>
          <a:prstGeom prst="roundRect">
            <a:avLst>
              <a:gd name="adj" fmla="val 16667"/>
            </a:avLst>
          </a:prstGeom>
          <a:blipFill dpi="0" rotWithShape="0">
            <a:blip r:embed="rId4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latin typeface="+mn-ea"/>
                <a:ea typeface="+mn-ea"/>
              </a:rPr>
              <a:t>Proof of the Solution</a:t>
            </a: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4643412"/>
              </p:ext>
            </p:extLst>
          </p:nvPr>
        </p:nvGraphicFramePr>
        <p:xfrm>
          <a:off x="457200" y="1752600"/>
          <a:ext cx="8410575" cy="435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Equation" r:id="rId5" imgW="2781000" imgH="1625400" progId="Equation.3">
                  <p:embed/>
                </p:oleObj>
              </mc:Choice>
              <mc:Fallback>
                <p:oleObj name="Equation" r:id="rId5" imgW="2781000" imgH="1625400" progId="Equation.3">
                  <p:embed/>
                  <p:pic>
                    <p:nvPicPr>
                      <p:cNvPr id="1126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752600"/>
                        <a:ext cx="8410575" cy="435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400300" y="1785938"/>
            <a:ext cx="762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+mn-ea"/>
              </a:rPr>
              <a:t>the</a:t>
            </a: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4957763" y="2343150"/>
            <a:ext cx="295751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4257675" y="2914650"/>
            <a:ext cx="467201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93993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28775"/>
            <a:ext cx="8290052" cy="489585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1" lang="zh-CN" altLang="en-US" sz="2800" b="1" dirty="0">
                <a:latin typeface="+mn-ea"/>
                <a:sym typeface="Symbol" charset="2"/>
              </a:rPr>
              <a:t>良序公理</a:t>
            </a:r>
            <a:endParaRPr kumimoji="1" lang="en-US" altLang="zh-CN" sz="2800" b="1" dirty="0">
              <a:latin typeface="+mn-ea"/>
              <a:sym typeface="Symbol" charset="2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+mn-ea"/>
              </a:rPr>
              <a:t>正整数集合的非空子集都有一个最小元素</a:t>
            </a:r>
            <a:endParaRPr lang="en-US" altLang="zh-CN" sz="2400" b="1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+mn-ea"/>
              </a:rPr>
              <a:t>数学归纳法的有效性（归谬法）</a:t>
            </a:r>
            <a:endParaRPr lang="en-US" altLang="zh-CN" sz="2800" b="1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假设</a:t>
            </a:r>
            <a:r>
              <a:rPr kumimoji="1" lang="en-US" altLang="zh-CN" sz="2400" b="1" dirty="0">
                <a:solidFill>
                  <a:srgbClr val="FF0000"/>
                </a:solidFill>
                <a:latin typeface="+mn-ea"/>
                <a:sym typeface="Symbol" charset="2"/>
              </a:rPr>
              <a:t></a:t>
            </a:r>
            <a:r>
              <a:rPr kumimoji="1" lang="en-US" altLang="zh-CN" sz="2400" b="1" i="1" dirty="0">
                <a:solidFill>
                  <a:srgbClr val="FF0000"/>
                </a:solidFill>
                <a:latin typeface="+mn-ea"/>
                <a:sym typeface="Symbol" charset="2"/>
              </a:rPr>
              <a:t>n</a:t>
            </a:r>
            <a:r>
              <a:rPr kumimoji="1" lang="en-US" altLang="zh-CN" sz="2400" b="1" dirty="0">
                <a:solidFill>
                  <a:srgbClr val="FF0000"/>
                </a:solidFill>
                <a:latin typeface="+mn-ea"/>
                <a:sym typeface="Symbol" charset="2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+mn-ea"/>
              </a:rPr>
              <a:t>P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sym typeface="Symbol" charset="2"/>
              </a:rPr>
              <a:t>(</a:t>
            </a:r>
            <a:r>
              <a:rPr lang="en-US" altLang="zh-CN" sz="2400" b="1" i="1" dirty="0">
                <a:solidFill>
                  <a:srgbClr val="FF0000"/>
                </a:solidFill>
                <a:latin typeface="+mn-ea"/>
                <a:sym typeface="Symbol" charset="2"/>
              </a:rPr>
              <a:t>n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不成立</a:t>
            </a:r>
            <a:r>
              <a:rPr lang="zh-CN" altLang="en-US" sz="2400" b="1" dirty="0">
                <a:latin typeface="+mn-ea"/>
              </a:rPr>
              <a:t>，则 </a:t>
            </a:r>
            <a:r>
              <a:rPr lang="zh-CN" altLang="en-US" sz="2400" b="1" dirty="0">
                <a:latin typeface="+mn-ea"/>
                <a:sym typeface="Symbol" charset="2"/>
              </a:rPr>
              <a:t></a:t>
            </a:r>
            <a:r>
              <a:rPr kumimoji="1" lang="en-US" altLang="zh-CN" sz="2400" b="1" i="1" dirty="0">
                <a:latin typeface="+mn-ea"/>
                <a:sym typeface="Symbol" charset="2"/>
              </a:rPr>
              <a:t>n</a:t>
            </a:r>
            <a:r>
              <a:rPr kumimoji="1" lang="en-US" altLang="zh-CN" sz="2400" b="1" dirty="0">
                <a:latin typeface="+mn-ea"/>
                <a:sym typeface="Symbol" charset="2"/>
              </a:rPr>
              <a:t> (</a:t>
            </a:r>
            <a:r>
              <a:rPr lang="en-US" altLang="zh-CN" sz="2400" b="1" dirty="0">
                <a:latin typeface="+mn-ea"/>
                <a:sym typeface="Symbol" charset="2"/>
              </a:rPr>
              <a:t></a:t>
            </a:r>
            <a:r>
              <a:rPr lang="en-US" altLang="zh-CN" sz="2400" b="1" i="1" dirty="0">
                <a:latin typeface="+mn-ea"/>
              </a:rPr>
              <a:t>P</a:t>
            </a:r>
            <a:r>
              <a:rPr lang="en-US" altLang="zh-CN" sz="2400" b="1" dirty="0">
                <a:latin typeface="+mn-ea"/>
                <a:sym typeface="Symbol" charset="2"/>
              </a:rPr>
              <a:t>(</a:t>
            </a:r>
            <a:r>
              <a:rPr lang="en-US" altLang="zh-CN" sz="2400" b="1" i="1" dirty="0">
                <a:latin typeface="+mn-ea"/>
                <a:sym typeface="Symbol" charset="2"/>
              </a:rPr>
              <a:t>n</a:t>
            </a:r>
            <a:r>
              <a:rPr lang="en-US" altLang="zh-CN" sz="2400" b="1" dirty="0">
                <a:latin typeface="+mn-ea"/>
              </a:rPr>
              <a:t>))</a:t>
            </a:r>
            <a:r>
              <a:rPr lang="zh-CN" altLang="en-US" sz="2400" b="1" dirty="0">
                <a:latin typeface="+mn-ea"/>
              </a:rPr>
              <a:t>成立</a:t>
            </a:r>
            <a:r>
              <a:rPr lang="en-US" altLang="zh-CN" sz="2400" b="1" dirty="0">
                <a:latin typeface="+mn-ea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+mn-ea"/>
              </a:rPr>
              <a:t>令</a:t>
            </a:r>
            <a:r>
              <a:rPr lang="en-US" altLang="zh-CN" sz="2400" b="1" dirty="0">
                <a:latin typeface="+mn-ea"/>
              </a:rPr>
              <a:t>S={ </a:t>
            </a:r>
            <a:r>
              <a:rPr lang="en-US" altLang="zh-CN" sz="2400" b="1" i="1" dirty="0">
                <a:latin typeface="+mn-ea"/>
                <a:sym typeface="Symbol" charset="2"/>
              </a:rPr>
              <a:t>n</a:t>
            </a:r>
            <a:r>
              <a:rPr lang="en-US" altLang="zh-CN" sz="2400" b="1" dirty="0">
                <a:latin typeface="+mn-ea"/>
                <a:sym typeface="Symbol" charset="2"/>
              </a:rPr>
              <a:t></a:t>
            </a:r>
            <a:r>
              <a:rPr lang="en-US" altLang="zh-CN" sz="2400" b="1" baseline="30000" dirty="0">
                <a:latin typeface="+mn-ea"/>
                <a:sym typeface="Symbol" charset="2"/>
              </a:rPr>
              <a:t>+</a:t>
            </a:r>
            <a:r>
              <a:rPr lang="en-US" altLang="zh-CN" sz="2400" b="1" i="1" dirty="0">
                <a:latin typeface="+mn-ea"/>
                <a:sym typeface="Symbol" charset="2"/>
              </a:rPr>
              <a:t> </a:t>
            </a:r>
            <a:r>
              <a:rPr lang="en-US" altLang="zh-CN" sz="2400" b="1" dirty="0">
                <a:latin typeface="+mn-ea"/>
              </a:rPr>
              <a:t>|</a:t>
            </a:r>
            <a:r>
              <a:rPr lang="en-US" altLang="zh-CN" sz="2400" b="1" i="1" dirty="0">
                <a:latin typeface="+mn-ea"/>
              </a:rPr>
              <a:t> </a:t>
            </a:r>
            <a:r>
              <a:rPr lang="en-US" altLang="zh-CN" sz="2400" b="1" dirty="0">
                <a:latin typeface="+mn-ea"/>
                <a:sym typeface="Symbol" charset="2"/>
              </a:rPr>
              <a:t></a:t>
            </a:r>
            <a:r>
              <a:rPr lang="en-US" altLang="zh-CN" sz="2400" b="1" i="1" dirty="0">
                <a:latin typeface="+mn-ea"/>
              </a:rPr>
              <a:t>P</a:t>
            </a:r>
            <a:r>
              <a:rPr lang="en-US" altLang="zh-CN" sz="2400" b="1" dirty="0">
                <a:latin typeface="+mn-ea"/>
                <a:sym typeface="Symbol" charset="2"/>
              </a:rPr>
              <a:t>(</a:t>
            </a:r>
            <a:r>
              <a:rPr lang="en-US" altLang="zh-CN" sz="2400" b="1" i="1" dirty="0">
                <a:latin typeface="+mn-ea"/>
                <a:sym typeface="Symbol" charset="2"/>
              </a:rPr>
              <a:t>n</a:t>
            </a:r>
            <a:r>
              <a:rPr lang="en-US" altLang="zh-CN" sz="2400" b="1" dirty="0">
                <a:latin typeface="+mn-ea"/>
              </a:rPr>
              <a:t>)}</a:t>
            </a:r>
            <a:r>
              <a:rPr lang="zh-CN" altLang="en-US" sz="2400" b="1" dirty="0">
                <a:latin typeface="+mn-ea"/>
              </a:rPr>
              <a:t>，</a:t>
            </a:r>
            <a:r>
              <a:rPr lang="en-US" altLang="zh-CN" sz="2400" b="1" dirty="0">
                <a:latin typeface="+mn-ea"/>
              </a:rPr>
              <a:t>S</a:t>
            </a:r>
            <a:r>
              <a:rPr lang="zh-CN" altLang="en-US" sz="2400" b="1" dirty="0">
                <a:latin typeface="+mn-ea"/>
              </a:rPr>
              <a:t>是非空子集</a:t>
            </a:r>
            <a:r>
              <a:rPr lang="en-US" altLang="zh-CN" sz="2400" b="1" dirty="0">
                <a:latin typeface="+mn-ea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+mn-ea"/>
              </a:rPr>
              <a:t>根据良序公理，</a:t>
            </a:r>
            <a:r>
              <a:rPr lang="en-US" altLang="zh-CN" sz="2400" b="1" dirty="0">
                <a:latin typeface="+mn-ea"/>
              </a:rPr>
              <a:t>S</a:t>
            </a:r>
            <a:r>
              <a:rPr lang="zh-CN" altLang="en-US" sz="2400" b="1" dirty="0">
                <a:latin typeface="+mn-ea"/>
              </a:rPr>
              <a:t>有最小元素，记为</a:t>
            </a:r>
            <a:r>
              <a:rPr lang="en-US" altLang="zh-CN" sz="2400" b="1" i="1" dirty="0">
                <a:latin typeface="+mn-ea"/>
              </a:rPr>
              <a:t>m</a:t>
            </a:r>
            <a:r>
              <a:rPr lang="en-US" altLang="zh-CN" sz="2400" b="1" dirty="0">
                <a:latin typeface="+mn-ea"/>
                <a:sym typeface="Symbol" charset="2"/>
              </a:rPr>
              <a:t>, </a:t>
            </a:r>
            <a:r>
              <a:rPr lang="en-US" altLang="zh-CN" sz="2400" b="1" i="1" dirty="0">
                <a:latin typeface="+mn-ea"/>
              </a:rPr>
              <a:t>m</a:t>
            </a:r>
            <a:r>
              <a:rPr lang="en-US" altLang="zh-CN" sz="2400" b="1" dirty="0">
                <a:latin typeface="+mn-ea"/>
                <a:sym typeface="Symbol" charset="2"/>
              </a:rPr>
              <a:t>1</a:t>
            </a:r>
            <a:endParaRPr lang="en-US" altLang="zh-CN" sz="2400" b="1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+mn-ea"/>
              </a:rPr>
              <a:t>(</a:t>
            </a:r>
            <a:r>
              <a:rPr lang="en-US" altLang="zh-CN" sz="2400" b="1" i="1" dirty="0">
                <a:latin typeface="+mn-ea"/>
              </a:rPr>
              <a:t>m</a:t>
            </a:r>
            <a:r>
              <a:rPr lang="en-US" altLang="zh-CN" sz="2400" b="1" dirty="0">
                <a:latin typeface="+mn-ea"/>
              </a:rPr>
              <a:t>-1)</a:t>
            </a:r>
            <a:r>
              <a:rPr lang="en-US" altLang="zh-CN" sz="2400" b="1" dirty="0">
                <a:latin typeface="+mn-ea"/>
                <a:sym typeface="Symbol" charset="2"/>
              </a:rPr>
              <a:t>S, </a:t>
            </a:r>
            <a:r>
              <a:rPr lang="zh-CN" altLang="en-US" sz="2400" b="1" dirty="0">
                <a:latin typeface="+mn-ea"/>
                <a:sym typeface="Symbol" charset="2"/>
              </a:rPr>
              <a:t>即</a:t>
            </a:r>
            <a:r>
              <a:rPr lang="en-US" altLang="zh-CN" sz="2400" b="1" i="1" dirty="0">
                <a:latin typeface="+mn-ea"/>
              </a:rPr>
              <a:t>P</a:t>
            </a:r>
            <a:r>
              <a:rPr lang="en-US" altLang="zh-CN" sz="2400" b="1" dirty="0">
                <a:latin typeface="+mn-ea"/>
                <a:sym typeface="Symbol" charset="2"/>
              </a:rPr>
              <a:t>(</a:t>
            </a:r>
            <a:r>
              <a:rPr lang="en-US" altLang="zh-CN" sz="2400" b="1" i="1" dirty="0">
                <a:latin typeface="+mn-ea"/>
                <a:sym typeface="Symbol" charset="2"/>
              </a:rPr>
              <a:t>m</a:t>
            </a:r>
            <a:r>
              <a:rPr lang="en-US" altLang="zh-CN" sz="2400" b="1" dirty="0">
                <a:latin typeface="+mn-ea"/>
                <a:sym typeface="Symbol" charset="2"/>
              </a:rPr>
              <a:t>-1</a:t>
            </a:r>
            <a:r>
              <a:rPr lang="en-US" altLang="zh-CN" sz="2400" b="1" dirty="0">
                <a:latin typeface="+mn-ea"/>
              </a:rPr>
              <a:t>)</a:t>
            </a:r>
            <a:r>
              <a:rPr lang="zh-CN" altLang="en-US" sz="2400" b="1" dirty="0">
                <a:latin typeface="+mn-ea"/>
              </a:rPr>
              <a:t>成立</a:t>
            </a:r>
            <a:r>
              <a:rPr lang="en-US" altLang="zh-CN" sz="2400" b="1" dirty="0">
                <a:latin typeface="+mn-ea"/>
              </a:rPr>
              <a:t>. 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+mn-ea"/>
              </a:rPr>
              <a:t>根据归纳步骤，</a:t>
            </a:r>
            <a:r>
              <a:rPr lang="en-US" altLang="zh-CN" sz="2400" b="1" i="1" dirty="0">
                <a:latin typeface="+mn-ea"/>
              </a:rPr>
              <a:t>P</a:t>
            </a:r>
            <a:r>
              <a:rPr lang="en-US" altLang="zh-CN" sz="2400" b="1" dirty="0">
                <a:latin typeface="+mn-ea"/>
                <a:sym typeface="Symbol" charset="2"/>
              </a:rPr>
              <a:t>(</a:t>
            </a:r>
            <a:r>
              <a:rPr lang="en-US" altLang="zh-CN" sz="2400" b="1" i="1" dirty="0">
                <a:latin typeface="+mn-ea"/>
                <a:sym typeface="Symbol" charset="2"/>
              </a:rPr>
              <a:t>m</a:t>
            </a:r>
            <a:r>
              <a:rPr lang="en-US" altLang="zh-CN" sz="2400" b="1" dirty="0">
                <a:latin typeface="+mn-ea"/>
              </a:rPr>
              <a:t>)</a:t>
            </a:r>
            <a:r>
              <a:rPr lang="zh-CN" altLang="en-US" sz="2400" b="1" dirty="0">
                <a:latin typeface="+mn-ea"/>
              </a:rPr>
              <a:t>成立，即</a:t>
            </a:r>
            <a:r>
              <a:rPr lang="en-US" altLang="zh-CN" sz="2400" b="1" i="1" dirty="0" err="1">
                <a:solidFill>
                  <a:srgbClr val="FF0000"/>
                </a:solidFill>
                <a:latin typeface="+mn-ea"/>
              </a:rPr>
              <a:t>m</a:t>
            </a:r>
            <a:r>
              <a:rPr lang="en-US" altLang="zh-CN" sz="2400" b="1" dirty="0" err="1">
                <a:solidFill>
                  <a:srgbClr val="FF0000"/>
                </a:solidFill>
                <a:latin typeface="+mn-ea"/>
                <a:sym typeface="Symbol" charset="2"/>
              </a:rPr>
              <a:t>S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Symbol" charset="2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矛盾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</a:rPr>
              <a:t>.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b="1" dirty="0">
                <a:latin typeface="+mn-ea"/>
                <a:sym typeface="Symbol" charset="2"/>
              </a:rPr>
              <a:t>因此，</a:t>
            </a:r>
            <a:r>
              <a:rPr kumimoji="1" lang="en-US" altLang="zh-CN" sz="2400" b="1" dirty="0">
                <a:solidFill>
                  <a:srgbClr val="2009CD"/>
                </a:solidFill>
                <a:latin typeface="+mn-ea"/>
                <a:sym typeface="Symbol" charset="2"/>
              </a:rPr>
              <a:t></a:t>
            </a:r>
            <a:r>
              <a:rPr kumimoji="1" lang="en-US" altLang="zh-CN" sz="2400" b="1" i="1" dirty="0">
                <a:solidFill>
                  <a:srgbClr val="2009CD"/>
                </a:solidFill>
                <a:latin typeface="+mn-ea"/>
                <a:sym typeface="Symbol" charset="2"/>
              </a:rPr>
              <a:t>n</a:t>
            </a:r>
            <a:r>
              <a:rPr kumimoji="1" lang="en-US" altLang="zh-CN" sz="2400" b="1" dirty="0">
                <a:solidFill>
                  <a:srgbClr val="2009CD"/>
                </a:solidFill>
                <a:latin typeface="+mn-ea"/>
                <a:sym typeface="Symbol" charset="2"/>
              </a:rPr>
              <a:t> </a:t>
            </a:r>
            <a:r>
              <a:rPr lang="en-US" altLang="zh-CN" sz="2400" b="1" i="1" dirty="0">
                <a:solidFill>
                  <a:srgbClr val="2009CD"/>
                </a:solidFill>
                <a:latin typeface="+mn-ea"/>
              </a:rPr>
              <a:t>P</a:t>
            </a:r>
            <a:r>
              <a:rPr lang="en-US" altLang="zh-CN" sz="2400" b="1" dirty="0">
                <a:solidFill>
                  <a:srgbClr val="2009CD"/>
                </a:solidFill>
                <a:latin typeface="+mn-ea"/>
                <a:sym typeface="Symbol" charset="2"/>
              </a:rPr>
              <a:t>(</a:t>
            </a:r>
            <a:r>
              <a:rPr lang="en-US" altLang="zh-CN" sz="2400" b="1" i="1" dirty="0">
                <a:solidFill>
                  <a:srgbClr val="2009CD"/>
                </a:solidFill>
                <a:latin typeface="+mn-ea"/>
                <a:sym typeface="Symbol" charset="2"/>
              </a:rPr>
              <a:t>n</a:t>
            </a:r>
            <a:r>
              <a:rPr lang="en-US" altLang="zh-CN" sz="2400" b="1" dirty="0">
                <a:solidFill>
                  <a:srgbClr val="2009CD"/>
                </a:solidFill>
                <a:latin typeface="+mn-ea"/>
              </a:rPr>
              <a:t>)</a:t>
            </a:r>
            <a:r>
              <a:rPr lang="zh-CN" altLang="en-US" sz="2400" b="1" dirty="0">
                <a:solidFill>
                  <a:srgbClr val="2009CD"/>
                </a:solidFill>
                <a:latin typeface="+mn-ea"/>
              </a:rPr>
              <a:t>成立</a:t>
            </a:r>
            <a:r>
              <a:rPr lang="en-US" altLang="zh-CN" sz="2400" b="1" dirty="0">
                <a:solidFill>
                  <a:srgbClr val="2009CD"/>
                </a:solidFill>
                <a:latin typeface="+mn-ea"/>
              </a:rPr>
              <a:t>.</a:t>
            </a:r>
            <a:endParaRPr lang="en-US" altLang="zh-CN" sz="2400" b="1" dirty="0">
              <a:solidFill>
                <a:srgbClr val="2009CD"/>
              </a:solidFill>
              <a:latin typeface="+mn-ea"/>
              <a:sym typeface="Symbol" charset="2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zh-CN" altLang="en-US" dirty="0"/>
              <a:t>数学归纳法</a:t>
            </a:r>
            <a:r>
              <a:rPr lang="zh-CN" altLang="en-US" dirty="0">
                <a:latin typeface="+mn-ea"/>
              </a:rPr>
              <a:t>（有效性）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639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28775"/>
            <a:ext cx="8361490" cy="489585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 sz="2800" b="1" dirty="0" err="1">
                <a:latin typeface="Times New Roman" charset="0"/>
              </a:rPr>
              <a:t>H</a:t>
            </a:r>
            <a:r>
              <a:rPr lang="en-US" altLang="zh-CN" sz="2800" b="1" baseline="-25000" dirty="0" err="1">
                <a:latin typeface="Times New Roman" charset="0"/>
              </a:rPr>
              <a:t>k</a:t>
            </a:r>
            <a:r>
              <a:rPr lang="en-US" altLang="zh-CN" sz="2800" b="1" dirty="0">
                <a:latin typeface="Times New Roman" charset="0"/>
              </a:rPr>
              <a:t>=1+1/2+…+1/k</a:t>
            </a:r>
            <a:r>
              <a:rPr lang="zh-CN" altLang="en-US" sz="2800" b="1" dirty="0">
                <a:latin typeface="Times New Roman" charset="0"/>
              </a:rPr>
              <a:t> （</a:t>
            </a:r>
            <a:r>
              <a:rPr lang="en-US" altLang="zh-CN" sz="2800" b="1" dirty="0">
                <a:latin typeface="Times New Roman" charset="0"/>
              </a:rPr>
              <a:t>k</a:t>
            </a:r>
            <a:r>
              <a:rPr lang="zh-CN" altLang="en-US" sz="2800" b="1" dirty="0">
                <a:latin typeface="Times New Roman" charset="0"/>
              </a:rPr>
              <a:t>为正整数）</a:t>
            </a:r>
            <a:endParaRPr lang="en-US" altLang="zh-CN" sz="2800" b="1" dirty="0">
              <a:latin typeface="Times New Roman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证明：</a:t>
            </a:r>
            <a:r>
              <a:rPr lang="en-US" altLang="zh-CN" sz="2800" b="1" dirty="0">
                <a:latin typeface="Times New Roman" charset="0"/>
              </a:rPr>
              <a:t>H</a:t>
            </a:r>
            <a:r>
              <a:rPr lang="en-US" altLang="zh-CN" sz="2800" b="1" baseline="-25000" dirty="0">
                <a:latin typeface="Times New Roman" charset="0"/>
              </a:rPr>
              <a:t>2</a:t>
            </a:r>
            <a:r>
              <a:rPr lang="en-US" altLang="zh-CN" sz="2800" b="1" baseline="30000" dirty="0">
                <a:latin typeface="Times New Roman" charset="0"/>
              </a:rPr>
              <a:t>n</a:t>
            </a:r>
            <a:r>
              <a:rPr lang="en-US" altLang="zh-CN" sz="2800" b="1" dirty="0">
                <a:latin typeface="Times New Roman" charset="0"/>
              </a:rPr>
              <a:t> 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1</a:t>
            </a:r>
            <a:r>
              <a:rPr lang="en-US" altLang="zh-CN" sz="2800" b="1" dirty="0">
                <a:latin typeface="Times New Roman" charset="0"/>
              </a:rPr>
              <a:t>+n/2  </a:t>
            </a:r>
            <a:r>
              <a:rPr lang="zh-CN" altLang="en-US" sz="2800" b="1" dirty="0">
                <a:latin typeface="Times New Roman" charset="0"/>
              </a:rPr>
              <a:t>（</a:t>
            </a:r>
            <a:r>
              <a:rPr lang="en-US" altLang="zh-CN" sz="2800" b="1" dirty="0">
                <a:latin typeface="Times New Roman" charset="0"/>
              </a:rPr>
              <a:t>n</a:t>
            </a:r>
            <a:r>
              <a:rPr lang="zh-CN" altLang="en-US" sz="2800" b="1" dirty="0">
                <a:latin typeface="Times New Roman" charset="0"/>
              </a:rPr>
              <a:t>为正整数）</a:t>
            </a:r>
            <a:endParaRPr lang="en-US" altLang="zh-CN" sz="2800" b="1" baseline="30000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基础步骤：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(1)</a:t>
            </a:r>
            <a:r>
              <a:rPr lang="zh-CN" altLang="en-US" sz="2400" b="1" dirty="0">
                <a:latin typeface="Times New Roman" charset="0"/>
              </a:rPr>
              <a:t>为真，</a:t>
            </a:r>
            <a:r>
              <a:rPr lang="en-US" altLang="zh-CN" sz="2400" b="1" dirty="0">
                <a:latin typeface="Times New Roman" charset="0"/>
              </a:rPr>
              <a:t> H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</a:rPr>
              <a:t>=1+1/2</a:t>
            </a:r>
          </a:p>
          <a:p>
            <a:pPr lvl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归纳步骤：对任意正整数</a:t>
            </a:r>
            <a:r>
              <a:rPr lang="en-US" altLang="zh-CN" sz="2400" b="1" i="1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,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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+1).  </a:t>
            </a:r>
          </a:p>
          <a:p>
            <a:pPr lvl="1">
              <a:lnSpc>
                <a:spcPct val="120000"/>
              </a:lnSpc>
              <a:buFont typeface="Wingdings" charset="2"/>
              <a:buNone/>
            </a:pPr>
            <a:r>
              <a:rPr lang="en-US" altLang="zh-CN" sz="2400" b="1" dirty="0">
                <a:latin typeface="Times New Roman" charset="0"/>
              </a:rPr>
              <a:t>     H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baseline="30000" dirty="0">
                <a:latin typeface="Times New Roman" charset="0"/>
              </a:rPr>
              <a:t>k+1</a:t>
            </a:r>
            <a:r>
              <a:rPr lang="en-US" altLang="zh-CN" sz="2400" b="1" dirty="0">
                <a:latin typeface="Times New Roman" charset="0"/>
              </a:rPr>
              <a:t> = H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baseline="30000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 +1/(2</a:t>
            </a:r>
            <a:r>
              <a:rPr lang="en-US" altLang="zh-CN" sz="2400" b="1" baseline="30000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+1)+…+1/2</a:t>
            </a:r>
            <a:r>
              <a:rPr lang="en-US" altLang="zh-CN" sz="2400" b="1" baseline="30000" dirty="0">
                <a:latin typeface="Times New Roman" charset="0"/>
              </a:rPr>
              <a:t>k+1</a:t>
            </a:r>
          </a:p>
          <a:p>
            <a:pPr lvl="1">
              <a:lnSpc>
                <a:spcPct val="120000"/>
              </a:lnSpc>
              <a:buFont typeface="Wingdings" charset="2"/>
              <a:buNone/>
            </a:pPr>
            <a:r>
              <a:rPr lang="en-US" altLang="zh-CN" sz="2400" b="1" dirty="0">
                <a:latin typeface="Times New Roman" charset="0"/>
                <a:sym typeface="Symbol" charset="2"/>
              </a:rPr>
              <a:t>                (1</a:t>
            </a:r>
            <a:r>
              <a:rPr lang="en-US" altLang="zh-CN" sz="2400" b="1" dirty="0">
                <a:latin typeface="Times New Roman" charset="0"/>
              </a:rPr>
              <a:t>+k/2)+2</a:t>
            </a:r>
            <a:r>
              <a:rPr lang="en-US" altLang="zh-CN" sz="2400" b="1" baseline="30000" dirty="0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(1/2</a:t>
            </a:r>
            <a:r>
              <a:rPr lang="en-US" altLang="zh-CN" sz="2400" b="1" baseline="30000" dirty="0">
                <a:latin typeface="Times New Roman" charset="0"/>
              </a:rPr>
              <a:t>k+1</a:t>
            </a:r>
            <a:r>
              <a:rPr lang="en-US" altLang="zh-CN" sz="2400" b="1" dirty="0">
                <a:latin typeface="Times New Roman" charset="0"/>
              </a:rPr>
              <a:t>) =1+(1+k)/2                          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b="1" dirty="0">
                <a:latin typeface="Times New Roman" charset="0"/>
                <a:ea typeface="楷体_GB2312" charset="0"/>
                <a:sym typeface="Symbol" charset="2"/>
              </a:rPr>
              <a:t>因此，</a:t>
            </a:r>
            <a:r>
              <a:rPr lang="zh-CN" altLang="en-US" sz="2400" b="1" dirty="0">
                <a:latin typeface="Times New Roman" charset="0"/>
              </a:rPr>
              <a:t>对任意正整数</a:t>
            </a:r>
            <a:r>
              <a:rPr lang="en-US" altLang="zh-CN" sz="2400" b="1" i="1" dirty="0">
                <a:latin typeface="Times New Roman" charset="0"/>
              </a:rPr>
              <a:t>n</a:t>
            </a:r>
            <a:r>
              <a:rPr lang="en-US" altLang="zh-CN" sz="2400" b="1" dirty="0">
                <a:latin typeface="Times New Roman" charset="0"/>
              </a:rPr>
              <a:t>,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n</a:t>
            </a:r>
            <a:r>
              <a:rPr lang="en-US" altLang="zh-CN" sz="2400" b="1" dirty="0">
                <a:latin typeface="Times New Roman" charset="0"/>
              </a:rPr>
              <a:t>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</a:t>
            </a:r>
            <a:r>
              <a:rPr lang="zh-CN" altLang="en-US" sz="2400" b="1" dirty="0">
                <a:latin typeface="Times New Roman" charset="0"/>
                <a:sym typeface="Symbol" charset="2"/>
              </a:rPr>
              <a:t>成立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.</a:t>
            </a:r>
            <a:r>
              <a:rPr lang="en-US" altLang="zh-CN" sz="2400" b="1" dirty="0">
                <a:latin typeface="Times New Roman" charset="0"/>
              </a:rPr>
              <a:t> </a:t>
            </a:r>
            <a:endParaRPr lang="en-US" altLang="zh-CN" sz="2400" b="1" dirty="0">
              <a:latin typeface="Times New Roman" charset="0"/>
              <a:ea typeface="楷体_GB2312" charset="0"/>
              <a:sym typeface="Symbol" charset="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</a:rPr>
              <a:t>数学归纳法（举例）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24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505825" cy="489585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猜测前</a:t>
            </a:r>
            <a:r>
              <a:rPr lang="en-US" altLang="zh-CN" sz="2800" b="1" dirty="0">
                <a:latin typeface="Times New Roman" charset="0"/>
              </a:rPr>
              <a:t>n</a:t>
            </a:r>
            <a:r>
              <a:rPr lang="zh-CN" altLang="en-US" sz="2800" b="1" dirty="0">
                <a:latin typeface="Times New Roman" charset="0"/>
              </a:rPr>
              <a:t>个奇数的求和公式，并证明之。</a:t>
            </a:r>
            <a:endParaRPr lang="en-US" altLang="zh-CN" sz="2800" b="1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</a:rPr>
              <a:t>1=1</a:t>
            </a: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</a:rPr>
              <a:t>1+3=4</a:t>
            </a: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</a:rPr>
              <a:t>1+3+5=9</a:t>
            </a: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</a:rPr>
              <a:t>1+3+5+7=16</a:t>
            </a: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</a:rPr>
              <a:t>…</a:t>
            </a:r>
          </a:p>
          <a:p>
            <a:pPr lvl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</a:rPr>
              <a:t>1+3+…+(2n-1)=n</a:t>
            </a:r>
            <a:r>
              <a:rPr lang="en-US" altLang="zh-CN" sz="2400" b="1" baseline="30000" dirty="0">
                <a:latin typeface="Times New Roman" charset="0"/>
              </a:rPr>
              <a:t>2</a:t>
            </a:r>
            <a:r>
              <a:rPr lang="zh-CN" altLang="en-US" sz="2400" b="1" dirty="0">
                <a:latin typeface="Times New Roman" charset="0"/>
              </a:rPr>
              <a:t>（</a:t>
            </a:r>
            <a:r>
              <a:rPr lang="en-US" altLang="zh-CN" sz="2400" b="1" dirty="0">
                <a:latin typeface="Times New Roman" charset="0"/>
              </a:rPr>
              <a:t>n</a:t>
            </a:r>
            <a:r>
              <a:rPr lang="zh-CN" altLang="en-US" sz="2400" b="1" dirty="0">
                <a:latin typeface="Times New Roman" charset="0"/>
              </a:rPr>
              <a:t>为正整数）</a:t>
            </a:r>
            <a:endParaRPr lang="en-US" altLang="zh-CN" sz="2400" b="1" dirty="0">
              <a:latin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数学归纳法（举例）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5587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323850" y="1628775"/>
            <a:ext cx="8640763" cy="3816350"/>
          </a:xfrm>
          <a:blipFill rotWithShape="0">
            <a:blip r:embed="rId3"/>
            <a:stretch>
              <a:fillRect l="-564" t="-1118"/>
            </a:stretch>
          </a:blipFill>
          <a:extLst/>
        </p:spPr>
        <p:txBody>
          <a:bodyPr/>
          <a:lstStyle/>
          <a:p>
            <a:pPr>
              <a:buFont typeface="Wingdings" panose="05000000000000000000" pitchFamily="2" charset="2"/>
              <a:buChar char="l"/>
              <a:defRPr/>
            </a:pPr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运用数学归纳法时犯的错误</a:t>
            </a:r>
          </a:p>
        </p:txBody>
      </p:sp>
    </p:spTree>
    <p:extLst>
      <p:ext uri="{BB962C8B-B14F-4D97-AF65-F5344CB8AC3E}">
        <p14:creationId xmlns:p14="http://schemas.microsoft.com/office/powerpoint/2010/main" val="2671029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468313" y="1628775"/>
            <a:ext cx="8505825" cy="4895850"/>
          </a:xfrm>
          <a:blipFill rotWithShape="0">
            <a:blip r:embed="rId3"/>
            <a:stretch>
              <a:fillRect l="-645" t="-1494"/>
            </a:stretch>
          </a:blipFill>
          <a:extLst/>
        </p:spPr>
        <p:txBody>
          <a:bodyPr/>
          <a:lstStyle/>
          <a:p>
            <a:pPr>
              <a:buFont typeface="Wingdings" panose="05000000000000000000" pitchFamily="2" charset="2"/>
              <a:buChar char="l"/>
              <a:defRPr/>
            </a:pPr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强数学归纳法</a:t>
            </a:r>
          </a:p>
        </p:txBody>
      </p:sp>
    </p:spTree>
    <p:extLst>
      <p:ext uri="{BB962C8B-B14F-4D97-AF65-F5344CB8AC3E}">
        <p14:creationId xmlns:p14="http://schemas.microsoft.com/office/powerpoint/2010/main" val="36070683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3811</TotalTime>
  <Words>2852</Words>
  <Application>Microsoft Office PowerPoint</Application>
  <PresentationFormat>全屏显示(4:3)</PresentationFormat>
  <Paragraphs>393</Paragraphs>
  <Slides>45</Slides>
  <Notes>30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45</vt:i4>
      </vt:variant>
    </vt:vector>
  </HeadingPairs>
  <TitlesOfParts>
    <vt:vector size="62" baseType="lpstr">
      <vt:lpstr>黑体</vt:lpstr>
      <vt:lpstr>华文仿宋</vt:lpstr>
      <vt:lpstr>楷体_GB2312</vt:lpstr>
      <vt:lpstr>宋体</vt:lpstr>
      <vt:lpstr>Arial</vt:lpstr>
      <vt:lpstr>Calibri</vt:lpstr>
      <vt:lpstr>Cambria Math</vt:lpstr>
      <vt:lpstr>Mangal</vt:lpstr>
      <vt:lpstr>Rockwell Extra Bold</vt:lpstr>
      <vt:lpstr>Symbol</vt:lpstr>
      <vt:lpstr>Times New Roman</vt:lpstr>
      <vt:lpstr>Tw Cen MT</vt:lpstr>
      <vt:lpstr>Wingdings</vt:lpstr>
      <vt:lpstr>Wingdings 2</vt:lpstr>
      <vt:lpstr>中性</vt:lpstr>
      <vt:lpstr>公式</vt:lpstr>
      <vt:lpstr>Equation</vt:lpstr>
      <vt:lpstr>归纳与递归</vt:lpstr>
      <vt:lpstr>回顾</vt:lpstr>
      <vt:lpstr>本节提要</vt:lpstr>
      <vt:lpstr>数学归纳法</vt:lpstr>
      <vt:lpstr>数学归纳法（有效性）</vt:lpstr>
      <vt:lpstr>数学归纳法（举例）</vt:lpstr>
      <vt:lpstr>数学归纳法（举例）</vt:lpstr>
      <vt:lpstr>运用数学归纳法时犯的错误</vt:lpstr>
      <vt:lpstr>强数学归纳法</vt:lpstr>
      <vt:lpstr>强数学归纳法（一般形式）</vt:lpstr>
      <vt:lpstr>强数学归纳法（有效性）</vt:lpstr>
      <vt:lpstr>强数学归纳法（举例）</vt:lpstr>
      <vt:lpstr>Odd Pie Fights</vt:lpstr>
      <vt:lpstr>二项式定理</vt:lpstr>
      <vt:lpstr>二项式定理</vt:lpstr>
      <vt:lpstr>运用良序公理来证明（举例）</vt:lpstr>
      <vt:lpstr>运用良序公理来证明（举例）</vt:lpstr>
      <vt:lpstr>本节提要</vt:lpstr>
      <vt:lpstr>递归</vt:lpstr>
      <vt:lpstr>递归定义N上的函数</vt:lpstr>
      <vt:lpstr>Fibonacci 序列 </vt:lpstr>
      <vt:lpstr>归纳证明: Fibonacci 序列 </vt:lpstr>
      <vt:lpstr>递归定义集合</vt:lpstr>
      <vt:lpstr>递归定义集合</vt:lpstr>
      <vt:lpstr>结构归纳法</vt:lpstr>
      <vt:lpstr>例</vt:lpstr>
      <vt:lpstr>例（广义归纳法）</vt:lpstr>
      <vt:lpstr>递归算法</vt:lpstr>
      <vt:lpstr>欧几里德算法的复杂性</vt:lpstr>
      <vt:lpstr>本节小结</vt:lpstr>
      <vt:lpstr>作业</vt:lpstr>
      <vt:lpstr>Thinking Recursively: Problem 1</vt:lpstr>
      <vt:lpstr>Thinking Recursively: Problem 1</vt:lpstr>
      <vt:lpstr>Thinking Recursively: Problem 2</vt:lpstr>
      <vt:lpstr>Thinking Recursively: Problem 2</vt:lpstr>
      <vt:lpstr>Thinking Recursively: Problem 3</vt:lpstr>
      <vt:lpstr>Thinking Recursively: Problem 3</vt:lpstr>
      <vt:lpstr>Thinking Recursively: Problem 3</vt:lpstr>
      <vt:lpstr>Thinking Recursively: Problem 3</vt:lpstr>
      <vt:lpstr>Thinking Recursively: Problem 3</vt:lpstr>
      <vt:lpstr>PowerPoint 演示文稿</vt:lpstr>
      <vt:lpstr>Linear Homogeneous Recurrence Relation</vt:lpstr>
      <vt:lpstr>Characteristic Equation</vt:lpstr>
      <vt:lpstr>Solution of Recurrence Relation</vt:lpstr>
      <vt:lpstr>Proof of the Solution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273</cp:revision>
  <dcterms:created xsi:type="dcterms:W3CDTF">2016-02-22T01:45:17Z</dcterms:created>
  <dcterms:modified xsi:type="dcterms:W3CDTF">2025-09-18T07:59:42Z</dcterms:modified>
</cp:coreProperties>
</file>